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bookmarkIdSeed="4">
  <p:sldMasterIdLst>
    <p:sldMasterId id="2147484094" r:id="rId1"/>
  </p:sldMasterIdLst>
  <p:notesMasterIdLst>
    <p:notesMasterId r:id="rId80"/>
  </p:notesMasterIdLst>
  <p:handoutMasterIdLst>
    <p:handoutMasterId r:id="rId81"/>
  </p:handoutMasterIdLst>
  <p:sldIdLst>
    <p:sldId id="812" r:id="rId2"/>
    <p:sldId id="824" r:id="rId3"/>
    <p:sldId id="926" r:id="rId4"/>
    <p:sldId id="923" r:id="rId5"/>
    <p:sldId id="838" r:id="rId6"/>
    <p:sldId id="846" r:id="rId7"/>
    <p:sldId id="845" r:id="rId8"/>
    <p:sldId id="927" r:id="rId9"/>
    <p:sldId id="929" r:id="rId10"/>
    <p:sldId id="928" r:id="rId11"/>
    <p:sldId id="930" r:id="rId12"/>
    <p:sldId id="950" r:id="rId13"/>
    <p:sldId id="917" r:id="rId14"/>
    <p:sldId id="951" r:id="rId15"/>
    <p:sldId id="851" r:id="rId16"/>
    <p:sldId id="852" r:id="rId17"/>
    <p:sldId id="849" r:id="rId18"/>
    <p:sldId id="850" r:id="rId19"/>
    <p:sldId id="853" r:id="rId20"/>
    <p:sldId id="855" r:id="rId21"/>
    <p:sldId id="854" r:id="rId22"/>
    <p:sldId id="955" r:id="rId23"/>
    <p:sldId id="895" r:id="rId24"/>
    <p:sldId id="952" r:id="rId25"/>
    <p:sldId id="857" r:id="rId26"/>
    <p:sldId id="867" r:id="rId27"/>
    <p:sldId id="949" r:id="rId28"/>
    <p:sldId id="858" r:id="rId29"/>
    <p:sldId id="859" r:id="rId30"/>
    <p:sldId id="860" r:id="rId31"/>
    <p:sldId id="861" r:id="rId32"/>
    <p:sldId id="862" r:id="rId33"/>
    <p:sldId id="863" r:id="rId34"/>
    <p:sldId id="864" r:id="rId35"/>
    <p:sldId id="865" r:id="rId36"/>
    <p:sldId id="866" r:id="rId37"/>
    <p:sldId id="953" r:id="rId38"/>
    <p:sldId id="957" r:id="rId39"/>
    <p:sldId id="976" r:id="rId40"/>
    <p:sldId id="912" r:id="rId41"/>
    <p:sldId id="872" r:id="rId42"/>
    <p:sldId id="913" r:id="rId43"/>
    <p:sldId id="914" r:id="rId44"/>
    <p:sldId id="915" r:id="rId45"/>
    <p:sldId id="916" r:id="rId46"/>
    <p:sldId id="877" r:id="rId47"/>
    <p:sldId id="878" r:id="rId48"/>
    <p:sldId id="879" r:id="rId49"/>
    <p:sldId id="880" r:id="rId50"/>
    <p:sldId id="881" r:id="rId51"/>
    <p:sldId id="882" r:id="rId52"/>
    <p:sldId id="883" r:id="rId53"/>
    <p:sldId id="968" r:id="rId54"/>
    <p:sldId id="963" r:id="rId55"/>
    <p:sldId id="969" r:id="rId56"/>
    <p:sldId id="975" r:id="rId57"/>
    <p:sldId id="964" r:id="rId58"/>
    <p:sldId id="965" r:id="rId59"/>
    <p:sldId id="966" r:id="rId60"/>
    <p:sldId id="962" r:id="rId61"/>
    <p:sldId id="967" r:id="rId62"/>
    <p:sldId id="972" r:id="rId63"/>
    <p:sldId id="973" r:id="rId64"/>
    <p:sldId id="954" r:id="rId65"/>
    <p:sldId id="896" r:id="rId66"/>
    <p:sldId id="970" r:id="rId67"/>
    <p:sldId id="897" r:id="rId68"/>
    <p:sldId id="898" r:id="rId69"/>
    <p:sldId id="899" r:id="rId70"/>
    <p:sldId id="900" r:id="rId71"/>
    <p:sldId id="901" r:id="rId72"/>
    <p:sldId id="902" r:id="rId73"/>
    <p:sldId id="903" r:id="rId74"/>
    <p:sldId id="904" r:id="rId75"/>
    <p:sldId id="905" r:id="rId76"/>
    <p:sldId id="906" r:id="rId77"/>
    <p:sldId id="907" r:id="rId78"/>
    <p:sldId id="580" r:id="rId79"/>
  </p:sldIdLst>
  <p:sldSz cx="12198350" cy="6859588"/>
  <p:notesSz cx="6667500" cy="9904413"/>
  <p:defaultTextStyle>
    <a:defPPr>
      <a:defRPr lang="zh-CN"/>
    </a:defPPr>
    <a:lvl1pPr algn="l" rtl="0" fontAlgn="base">
      <a:spcBef>
        <a:spcPct val="0"/>
      </a:spcBef>
      <a:spcAft>
        <a:spcPct val="0"/>
      </a:spcAft>
      <a:defRPr kern="1200">
        <a:solidFill>
          <a:schemeClr val="tx1"/>
        </a:solidFill>
        <a:latin typeface="Arial" charset="0"/>
        <a:ea typeface="宋体" charset="0"/>
        <a:cs typeface="宋体" charset="0"/>
      </a:defRPr>
    </a:lvl1pPr>
    <a:lvl2pPr marL="542925" indent="-85725" algn="l" rtl="0" fontAlgn="base">
      <a:spcBef>
        <a:spcPct val="0"/>
      </a:spcBef>
      <a:spcAft>
        <a:spcPct val="0"/>
      </a:spcAft>
      <a:defRPr kern="1200">
        <a:solidFill>
          <a:schemeClr val="tx1"/>
        </a:solidFill>
        <a:latin typeface="Arial" charset="0"/>
        <a:ea typeface="宋体" charset="0"/>
        <a:cs typeface="宋体" charset="0"/>
      </a:defRPr>
    </a:lvl2pPr>
    <a:lvl3pPr marL="1087438" indent="-173038" algn="l" rtl="0" fontAlgn="base">
      <a:spcBef>
        <a:spcPct val="0"/>
      </a:spcBef>
      <a:spcAft>
        <a:spcPct val="0"/>
      </a:spcAft>
      <a:defRPr kern="1200">
        <a:solidFill>
          <a:schemeClr val="tx1"/>
        </a:solidFill>
        <a:latin typeface="Arial" charset="0"/>
        <a:ea typeface="宋体" charset="0"/>
        <a:cs typeface="宋体" charset="0"/>
      </a:defRPr>
    </a:lvl3pPr>
    <a:lvl4pPr marL="1631950" indent="-260350" algn="l" rtl="0" fontAlgn="base">
      <a:spcBef>
        <a:spcPct val="0"/>
      </a:spcBef>
      <a:spcAft>
        <a:spcPct val="0"/>
      </a:spcAft>
      <a:defRPr kern="1200">
        <a:solidFill>
          <a:schemeClr val="tx1"/>
        </a:solidFill>
        <a:latin typeface="Arial" charset="0"/>
        <a:ea typeface="宋体" charset="0"/>
        <a:cs typeface="宋体" charset="0"/>
      </a:defRPr>
    </a:lvl4pPr>
    <a:lvl5pPr marL="2176463" indent="-347663" algn="l" rtl="0" fontAlgn="base">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1">
          <p15:clr>
            <a:srgbClr val="A4A3A4"/>
          </p15:clr>
        </p15:guide>
        <p15:guide id="2" pos="3842">
          <p15:clr>
            <a:srgbClr val="A4A3A4"/>
          </p15:clr>
        </p15:guide>
      </p15:sldGuideLst>
    </p:ext>
    <p:ext uri="{2D200454-40CA-4A62-9FC3-DE9A4176ACB9}">
      <p15:notesGuideLst xmlns:p15="http://schemas.microsoft.com/office/powerpoint/2012/main">
        <p15:guide id="1" orient="horz" pos="3120">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9B3"/>
    <a:srgbClr val="387DB6"/>
    <a:srgbClr val="0000FF"/>
    <a:srgbClr val="396159"/>
    <a:srgbClr val="7067AF"/>
    <a:srgbClr val="B9AAC6"/>
    <a:srgbClr val="343051"/>
    <a:srgbClr val="564F5C"/>
    <a:srgbClr val="406C64"/>
    <a:srgbClr val="253F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7" autoAdjust="0"/>
    <p:restoredTop sz="86061" autoAdjust="0"/>
  </p:normalViewPr>
  <p:slideViewPr>
    <p:cSldViewPr>
      <p:cViewPr>
        <p:scale>
          <a:sx n="100" d="100"/>
          <a:sy n="100" d="100"/>
        </p:scale>
        <p:origin x="1017" y="72"/>
      </p:cViewPr>
      <p:guideLst>
        <p:guide orient="horz" pos="2161"/>
        <p:guide pos="3842"/>
      </p:guideLst>
    </p:cSldViewPr>
  </p:slideViewPr>
  <p:outlineViewPr>
    <p:cViewPr>
      <p:scale>
        <a:sx n="33" d="100"/>
        <a:sy n="33" d="100"/>
      </p:scale>
      <p:origin x="0" y="2802"/>
    </p:cViewPr>
  </p:outlineViewPr>
  <p:notesTextViewPr>
    <p:cViewPr>
      <p:scale>
        <a:sx n="100" d="100"/>
        <a:sy n="100" d="100"/>
      </p:scale>
      <p:origin x="0" y="0"/>
    </p:cViewPr>
  </p:notesTextViewPr>
  <p:notesViewPr>
    <p:cSldViewPr>
      <p:cViewPr varScale="1">
        <p:scale>
          <a:sx n="42" d="100"/>
          <a:sy n="42" d="100"/>
        </p:scale>
        <p:origin x="-2660" y="-84"/>
      </p:cViewPr>
      <p:guideLst>
        <p:guide orient="horz" pos="3120"/>
        <p:guide pos="210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E79660-254C-4AB0-85BF-34C748A36AA7}" type="doc">
      <dgm:prSet loTypeId="urn:microsoft.com/office/officeart/2005/8/layout/hierarchy2" loCatId="hierarchy" qsTypeId="urn:microsoft.com/office/officeart/2005/8/quickstyle/3d1" qsCatId="3D" csTypeId="urn:microsoft.com/office/officeart/2005/8/colors/accent1_4" csCatId="accent1" phldr="1"/>
      <dgm:spPr/>
      <dgm:t>
        <a:bodyPr/>
        <a:lstStyle/>
        <a:p>
          <a:endParaRPr lang="zh-CN" altLang="en-US"/>
        </a:p>
      </dgm:t>
    </dgm:pt>
    <dgm:pt modelId="{EF82D591-BF12-4A92-AF81-5F7BF8FF6120}">
      <dgm:prSet phldrT="[文本]" custT="1"/>
      <dgm:spPr/>
      <dgm:t>
        <a:bodyPr/>
        <a:lstStyle/>
        <a:p>
          <a:r>
            <a:rPr lang="zh-CN" altLang="en-US" sz="2400" dirty="0">
              <a:latin typeface="微软雅黑" panose="020B0503020204020204" pitchFamily="34" charset="-122"/>
              <a:ea typeface="微软雅黑" panose="020B0503020204020204" pitchFamily="34" charset="-122"/>
            </a:rPr>
            <a:t>统计方法</a:t>
          </a:r>
        </a:p>
      </dgm:t>
    </dgm:pt>
    <dgm:pt modelId="{2853C554-F11A-4B7B-BC44-A49094B03AE7}" type="parTrans" cxnId="{A8BD0FB4-4752-452F-9B55-38DF055C949B}">
      <dgm:prSet/>
      <dgm:spPr/>
      <dgm:t>
        <a:bodyPr/>
        <a:lstStyle/>
        <a:p>
          <a:endParaRPr lang="zh-CN" altLang="en-US">
            <a:latin typeface="微软雅黑" panose="020B0503020204020204" pitchFamily="34" charset="-122"/>
            <a:ea typeface="微软雅黑" panose="020B0503020204020204" pitchFamily="34" charset="-122"/>
          </a:endParaRPr>
        </a:p>
      </dgm:t>
    </dgm:pt>
    <dgm:pt modelId="{10BB5CE8-0F0C-4933-ADF5-57FCC10B602E}" type="sibTrans" cxnId="{A8BD0FB4-4752-452F-9B55-38DF055C949B}">
      <dgm:prSet/>
      <dgm:spPr/>
      <dgm:t>
        <a:bodyPr/>
        <a:lstStyle/>
        <a:p>
          <a:endParaRPr lang="zh-CN" altLang="en-US">
            <a:latin typeface="微软雅黑" panose="020B0503020204020204" pitchFamily="34" charset="-122"/>
            <a:ea typeface="微软雅黑" panose="020B0503020204020204" pitchFamily="34" charset="-122"/>
          </a:endParaRPr>
        </a:p>
      </dgm:t>
    </dgm:pt>
    <dgm:pt modelId="{6F17AD89-E44F-46A1-BD81-2BE1CA8450F5}">
      <dgm:prSet phldrT="[文本]" custT="1"/>
      <dgm:spPr/>
      <dgm:t>
        <a:bodyPr/>
        <a:lstStyle/>
        <a:p>
          <a:r>
            <a:rPr lang="zh-CN" altLang="en-US" sz="2400" dirty="0">
              <a:latin typeface="微软雅黑" panose="020B0503020204020204" pitchFamily="34" charset="-122"/>
              <a:ea typeface="微软雅黑" panose="020B0503020204020204" pitchFamily="34" charset="-122"/>
            </a:rPr>
            <a:t>描述统计</a:t>
          </a:r>
        </a:p>
      </dgm:t>
    </dgm:pt>
    <dgm:pt modelId="{56139B4B-03E7-41D5-A39D-425A3A5E6C26}" type="parTrans" cxnId="{5598C439-FE0A-4E5A-BFE7-3A585A99BD8E}">
      <dgm:prSet/>
      <dgm:spPr/>
      <dgm:t>
        <a:bodyPr/>
        <a:lstStyle/>
        <a:p>
          <a:endParaRPr lang="zh-CN" altLang="en-US">
            <a:latin typeface="微软雅黑" panose="020B0503020204020204" pitchFamily="34" charset="-122"/>
            <a:ea typeface="微软雅黑" panose="020B0503020204020204" pitchFamily="34" charset="-122"/>
          </a:endParaRPr>
        </a:p>
      </dgm:t>
    </dgm:pt>
    <dgm:pt modelId="{ED712546-9C3C-4B56-B327-650DFB2289E5}" type="sibTrans" cxnId="{5598C439-FE0A-4E5A-BFE7-3A585A99BD8E}">
      <dgm:prSet/>
      <dgm:spPr/>
      <dgm:t>
        <a:bodyPr/>
        <a:lstStyle/>
        <a:p>
          <a:endParaRPr lang="zh-CN" altLang="en-US">
            <a:latin typeface="微软雅黑" panose="020B0503020204020204" pitchFamily="34" charset="-122"/>
            <a:ea typeface="微软雅黑" panose="020B0503020204020204" pitchFamily="34" charset="-122"/>
          </a:endParaRPr>
        </a:p>
      </dgm:t>
    </dgm:pt>
    <dgm:pt modelId="{0F6A132E-B441-4ACD-B673-5CB5F36C6E3E}">
      <dgm:prSet phldrT="[文本]" custT="1"/>
      <dgm:spPr/>
      <dgm:t>
        <a:bodyPr/>
        <a:lstStyle/>
        <a:p>
          <a:r>
            <a:rPr lang="zh-CN" altLang="en-US" sz="2000" dirty="0">
              <a:latin typeface="微软雅黑" panose="020B0503020204020204" pitchFamily="34" charset="-122"/>
              <a:ea typeface="微软雅黑" panose="020B0503020204020204" pitchFamily="34" charset="-122"/>
            </a:rPr>
            <a:t>集中趋势分析</a:t>
          </a:r>
        </a:p>
      </dgm:t>
    </dgm:pt>
    <dgm:pt modelId="{0CB2B73B-2956-4D96-8480-DBE35D9EC2FA}" type="parTrans" cxnId="{A3615630-0701-436B-A016-4E3500620BB6}">
      <dgm:prSet/>
      <dgm:spPr/>
      <dgm:t>
        <a:bodyPr/>
        <a:lstStyle/>
        <a:p>
          <a:endParaRPr lang="zh-CN" altLang="en-US">
            <a:latin typeface="微软雅黑" panose="020B0503020204020204" pitchFamily="34" charset="-122"/>
            <a:ea typeface="微软雅黑" panose="020B0503020204020204" pitchFamily="34" charset="-122"/>
          </a:endParaRPr>
        </a:p>
      </dgm:t>
    </dgm:pt>
    <dgm:pt modelId="{C7F088AF-1063-4CE8-88B5-D3A91DCA20F1}" type="sibTrans" cxnId="{A3615630-0701-436B-A016-4E3500620BB6}">
      <dgm:prSet/>
      <dgm:spPr/>
      <dgm:t>
        <a:bodyPr/>
        <a:lstStyle/>
        <a:p>
          <a:endParaRPr lang="zh-CN" altLang="en-US">
            <a:latin typeface="微软雅黑" panose="020B0503020204020204" pitchFamily="34" charset="-122"/>
            <a:ea typeface="微软雅黑" panose="020B0503020204020204" pitchFamily="34" charset="-122"/>
          </a:endParaRPr>
        </a:p>
      </dgm:t>
    </dgm:pt>
    <dgm:pt modelId="{C14015D6-5B77-4412-A6D8-7DE319888DA5}">
      <dgm:prSet phldrT="[文本]" custT="1"/>
      <dgm:spPr/>
      <dgm:t>
        <a:bodyPr/>
        <a:lstStyle/>
        <a:p>
          <a:r>
            <a:rPr lang="zh-CN" altLang="en-US" sz="2400" dirty="0">
              <a:latin typeface="微软雅黑" panose="020B0503020204020204" pitchFamily="34" charset="-122"/>
              <a:ea typeface="微软雅黑" panose="020B0503020204020204" pitchFamily="34" charset="-122"/>
            </a:rPr>
            <a:t>推断统计</a:t>
          </a:r>
        </a:p>
      </dgm:t>
    </dgm:pt>
    <dgm:pt modelId="{D8BE9362-9E2C-4A29-B460-C795DE4B4D32}" type="parTrans" cxnId="{9AAE50F9-0ABB-4D85-88B7-9F3864C1F191}">
      <dgm:prSet/>
      <dgm:spPr/>
      <dgm:t>
        <a:bodyPr/>
        <a:lstStyle/>
        <a:p>
          <a:endParaRPr lang="zh-CN" altLang="en-US">
            <a:latin typeface="微软雅黑" panose="020B0503020204020204" pitchFamily="34" charset="-122"/>
            <a:ea typeface="微软雅黑" panose="020B0503020204020204" pitchFamily="34" charset="-122"/>
          </a:endParaRPr>
        </a:p>
      </dgm:t>
    </dgm:pt>
    <dgm:pt modelId="{54DE294A-B23F-4334-AF4E-A59856431508}" type="sibTrans" cxnId="{9AAE50F9-0ABB-4D85-88B7-9F3864C1F191}">
      <dgm:prSet/>
      <dgm:spPr/>
      <dgm:t>
        <a:bodyPr/>
        <a:lstStyle/>
        <a:p>
          <a:endParaRPr lang="zh-CN" altLang="en-US">
            <a:latin typeface="微软雅黑" panose="020B0503020204020204" pitchFamily="34" charset="-122"/>
            <a:ea typeface="微软雅黑" panose="020B0503020204020204" pitchFamily="34" charset="-122"/>
          </a:endParaRPr>
        </a:p>
      </dgm:t>
    </dgm:pt>
    <dgm:pt modelId="{12167B5A-D332-4616-961D-9693C3A1A24A}">
      <dgm:prSet phldrT="[文本]" custT="1"/>
      <dgm:spPr/>
      <dgm:t>
        <a:bodyPr/>
        <a:lstStyle/>
        <a:p>
          <a:r>
            <a:rPr lang="zh-CN" altLang="en-US" sz="2000" dirty="0">
              <a:latin typeface="微软雅黑" panose="020B0503020204020204" pitchFamily="34" charset="-122"/>
              <a:ea typeface="微软雅黑" panose="020B0503020204020204" pitchFamily="34" charset="-122"/>
            </a:rPr>
            <a:t>抽样分布</a:t>
          </a:r>
        </a:p>
      </dgm:t>
    </dgm:pt>
    <dgm:pt modelId="{B310D021-6DD3-4126-8B68-01CE689D17A8}" type="parTrans" cxnId="{9E7D886C-AA75-4D1C-8C97-A0F944E2DCE0}">
      <dgm:prSet/>
      <dgm:spPr/>
      <dgm:t>
        <a:bodyPr/>
        <a:lstStyle/>
        <a:p>
          <a:endParaRPr lang="zh-CN" altLang="en-US">
            <a:latin typeface="微软雅黑" panose="020B0503020204020204" pitchFamily="34" charset="-122"/>
            <a:ea typeface="微软雅黑" panose="020B0503020204020204" pitchFamily="34" charset="-122"/>
          </a:endParaRPr>
        </a:p>
      </dgm:t>
    </dgm:pt>
    <dgm:pt modelId="{D154C565-64ED-446B-BFFC-B5998D786257}" type="sibTrans" cxnId="{9E7D886C-AA75-4D1C-8C97-A0F944E2DCE0}">
      <dgm:prSet/>
      <dgm:spPr/>
      <dgm:t>
        <a:bodyPr/>
        <a:lstStyle/>
        <a:p>
          <a:endParaRPr lang="zh-CN" altLang="en-US">
            <a:latin typeface="微软雅黑" panose="020B0503020204020204" pitchFamily="34" charset="-122"/>
            <a:ea typeface="微软雅黑" panose="020B0503020204020204" pitchFamily="34" charset="-122"/>
          </a:endParaRPr>
        </a:p>
      </dgm:t>
    </dgm:pt>
    <dgm:pt modelId="{2D7B85EC-DC6E-4DA8-9128-E473A64B5CEA}">
      <dgm:prSet phldrT="[文本]" custT="1"/>
      <dgm:spPr/>
      <dgm:t>
        <a:bodyPr/>
        <a:lstStyle/>
        <a:p>
          <a:r>
            <a:rPr lang="zh-CN" altLang="en-US" sz="2000" dirty="0">
              <a:latin typeface="微软雅黑" panose="020B0503020204020204" pitchFamily="34" charset="-122"/>
              <a:ea typeface="微软雅黑" panose="020B0503020204020204" pitchFamily="34" charset="-122"/>
            </a:rPr>
            <a:t>离中趋势分析</a:t>
          </a:r>
        </a:p>
      </dgm:t>
    </dgm:pt>
    <dgm:pt modelId="{CE43B469-870D-46DA-ADE4-D67975454CC8}" type="parTrans" cxnId="{20061C80-7B63-4038-AF09-4A658BFB7FAA}">
      <dgm:prSet/>
      <dgm:spPr/>
      <dgm:t>
        <a:bodyPr/>
        <a:lstStyle/>
        <a:p>
          <a:endParaRPr lang="zh-CN" altLang="en-US">
            <a:latin typeface="微软雅黑" panose="020B0503020204020204" pitchFamily="34" charset="-122"/>
            <a:ea typeface="微软雅黑" panose="020B0503020204020204" pitchFamily="34" charset="-122"/>
          </a:endParaRPr>
        </a:p>
      </dgm:t>
    </dgm:pt>
    <dgm:pt modelId="{79F200DF-6EB6-4A97-8856-9A942DDBC3B8}" type="sibTrans" cxnId="{20061C80-7B63-4038-AF09-4A658BFB7FAA}">
      <dgm:prSet/>
      <dgm:spPr/>
      <dgm:t>
        <a:bodyPr/>
        <a:lstStyle/>
        <a:p>
          <a:endParaRPr lang="zh-CN" altLang="en-US">
            <a:latin typeface="微软雅黑" panose="020B0503020204020204" pitchFamily="34" charset="-122"/>
            <a:ea typeface="微软雅黑" panose="020B0503020204020204" pitchFamily="34" charset="-122"/>
          </a:endParaRPr>
        </a:p>
      </dgm:t>
    </dgm:pt>
    <dgm:pt modelId="{06281A83-B424-4A7E-A1B4-06E1AECEFAC1}">
      <dgm:prSet phldrT="[文本]" custT="1"/>
      <dgm:spPr/>
      <dgm:t>
        <a:bodyPr/>
        <a:lstStyle/>
        <a:p>
          <a:r>
            <a:rPr lang="zh-CN" altLang="en-US" sz="2000" dirty="0">
              <a:latin typeface="微软雅黑" panose="020B0503020204020204" pitchFamily="34" charset="-122"/>
              <a:ea typeface="微软雅黑" panose="020B0503020204020204" pitchFamily="34" charset="-122"/>
            </a:rPr>
            <a:t>相关分析</a:t>
          </a:r>
        </a:p>
      </dgm:t>
    </dgm:pt>
    <dgm:pt modelId="{046D89D9-FFCE-48F4-9D34-6ACA1D0DE313}" type="parTrans" cxnId="{D20F41ED-72AA-43C8-97ED-956EA6414B5C}">
      <dgm:prSet/>
      <dgm:spPr/>
      <dgm:t>
        <a:bodyPr/>
        <a:lstStyle/>
        <a:p>
          <a:endParaRPr lang="zh-CN" altLang="en-US">
            <a:latin typeface="微软雅黑" panose="020B0503020204020204" pitchFamily="34" charset="-122"/>
            <a:ea typeface="微软雅黑" panose="020B0503020204020204" pitchFamily="34" charset="-122"/>
          </a:endParaRPr>
        </a:p>
      </dgm:t>
    </dgm:pt>
    <dgm:pt modelId="{8C6542D5-18EE-4229-8B5D-3D7FDA1D682B}" type="sibTrans" cxnId="{D20F41ED-72AA-43C8-97ED-956EA6414B5C}">
      <dgm:prSet/>
      <dgm:spPr/>
      <dgm:t>
        <a:bodyPr/>
        <a:lstStyle/>
        <a:p>
          <a:endParaRPr lang="zh-CN" altLang="en-US">
            <a:latin typeface="微软雅黑" panose="020B0503020204020204" pitchFamily="34" charset="-122"/>
            <a:ea typeface="微软雅黑" panose="020B0503020204020204" pitchFamily="34" charset="-122"/>
          </a:endParaRPr>
        </a:p>
      </dgm:t>
    </dgm:pt>
    <dgm:pt modelId="{EE4FA1F6-9C0F-4913-951A-BCA422F31BB3}">
      <dgm:prSet phldrT="[文本]" custT="1"/>
      <dgm:spPr/>
      <dgm:t>
        <a:bodyPr/>
        <a:lstStyle/>
        <a:p>
          <a:r>
            <a:rPr lang="zh-CN" altLang="en-US" sz="2000" dirty="0">
              <a:latin typeface="微软雅黑" panose="020B0503020204020204" pitchFamily="34" charset="-122"/>
              <a:ea typeface="微软雅黑" panose="020B0503020204020204" pitchFamily="34" charset="-122"/>
            </a:rPr>
            <a:t>参数估计</a:t>
          </a:r>
        </a:p>
      </dgm:t>
    </dgm:pt>
    <dgm:pt modelId="{985617C9-255F-418A-B696-6B76546F3F81}" type="parTrans" cxnId="{3F66924E-35BD-4F46-915C-B57D3F1361F9}">
      <dgm:prSet/>
      <dgm:spPr/>
      <dgm:t>
        <a:bodyPr/>
        <a:lstStyle/>
        <a:p>
          <a:endParaRPr lang="zh-CN" altLang="en-US">
            <a:latin typeface="微软雅黑" panose="020B0503020204020204" pitchFamily="34" charset="-122"/>
            <a:ea typeface="微软雅黑" panose="020B0503020204020204" pitchFamily="34" charset="-122"/>
          </a:endParaRPr>
        </a:p>
      </dgm:t>
    </dgm:pt>
    <dgm:pt modelId="{9D53DF45-74CF-4361-8AA2-8080EFF5DFDE}" type="sibTrans" cxnId="{3F66924E-35BD-4F46-915C-B57D3F1361F9}">
      <dgm:prSet/>
      <dgm:spPr/>
      <dgm:t>
        <a:bodyPr/>
        <a:lstStyle/>
        <a:p>
          <a:endParaRPr lang="zh-CN" altLang="en-US">
            <a:latin typeface="微软雅黑" panose="020B0503020204020204" pitchFamily="34" charset="-122"/>
            <a:ea typeface="微软雅黑" panose="020B0503020204020204" pitchFamily="34" charset="-122"/>
          </a:endParaRPr>
        </a:p>
      </dgm:t>
    </dgm:pt>
    <dgm:pt modelId="{A5ED32ED-7DD1-40B2-96F5-40E9A9540C82}">
      <dgm:prSet phldrT="[文本]" custT="1"/>
      <dgm:spPr/>
      <dgm:t>
        <a:bodyPr/>
        <a:lstStyle/>
        <a:p>
          <a:r>
            <a:rPr lang="zh-CN" altLang="en-US" sz="2000" dirty="0">
              <a:latin typeface="微软雅黑" panose="020B0503020204020204" pitchFamily="34" charset="-122"/>
              <a:ea typeface="微软雅黑" panose="020B0503020204020204" pitchFamily="34" charset="-122"/>
            </a:rPr>
            <a:t>假设检验</a:t>
          </a:r>
        </a:p>
      </dgm:t>
    </dgm:pt>
    <dgm:pt modelId="{BED4AC6E-7D2D-46FA-952E-0021C57F4C0E}" type="parTrans" cxnId="{551FF073-C6C7-42FA-B7D9-3B8997A4FA98}">
      <dgm:prSet/>
      <dgm:spPr/>
      <dgm:t>
        <a:bodyPr/>
        <a:lstStyle/>
        <a:p>
          <a:endParaRPr lang="zh-CN" altLang="en-US">
            <a:latin typeface="微软雅黑" panose="020B0503020204020204" pitchFamily="34" charset="-122"/>
            <a:ea typeface="微软雅黑" panose="020B0503020204020204" pitchFamily="34" charset="-122"/>
          </a:endParaRPr>
        </a:p>
      </dgm:t>
    </dgm:pt>
    <dgm:pt modelId="{E022490E-26F1-4CAC-9C5C-D54BB161DA29}" type="sibTrans" cxnId="{551FF073-C6C7-42FA-B7D9-3B8997A4FA98}">
      <dgm:prSet/>
      <dgm:spPr/>
      <dgm:t>
        <a:bodyPr/>
        <a:lstStyle/>
        <a:p>
          <a:endParaRPr lang="zh-CN" altLang="en-US">
            <a:latin typeface="微软雅黑" panose="020B0503020204020204" pitchFamily="34" charset="-122"/>
            <a:ea typeface="微软雅黑" panose="020B0503020204020204" pitchFamily="34" charset="-122"/>
          </a:endParaRPr>
        </a:p>
      </dgm:t>
    </dgm:pt>
    <dgm:pt modelId="{2B236D68-372C-44F3-B82B-BA39BA1A42FA}" type="pres">
      <dgm:prSet presAssocID="{22E79660-254C-4AB0-85BF-34C748A36AA7}" presName="diagram" presStyleCnt="0">
        <dgm:presLayoutVars>
          <dgm:chPref val="1"/>
          <dgm:dir/>
          <dgm:animOne val="branch"/>
          <dgm:animLvl val="lvl"/>
          <dgm:resizeHandles val="exact"/>
        </dgm:presLayoutVars>
      </dgm:prSet>
      <dgm:spPr/>
    </dgm:pt>
    <dgm:pt modelId="{734E8C2B-71ED-49CF-A3B6-B4A112925BD2}" type="pres">
      <dgm:prSet presAssocID="{EF82D591-BF12-4A92-AF81-5F7BF8FF6120}" presName="root1" presStyleCnt="0"/>
      <dgm:spPr/>
    </dgm:pt>
    <dgm:pt modelId="{C0AC2562-9D47-4DFD-9494-6337025E17F0}" type="pres">
      <dgm:prSet presAssocID="{EF82D591-BF12-4A92-AF81-5F7BF8FF6120}" presName="LevelOneTextNode" presStyleLbl="node0" presStyleIdx="0" presStyleCnt="1" custLinFactNeighborX="-78646" custLinFactNeighborY="-9199">
        <dgm:presLayoutVars>
          <dgm:chPref val="3"/>
        </dgm:presLayoutVars>
      </dgm:prSet>
      <dgm:spPr/>
    </dgm:pt>
    <dgm:pt modelId="{86045289-ED6B-47BA-94C0-1EE77AD153C1}" type="pres">
      <dgm:prSet presAssocID="{EF82D591-BF12-4A92-AF81-5F7BF8FF6120}" presName="level2hierChild" presStyleCnt="0"/>
      <dgm:spPr/>
    </dgm:pt>
    <dgm:pt modelId="{3A363FA7-3A14-473D-BBB0-7DC6F483CA6F}" type="pres">
      <dgm:prSet presAssocID="{56139B4B-03E7-41D5-A39D-425A3A5E6C26}" presName="conn2-1" presStyleLbl="parChTrans1D2" presStyleIdx="0" presStyleCnt="2"/>
      <dgm:spPr/>
    </dgm:pt>
    <dgm:pt modelId="{B25FF61A-62F6-42BE-92F4-3FCD1B77012E}" type="pres">
      <dgm:prSet presAssocID="{56139B4B-03E7-41D5-A39D-425A3A5E6C26}" presName="connTx" presStyleLbl="parChTrans1D2" presStyleIdx="0" presStyleCnt="2"/>
      <dgm:spPr/>
    </dgm:pt>
    <dgm:pt modelId="{7DDAEF1A-3923-4B7B-B734-8868ECDD0E13}" type="pres">
      <dgm:prSet presAssocID="{6F17AD89-E44F-46A1-BD81-2BE1CA8450F5}" presName="root2" presStyleCnt="0"/>
      <dgm:spPr/>
    </dgm:pt>
    <dgm:pt modelId="{8AD9A24D-8214-4B91-B613-CC0D74AED133}" type="pres">
      <dgm:prSet presAssocID="{6F17AD89-E44F-46A1-BD81-2BE1CA8450F5}" presName="LevelTwoTextNode" presStyleLbl="node2" presStyleIdx="0" presStyleCnt="2" custLinFactNeighborX="-47832" custLinFactNeighborY="4600">
        <dgm:presLayoutVars>
          <dgm:chPref val="3"/>
        </dgm:presLayoutVars>
      </dgm:prSet>
      <dgm:spPr/>
    </dgm:pt>
    <dgm:pt modelId="{FD195AA3-715F-4E40-A1D8-817DEB826D9C}" type="pres">
      <dgm:prSet presAssocID="{6F17AD89-E44F-46A1-BD81-2BE1CA8450F5}" presName="level3hierChild" presStyleCnt="0"/>
      <dgm:spPr/>
    </dgm:pt>
    <dgm:pt modelId="{CA17F639-8AFD-4280-8FF4-1640AB776D19}" type="pres">
      <dgm:prSet presAssocID="{0CB2B73B-2956-4D96-8480-DBE35D9EC2FA}" presName="conn2-1" presStyleLbl="parChTrans1D3" presStyleIdx="0" presStyleCnt="6"/>
      <dgm:spPr/>
    </dgm:pt>
    <dgm:pt modelId="{99F6B881-780B-4524-B205-D1567B821741}" type="pres">
      <dgm:prSet presAssocID="{0CB2B73B-2956-4D96-8480-DBE35D9EC2FA}" presName="connTx" presStyleLbl="parChTrans1D3" presStyleIdx="0" presStyleCnt="6"/>
      <dgm:spPr/>
    </dgm:pt>
    <dgm:pt modelId="{99ACE9AF-0960-41FA-AD9C-4794F3BCB98D}" type="pres">
      <dgm:prSet presAssocID="{0F6A132E-B441-4ACD-B673-5CB5F36C6E3E}" presName="root2" presStyleCnt="0"/>
      <dgm:spPr/>
    </dgm:pt>
    <dgm:pt modelId="{4F1B3EAF-38D4-484B-B574-7056B8E8FE15}" type="pres">
      <dgm:prSet presAssocID="{0F6A132E-B441-4ACD-B673-5CB5F36C6E3E}" presName="LevelTwoTextNode" presStyleLbl="node3" presStyleIdx="0" presStyleCnt="6">
        <dgm:presLayoutVars>
          <dgm:chPref val="3"/>
        </dgm:presLayoutVars>
      </dgm:prSet>
      <dgm:spPr/>
    </dgm:pt>
    <dgm:pt modelId="{D1D306DB-F44C-4F0D-8310-5CEC93B08536}" type="pres">
      <dgm:prSet presAssocID="{0F6A132E-B441-4ACD-B673-5CB5F36C6E3E}" presName="level3hierChild" presStyleCnt="0"/>
      <dgm:spPr/>
    </dgm:pt>
    <dgm:pt modelId="{A1A690C9-1D21-4EA8-A95F-E5E1DEDB58DB}" type="pres">
      <dgm:prSet presAssocID="{CE43B469-870D-46DA-ADE4-D67975454CC8}" presName="conn2-1" presStyleLbl="parChTrans1D3" presStyleIdx="1" presStyleCnt="6"/>
      <dgm:spPr/>
    </dgm:pt>
    <dgm:pt modelId="{B240EED1-AF68-4D9C-955C-466C29FB4F5C}" type="pres">
      <dgm:prSet presAssocID="{CE43B469-870D-46DA-ADE4-D67975454CC8}" presName="connTx" presStyleLbl="parChTrans1D3" presStyleIdx="1" presStyleCnt="6"/>
      <dgm:spPr/>
    </dgm:pt>
    <dgm:pt modelId="{BB1C4F0D-7177-4D9A-BFBD-F1ED27DFD8D1}" type="pres">
      <dgm:prSet presAssocID="{2D7B85EC-DC6E-4DA8-9128-E473A64B5CEA}" presName="root2" presStyleCnt="0"/>
      <dgm:spPr/>
    </dgm:pt>
    <dgm:pt modelId="{017E520F-7E6B-492C-91A3-AECFBC937AA9}" type="pres">
      <dgm:prSet presAssocID="{2D7B85EC-DC6E-4DA8-9128-E473A64B5CEA}" presName="LevelTwoTextNode" presStyleLbl="node3" presStyleIdx="1" presStyleCnt="6">
        <dgm:presLayoutVars>
          <dgm:chPref val="3"/>
        </dgm:presLayoutVars>
      </dgm:prSet>
      <dgm:spPr/>
    </dgm:pt>
    <dgm:pt modelId="{2E12A51A-58DD-4D85-9340-91924D6AFA6C}" type="pres">
      <dgm:prSet presAssocID="{2D7B85EC-DC6E-4DA8-9128-E473A64B5CEA}" presName="level3hierChild" presStyleCnt="0"/>
      <dgm:spPr/>
    </dgm:pt>
    <dgm:pt modelId="{31C55222-52E8-4484-B993-00B23D3247F1}" type="pres">
      <dgm:prSet presAssocID="{046D89D9-FFCE-48F4-9D34-6ACA1D0DE313}" presName="conn2-1" presStyleLbl="parChTrans1D3" presStyleIdx="2" presStyleCnt="6"/>
      <dgm:spPr/>
    </dgm:pt>
    <dgm:pt modelId="{F9030EE9-7333-43E4-BEE2-AB8B81A2B17E}" type="pres">
      <dgm:prSet presAssocID="{046D89D9-FFCE-48F4-9D34-6ACA1D0DE313}" presName="connTx" presStyleLbl="parChTrans1D3" presStyleIdx="2" presStyleCnt="6"/>
      <dgm:spPr/>
    </dgm:pt>
    <dgm:pt modelId="{772851CC-AA85-4E3C-8F83-E0D6C08CF2D5}" type="pres">
      <dgm:prSet presAssocID="{06281A83-B424-4A7E-A1B4-06E1AECEFAC1}" presName="root2" presStyleCnt="0"/>
      <dgm:spPr/>
    </dgm:pt>
    <dgm:pt modelId="{20D81369-BFB5-408A-A2D1-DCB1219407E8}" type="pres">
      <dgm:prSet presAssocID="{06281A83-B424-4A7E-A1B4-06E1AECEFAC1}" presName="LevelTwoTextNode" presStyleLbl="node3" presStyleIdx="2" presStyleCnt="6">
        <dgm:presLayoutVars>
          <dgm:chPref val="3"/>
        </dgm:presLayoutVars>
      </dgm:prSet>
      <dgm:spPr/>
    </dgm:pt>
    <dgm:pt modelId="{94D5D3AD-CAFF-46ED-8655-97DFAE894745}" type="pres">
      <dgm:prSet presAssocID="{06281A83-B424-4A7E-A1B4-06E1AECEFAC1}" presName="level3hierChild" presStyleCnt="0"/>
      <dgm:spPr/>
    </dgm:pt>
    <dgm:pt modelId="{78DD88CF-76F3-40A9-994C-6123EC65E6FF}" type="pres">
      <dgm:prSet presAssocID="{D8BE9362-9E2C-4A29-B460-C795DE4B4D32}" presName="conn2-1" presStyleLbl="parChTrans1D2" presStyleIdx="1" presStyleCnt="2"/>
      <dgm:spPr/>
    </dgm:pt>
    <dgm:pt modelId="{86DADED4-2B59-47E7-8123-B53507E6F394}" type="pres">
      <dgm:prSet presAssocID="{D8BE9362-9E2C-4A29-B460-C795DE4B4D32}" presName="connTx" presStyleLbl="parChTrans1D2" presStyleIdx="1" presStyleCnt="2"/>
      <dgm:spPr/>
    </dgm:pt>
    <dgm:pt modelId="{7A5D4D3C-6499-4442-AEFF-E1306968AD3B}" type="pres">
      <dgm:prSet presAssocID="{C14015D6-5B77-4412-A6D8-7DE319888DA5}" presName="root2" presStyleCnt="0"/>
      <dgm:spPr/>
    </dgm:pt>
    <dgm:pt modelId="{BE37C438-0CC6-422B-BE96-CBAE36CC6944}" type="pres">
      <dgm:prSet presAssocID="{C14015D6-5B77-4412-A6D8-7DE319888DA5}" presName="LevelTwoTextNode" presStyleLbl="node2" presStyleIdx="1" presStyleCnt="2" custLinFactNeighborX="-45072" custLinFactNeighborY="-5519">
        <dgm:presLayoutVars>
          <dgm:chPref val="3"/>
        </dgm:presLayoutVars>
      </dgm:prSet>
      <dgm:spPr/>
    </dgm:pt>
    <dgm:pt modelId="{A75ED5E4-3399-4381-A3A7-2C5BB5231124}" type="pres">
      <dgm:prSet presAssocID="{C14015D6-5B77-4412-A6D8-7DE319888DA5}" presName="level3hierChild" presStyleCnt="0"/>
      <dgm:spPr/>
    </dgm:pt>
    <dgm:pt modelId="{F9A13F5E-9AB6-4C58-AB1E-9064E36D1146}" type="pres">
      <dgm:prSet presAssocID="{B310D021-6DD3-4126-8B68-01CE689D17A8}" presName="conn2-1" presStyleLbl="parChTrans1D3" presStyleIdx="3" presStyleCnt="6"/>
      <dgm:spPr/>
    </dgm:pt>
    <dgm:pt modelId="{0778A5F4-9D0A-43B5-8837-4CF9E99886D2}" type="pres">
      <dgm:prSet presAssocID="{B310D021-6DD3-4126-8B68-01CE689D17A8}" presName="connTx" presStyleLbl="parChTrans1D3" presStyleIdx="3" presStyleCnt="6"/>
      <dgm:spPr/>
    </dgm:pt>
    <dgm:pt modelId="{AC880252-403A-4D1F-840A-53EFD3E529B7}" type="pres">
      <dgm:prSet presAssocID="{12167B5A-D332-4616-961D-9693C3A1A24A}" presName="root2" presStyleCnt="0"/>
      <dgm:spPr/>
    </dgm:pt>
    <dgm:pt modelId="{86470789-09CD-4C2C-B711-37846D888ED2}" type="pres">
      <dgm:prSet presAssocID="{12167B5A-D332-4616-961D-9693C3A1A24A}" presName="LevelTwoTextNode" presStyleLbl="node3" presStyleIdx="3" presStyleCnt="6">
        <dgm:presLayoutVars>
          <dgm:chPref val="3"/>
        </dgm:presLayoutVars>
      </dgm:prSet>
      <dgm:spPr/>
    </dgm:pt>
    <dgm:pt modelId="{F64557A8-6BCD-46FD-98E8-D9A23125C29F}" type="pres">
      <dgm:prSet presAssocID="{12167B5A-D332-4616-961D-9693C3A1A24A}" presName="level3hierChild" presStyleCnt="0"/>
      <dgm:spPr/>
    </dgm:pt>
    <dgm:pt modelId="{537E5C51-5CFF-4F04-BB36-9139145FF50A}" type="pres">
      <dgm:prSet presAssocID="{985617C9-255F-418A-B696-6B76546F3F81}" presName="conn2-1" presStyleLbl="parChTrans1D3" presStyleIdx="4" presStyleCnt="6"/>
      <dgm:spPr/>
    </dgm:pt>
    <dgm:pt modelId="{D9FA7214-8FFC-461C-A07D-F89FF405C719}" type="pres">
      <dgm:prSet presAssocID="{985617C9-255F-418A-B696-6B76546F3F81}" presName="connTx" presStyleLbl="parChTrans1D3" presStyleIdx="4" presStyleCnt="6"/>
      <dgm:spPr/>
    </dgm:pt>
    <dgm:pt modelId="{C330D5FF-19D8-4EBB-8261-8B68D980F3AD}" type="pres">
      <dgm:prSet presAssocID="{EE4FA1F6-9C0F-4913-951A-BCA422F31BB3}" presName="root2" presStyleCnt="0"/>
      <dgm:spPr/>
    </dgm:pt>
    <dgm:pt modelId="{9C1AFAC1-5F90-40CA-A45B-ED7D6A39BA12}" type="pres">
      <dgm:prSet presAssocID="{EE4FA1F6-9C0F-4913-951A-BCA422F31BB3}" presName="LevelTwoTextNode" presStyleLbl="node3" presStyleIdx="4" presStyleCnt="6">
        <dgm:presLayoutVars>
          <dgm:chPref val="3"/>
        </dgm:presLayoutVars>
      </dgm:prSet>
      <dgm:spPr/>
    </dgm:pt>
    <dgm:pt modelId="{1BBFAFC2-96CF-4C98-953E-5132639F18EB}" type="pres">
      <dgm:prSet presAssocID="{EE4FA1F6-9C0F-4913-951A-BCA422F31BB3}" presName="level3hierChild" presStyleCnt="0"/>
      <dgm:spPr/>
    </dgm:pt>
    <dgm:pt modelId="{F9DB352A-16B4-4F25-9F72-D5E7CD76F911}" type="pres">
      <dgm:prSet presAssocID="{BED4AC6E-7D2D-46FA-952E-0021C57F4C0E}" presName="conn2-1" presStyleLbl="parChTrans1D3" presStyleIdx="5" presStyleCnt="6"/>
      <dgm:spPr/>
    </dgm:pt>
    <dgm:pt modelId="{DAACF6F5-C4E8-4196-90AB-A39CFF72158E}" type="pres">
      <dgm:prSet presAssocID="{BED4AC6E-7D2D-46FA-952E-0021C57F4C0E}" presName="connTx" presStyleLbl="parChTrans1D3" presStyleIdx="5" presStyleCnt="6"/>
      <dgm:spPr/>
    </dgm:pt>
    <dgm:pt modelId="{82A7A008-E1E9-4032-BE5C-5817EE74A6FE}" type="pres">
      <dgm:prSet presAssocID="{A5ED32ED-7DD1-40B2-96F5-40E9A9540C82}" presName="root2" presStyleCnt="0"/>
      <dgm:spPr/>
    </dgm:pt>
    <dgm:pt modelId="{F0656CF7-17E7-4714-8D06-CF28937C4A92}" type="pres">
      <dgm:prSet presAssocID="{A5ED32ED-7DD1-40B2-96F5-40E9A9540C82}" presName="LevelTwoTextNode" presStyleLbl="node3" presStyleIdx="5" presStyleCnt="6">
        <dgm:presLayoutVars>
          <dgm:chPref val="3"/>
        </dgm:presLayoutVars>
      </dgm:prSet>
      <dgm:spPr/>
    </dgm:pt>
    <dgm:pt modelId="{DBA9C93F-0BE5-4FFA-85F2-55173E663DC7}" type="pres">
      <dgm:prSet presAssocID="{A5ED32ED-7DD1-40B2-96F5-40E9A9540C82}" presName="level3hierChild" presStyleCnt="0"/>
      <dgm:spPr/>
    </dgm:pt>
  </dgm:ptLst>
  <dgm:cxnLst>
    <dgm:cxn modelId="{7FF16306-D482-4DBB-BDB9-E8AF2FCEFDEA}" type="presOf" srcId="{BED4AC6E-7D2D-46FA-952E-0021C57F4C0E}" destId="{DAACF6F5-C4E8-4196-90AB-A39CFF72158E}" srcOrd="1" destOrd="0" presId="urn:microsoft.com/office/officeart/2005/8/layout/hierarchy2"/>
    <dgm:cxn modelId="{7902CF09-7928-49B5-8A5E-BCA8998A9622}" type="presOf" srcId="{CE43B469-870D-46DA-ADE4-D67975454CC8}" destId="{A1A690C9-1D21-4EA8-A95F-E5E1DEDB58DB}" srcOrd="0" destOrd="0" presId="urn:microsoft.com/office/officeart/2005/8/layout/hierarchy2"/>
    <dgm:cxn modelId="{F63E3E0F-351A-4CAA-BB0C-8F30D35587B5}" type="presOf" srcId="{06281A83-B424-4A7E-A1B4-06E1AECEFAC1}" destId="{20D81369-BFB5-408A-A2D1-DCB1219407E8}" srcOrd="0" destOrd="0" presId="urn:microsoft.com/office/officeart/2005/8/layout/hierarchy2"/>
    <dgm:cxn modelId="{69353B1C-6062-46EC-A36B-CA96C72E6FB3}" type="presOf" srcId="{C14015D6-5B77-4412-A6D8-7DE319888DA5}" destId="{BE37C438-0CC6-422B-BE96-CBAE36CC6944}" srcOrd="0" destOrd="0" presId="urn:microsoft.com/office/officeart/2005/8/layout/hierarchy2"/>
    <dgm:cxn modelId="{A3615630-0701-436B-A016-4E3500620BB6}" srcId="{6F17AD89-E44F-46A1-BD81-2BE1CA8450F5}" destId="{0F6A132E-B441-4ACD-B673-5CB5F36C6E3E}" srcOrd="0" destOrd="0" parTransId="{0CB2B73B-2956-4D96-8480-DBE35D9EC2FA}" sibTransId="{C7F088AF-1063-4CE8-88B5-D3A91DCA20F1}"/>
    <dgm:cxn modelId="{0238EF30-0C6C-476C-B236-7DDF8338752D}" type="presOf" srcId="{22E79660-254C-4AB0-85BF-34C748A36AA7}" destId="{2B236D68-372C-44F3-B82B-BA39BA1A42FA}" srcOrd="0" destOrd="0" presId="urn:microsoft.com/office/officeart/2005/8/layout/hierarchy2"/>
    <dgm:cxn modelId="{739D0334-7F21-43CC-8B9F-311678759057}" type="presOf" srcId="{D8BE9362-9E2C-4A29-B460-C795DE4B4D32}" destId="{86DADED4-2B59-47E7-8123-B53507E6F394}" srcOrd="1" destOrd="0" presId="urn:microsoft.com/office/officeart/2005/8/layout/hierarchy2"/>
    <dgm:cxn modelId="{6C1F5734-788A-49D6-94DE-7718E8EB4D42}" type="presOf" srcId="{0F6A132E-B441-4ACD-B673-5CB5F36C6E3E}" destId="{4F1B3EAF-38D4-484B-B574-7056B8E8FE15}" srcOrd="0" destOrd="0" presId="urn:microsoft.com/office/officeart/2005/8/layout/hierarchy2"/>
    <dgm:cxn modelId="{5598C439-FE0A-4E5A-BFE7-3A585A99BD8E}" srcId="{EF82D591-BF12-4A92-AF81-5F7BF8FF6120}" destId="{6F17AD89-E44F-46A1-BD81-2BE1CA8450F5}" srcOrd="0" destOrd="0" parTransId="{56139B4B-03E7-41D5-A39D-425A3A5E6C26}" sibTransId="{ED712546-9C3C-4B56-B327-650DFB2289E5}"/>
    <dgm:cxn modelId="{0F67BA3E-B893-4202-BA4A-3D95E00C77BF}" type="presOf" srcId="{2D7B85EC-DC6E-4DA8-9128-E473A64B5CEA}" destId="{017E520F-7E6B-492C-91A3-AECFBC937AA9}" srcOrd="0" destOrd="0" presId="urn:microsoft.com/office/officeart/2005/8/layout/hierarchy2"/>
    <dgm:cxn modelId="{CFDE2742-07CE-4482-9BFA-888C8BE1DC10}" type="presOf" srcId="{046D89D9-FFCE-48F4-9D34-6ACA1D0DE313}" destId="{31C55222-52E8-4484-B993-00B23D3247F1}" srcOrd="0" destOrd="0" presId="urn:microsoft.com/office/officeart/2005/8/layout/hierarchy2"/>
    <dgm:cxn modelId="{9E7D886C-AA75-4D1C-8C97-A0F944E2DCE0}" srcId="{C14015D6-5B77-4412-A6D8-7DE319888DA5}" destId="{12167B5A-D332-4616-961D-9693C3A1A24A}" srcOrd="0" destOrd="0" parTransId="{B310D021-6DD3-4126-8B68-01CE689D17A8}" sibTransId="{D154C565-64ED-446B-BFFC-B5998D786257}"/>
    <dgm:cxn modelId="{3F66924E-35BD-4F46-915C-B57D3F1361F9}" srcId="{C14015D6-5B77-4412-A6D8-7DE319888DA5}" destId="{EE4FA1F6-9C0F-4913-951A-BCA422F31BB3}" srcOrd="1" destOrd="0" parTransId="{985617C9-255F-418A-B696-6B76546F3F81}" sibTransId="{9D53DF45-74CF-4361-8AA2-8080EFF5DFDE}"/>
    <dgm:cxn modelId="{F987EC6F-A653-4D50-A492-CF40269DB8E9}" type="presOf" srcId="{985617C9-255F-418A-B696-6B76546F3F81}" destId="{D9FA7214-8FFC-461C-A07D-F89FF405C719}" srcOrd="1" destOrd="0" presId="urn:microsoft.com/office/officeart/2005/8/layout/hierarchy2"/>
    <dgm:cxn modelId="{551FF073-C6C7-42FA-B7D9-3B8997A4FA98}" srcId="{C14015D6-5B77-4412-A6D8-7DE319888DA5}" destId="{A5ED32ED-7DD1-40B2-96F5-40E9A9540C82}" srcOrd="2" destOrd="0" parTransId="{BED4AC6E-7D2D-46FA-952E-0021C57F4C0E}" sibTransId="{E022490E-26F1-4CAC-9C5C-D54BB161DA29}"/>
    <dgm:cxn modelId="{89EC4159-9C09-4828-B30A-3C495991BD80}" type="presOf" srcId="{D8BE9362-9E2C-4A29-B460-C795DE4B4D32}" destId="{78DD88CF-76F3-40A9-994C-6123EC65E6FF}" srcOrd="0" destOrd="0" presId="urn:microsoft.com/office/officeart/2005/8/layout/hierarchy2"/>
    <dgm:cxn modelId="{1500255A-E497-4362-A840-BC485A7F6F00}" type="presOf" srcId="{0CB2B73B-2956-4D96-8480-DBE35D9EC2FA}" destId="{CA17F639-8AFD-4280-8FF4-1640AB776D19}" srcOrd="0" destOrd="0" presId="urn:microsoft.com/office/officeart/2005/8/layout/hierarchy2"/>
    <dgm:cxn modelId="{AD33A47B-B690-4A8F-A07B-30F44D4FBA4B}" type="presOf" srcId="{B310D021-6DD3-4126-8B68-01CE689D17A8}" destId="{0778A5F4-9D0A-43B5-8837-4CF9E99886D2}" srcOrd="1" destOrd="0" presId="urn:microsoft.com/office/officeart/2005/8/layout/hierarchy2"/>
    <dgm:cxn modelId="{20061C80-7B63-4038-AF09-4A658BFB7FAA}" srcId="{6F17AD89-E44F-46A1-BD81-2BE1CA8450F5}" destId="{2D7B85EC-DC6E-4DA8-9128-E473A64B5CEA}" srcOrd="1" destOrd="0" parTransId="{CE43B469-870D-46DA-ADE4-D67975454CC8}" sibTransId="{79F200DF-6EB6-4A97-8856-9A942DDBC3B8}"/>
    <dgm:cxn modelId="{C94BF680-0866-4F8D-88FD-E95376DD0A36}" type="presOf" srcId="{56139B4B-03E7-41D5-A39D-425A3A5E6C26}" destId="{3A363FA7-3A14-473D-BBB0-7DC6F483CA6F}" srcOrd="0" destOrd="0" presId="urn:microsoft.com/office/officeart/2005/8/layout/hierarchy2"/>
    <dgm:cxn modelId="{8D4E7082-FDFD-473C-A154-E5050C069181}" type="presOf" srcId="{BED4AC6E-7D2D-46FA-952E-0021C57F4C0E}" destId="{F9DB352A-16B4-4F25-9F72-D5E7CD76F911}" srcOrd="0" destOrd="0" presId="urn:microsoft.com/office/officeart/2005/8/layout/hierarchy2"/>
    <dgm:cxn modelId="{E35F8C86-8F02-4A00-8E9F-FE9B65B496F9}" type="presOf" srcId="{A5ED32ED-7DD1-40B2-96F5-40E9A9540C82}" destId="{F0656CF7-17E7-4714-8D06-CF28937C4A92}" srcOrd="0" destOrd="0" presId="urn:microsoft.com/office/officeart/2005/8/layout/hierarchy2"/>
    <dgm:cxn modelId="{CFFF3788-1411-4F20-B768-21DB5517FFD5}" type="presOf" srcId="{985617C9-255F-418A-B696-6B76546F3F81}" destId="{537E5C51-5CFF-4F04-BB36-9139145FF50A}" srcOrd="0" destOrd="0" presId="urn:microsoft.com/office/officeart/2005/8/layout/hierarchy2"/>
    <dgm:cxn modelId="{E8FB3B8B-E2E6-46A6-B253-ED80B16974CB}" type="presOf" srcId="{56139B4B-03E7-41D5-A39D-425A3A5E6C26}" destId="{B25FF61A-62F6-42BE-92F4-3FCD1B77012E}" srcOrd="1" destOrd="0" presId="urn:microsoft.com/office/officeart/2005/8/layout/hierarchy2"/>
    <dgm:cxn modelId="{8BC8568D-B229-4301-B1A2-A0EF718086EB}" type="presOf" srcId="{CE43B469-870D-46DA-ADE4-D67975454CC8}" destId="{B240EED1-AF68-4D9C-955C-466C29FB4F5C}" srcOrd="1" destOrd="0" presId="urn:microsoft.com/office/officeart/2005/8/layout/hierarchy2"/>
    <dgm:cxn modelId="{F2796193-5F5B-475B-8788-6BBA8024A679}" type="presOf" srcId="{EE4FA1F6-9C0F-4913-951A-BCA422F31BB3}" destId="{9C1AFAC1-5F90-40CA-A45B-ED7D6A39BA12}" srcOrd="0" destOrd="0" presId="urn:microsoft.com/office/officeart/2005/8/layout/hierarchy2"/>
    <dgm:cxn modelId="{517C0399-F339-4EAE-B753-E2905D3AAEBC}" type="presOf" srcId="{046D89D9-FFCE-48F4-9D34-6ACA1D0DE313}" destId="{F9030EE9-7333-43E4-BEE2-AB8B81A2B17E}" srcOrd="1" destOrd="0" presId="urn:microsoft.com/office/officeart/2005/8/layout/hierarchy2"/>
    <dgm:cxn modelId="{A8BD0FB4-4752-452F-9B55-38DF055C949B}" srcId="{22E79660-254C-4AB0-85BF-34C748A36AA7}" destId="{EF82D591-BF12-4A92-AF81-5F7BF8FF6120}" srcOrd="0" destOrd="0" parTransId="{2853C554-F11A-4B7B-BC44-A49094B03AE7}" sibTransId="{10BB5CE8-0F0C-4933-ADF5-57FCC10B602E}"/>
    <dgm:cxn modelId="{2929FBD5-8C82-4A40-9604-43A4FEB1CD19}" type="presOf" srcId="{12167B5A-D332-4616-961D-9693C3A1A24A}" destId="{86470789-09CD-4C2C-B711-37846D888ED2}" srcOrd="0" destOrd="0" presId="urn:microsoft.com/office/officeart/2005/8/layout/hierarchy2"/>
    <dgm:cxn modelId="{E0E925E5-59FA-4757-A5F4-1FE66C631D77}" type="presOf" srcId="{B310D021-6DD3-4126-8B68-01CE689D17A8}" destId="{F9A13F5E-9AB6-4C58-AB1E-9064E36D1146}" srcOrd="0" destOrd="0" presId="urn:microsoft.com/office/officeart/2005/8/layout/hierarchy2"/>
    <dgm:cxn modelId="{D20F41ED-72AA-43C8-97ED-956EA6414B5C}" srcId="{6F17AD89-E44F-46A1-BD81-2BE1CA8450F5}" destId="{06281A83-B424-4A7E-A1B4-06E1AECEFAC1}" srcOrd="2" destOrd="0" parTransId="{046D89D9-FFCE-48F4-9D34-6ACA1D0DE313}" sibTransId="{8C6542D5-18EE-4229-8B5D-3D7FDA1D682B}"/>
    <dgm:cxn modelId="{5F11DCF1-BF63-44E8-AC97-5F4318F45A13}" type="presOf" srcId="{0CB2B73B-2956-4D96-8480-DBE35D9EC2FA}" destId="{99F6B881-780B-4524-B205-D1567B821741}" srcOrd="1" destOrd="0" presId="urn:microsoft.com/office/officeart/2005/8/layout/hierarchy2"/>
    <dgm:cxn modelId="{209D64F8-DD2E-4D54-850D-ECE0EA868EFB}" type="presOf" srcId="{EF82D591-BF12-4A92-AF81-5F7BF8FF6120}" destId="{C0AC2562-9D47-4DFD-9494-6337025E17F0}" srcOrd="0" destOrd="0" presId="urn:microsoft.com/office/officeart/2005/8/layout/hierarchy2"/>
    <dgm:cxn modelId="{9AAE50F9-0ABB-4D85-88B7-9F3864C1F191}" srcId="{EF82D591-BF12-4A92-AF81-5F7BF8FF6120}" destId="{C14015D6-5B77-4412-A6D8-7DE319888DA5}" srcOrd="1" destOrd="0" parTransId="{D8BE9362-9E2C-4A29-B460-C795DE4B4D32}" sibTransId="{54DE294A-B23F-4334-AF4E-A59856431508}"/>
    <dgm:cxn modelId="{5757B3FC-68FF-4D6C-B732-5106B1C92436}" type="presOf" srcId="{6F17AD89-E44F-46A1-BD81-2BE1CA8450F5}" destId="{8AD9A24D-8214-4B91-B613-CC0D74AED133}" srcOrd="0" destOrd="0" presId="urn:microsoft.com/office/officeart/2005/8/layout/hierarchy2"/>
    <dgm:cxn modelId="{BAD3EBDF-C435-47C6-9C85-3489B67C3333}" type="presParOf" srcId="{2B236D68-372C-44F3-B82B-BA39BA1A42FA}" destId="{734E8C2B-71ED-49CF-A3B6-B4A112925BD2}" srcOrd="0" destOrd="0" presId="urn:microsoft.com/office/officeart/2005/8/layout/hierarchy2"/>
    <dgm:cxn modelId="{B718CAA8-E158-4DBF-AD2B-A457579FF5DD}" type="presParOf" srcId="{734E8C2B-71ED-49CF-A3B6-B4A112925BD2}" destId="{C0AC2562-9D47-4DFD-9494-6337025E17F0}" srcOrd="0" destOrd="0" presId="urn:microsoft.com/office/officeart/2005/8/layout/hierarchy2"/>
    <dgm:cxn modelId="{6EAB466F-97EC-4C29-A7B8-F99530C82DE1}" type="presParOf" srcId="{734E8C2B-71ED-49CF-A3B6-B4A112925BD2}" destId="{86045289-ED6B-47BA-94C0-1EE77AD153C1}" srcOrd="1" destOrd="0" presId="urn:microsoft.com/office/officeart/2005/8/layout/hierarchy2"/>
    <dgm:cxn modelId="{50FD7D21-D4DD-4AE8-807E-9356C2F5BB50}" type="presParOf" srcId="{86045289-ED6B-47BA-94C0-1EE77AD153C1}" destId="{3A363FA7-3A14-473D-BBB0-7DC6F483CA6F}" srcOrd="0" destOrd="0" presId="urn:microsoft.com/office/officeart/2005/8/layout/hierarchy2"/>
    <dgm:cxn modelId="{B4CB5520-77E2-4C2D-9DEC-3D7B24609725}" type="presParOf" srcId="{3A363FA7-3A14-473D-BBB0-7DC6F483CA6F}" destId="{B25FF61A-62F6-42BE-92F4-3FCD1B77012E}" srcOrd="0" destOrd="0" presId="urn:microsoft.com/office/officeart/2005/8/layout/hierarchy2"/>
    <dgm:cxn modelId="{C6E82B02-4621-4BFC-B73D-F457813A5FA6}" type="presParOf" srcId="{86045289-ED6B-47BA-94C0-1EE77AD153C1}" destId="{7DDAEF1A-3923-4B7B-B734-8868ECDD0E13}" srcOrd="1" destOrd="0" presId="urn:microsoft.com/office/officeart/2005/8/layout/hierarchy2"/>
    <dgm:cxn modelId="{E9435ADA-E044-406B-9B3E-F2FE3C2F577E}" type="presParOf" srcId="{7DDAEF1A-3923-4B7B-B734-8868ECDD0E13}" destId="{8AD9A24D-8214-4B91-B613-CC0D74AED133}" srcOrd="0" destOrd="0" presId="urn:microsoft.com/office/officeart/2005/8/layout/hierarchy2"/>
    <dgm:cxn modelId="{D841EC1B-D118-4374-B2FD-A60A4BDB1B74}" type="presParOf" srcId="{7DDAEF1A-3923-4B7B-B734-8868ECDD0E13}" destId="{FD195AA3-715F-4E40-A1D8-817DEB826D9C}" srcOrd="1" destOrd="0" presId="urn:microsoft.com/office/officeart/2005/8/layout/hierarchy2"/>
    <dgm:cxn modelId="{FF8BF816-459F-4B4A-A029-2BC63863C19B}" type="presParOf" srcId="{FD195AA3-715F-4E40-A1D8-817DEB826D9C}" destId="{CA17F639-8AFD-4280-8FF4-1640AB776D19}" srcOrd="0" destOrd="0" presId="urn:microsoft.com/office/officeart/2005/8/layout/hierarchy2"/>
    <dgm:cxn modelId="{513A5625-D323-43B4-9010-0B14830AE98A}" type="presParOf" srcId="{CA17F639-8AFD-4280-8FF4-1640AB776D19}" destId="{99F6B881-780B-4524-B205-D1567B821741}" srcOrd="0" destOrd="0" presId="urn:microsoft.com/office/officeart/2005/8/layout/hierarchy2"/>
    <dgm:cxn modelId="{8C5767A3-2FD9-4C45-AAD6-1BC0437A8431}" type="presParOf" srcId="{FD195AA3-715F-4E40-A1D8-817DEB826D9C}" destId="{99ACE9AF-0960-41FA-AD9C-4794F3BCB98D}" srcOrd="1" destOrd="0" presId="urn:microsoft.com/office/officeart/2005/8/layout/hierarchy2"/>
    <dgm:cxn modelId="{0F1736A9-1D47-48E2-8F5D-17841D84E225}" type="presParOf" srcId="{99ACE9AF-0960-41FA-AD9C-4794F3BCB98D}" destId="{4F1B3EAF-38D4-484B-B574-7056B8E8FE15}" srcOrd="0" destOrd="0" presId="urn:microsoft.com/office/officeart/2005/8/layout/hierarchy2"/>
    <dgm:cxn modelId="{63077D97-2119-447A-BCDB-D871262DDD86}" type="presParOf" srcId="{99ACE9AF-0960-41FA-AD9C-4794F3BCB98D}" destId="{D1D306DB-F44C-4F0D-8310-5CEC93B08536}" srcOrd="1" destOrd="0" presId="urn:microsoft.com/office/officeart/2005/8/layout/hierarchy2"/>
    <dgm:cxn modelId="{689EA9C7-1626-4AA8-9D79-791BC903FC0E}" type="presParOf" srcId="{FD195AA3-715F-4E40-A1D8-817DEB826D9C}" destId="{A1A690C9-1D21-4EA8-A95F-E5E1DEDB58DB}" srcOrd="2" destOrd="0" presId="urn:microsoft.com/office/officeart/2005/8/layout/hierarchy2"/>
    <dgm:cxn modelId="{D76BA0C4-BCD4-4E37-BC3B-9B7B67CB5C82}" type="presParOf" srcId="{A1A690C9-1D21-4EA8-A95F-E5E1DEDB58DB}" destId="{B240EED1-AF68-4D9C-955C-466C29FB4F5C}" srcOrd="0" destOrd="0" presId="urn:microsoft.com/office/officeart/2005/8/layout/hierarchy2"/>
    <dgm:cxn modelId="{D745822F-3121-4BEC-AADF-4CD85B38DF03}" type="presParOf" srcId="{FD195AA3-715F-4E40-A1D8-817DEB826D9C}" destId="{BB1C4F0D-7177-4D9A-BFBD-F1ED27DFD8D1}" srcOrd="3" destOrd="0" presId="urn:microsoft.com/office/officeart/2005/8/layout/hierarchy2"/>
    <dgm:cxn modelId="{9B7900C1-E2CF-4E98-8835-032DFFE8FEF5}" type="presParOf" srcId="{BB1C4F0D-7177-4D9A-BFBD-F1ED27DFD8D1}" destId="{017E520F-7E6B-492C-91A3-AECFBC937AA9}" srcOrd="0" destOrd="0" presId="urn:microsoft.com/office/officeart/2005/8/layout/hierarchy2"/>
    <dgm:cxn modelId="{2960CB9E-7EE9-41A4-A755-3B83222481D8}" type="presParOf" srcId="{BB1C4F0D-7177-4D9A-BFBD-F1ED27DFD8D1}" destId="{2E12A51A-58DD-4D85-9340-91924D6AFA6C}" srcOrd="1" destOrd="0" presId="urn:microsoft.com/office/officeart/2005/8/layout/hierarchy2"/>
    <dgm:cxn modelId="{492795BF-C0F4-4F69-8A22-361108BA20C5}" type="presParOf" srcId="{FD195AA3-715F-4E40-A1D8-817DEB826D9C}" destId="{31C55222-52E8-4484-B993-00B23D3247F1}" srcOrd="4" destOrd="0" presId="urn:microsoft.com/office/officeart/2005/8/layout/hierarchy2"/>
    <dgm:cxn modelId="{B6F87F00-C9FD-4A2F-BE64-6582891A83B5}" type="presParOf" srcId="{31C55222-52E8-4484-B993-00B23D3247F1}" destId="{F9030EE9-7333-43E4-BEE2-AB8B81A2B17E}" srcOrd="0" destOrd="0" presId="urn:microsoft.com/office/officeart/2005/8/layout/hierarchy2"/>
    <dgm:cxn modelId="{C3A4BC0B-0A6A-47B8-8F75-5C020CCF9E75}" type="presParOf" srcId="{FD195AA3-715F-4E40-A1D8-817DEB826D9C}" destId="{772851CC-AA85-4E3C-8F83-E0D6C08CF2D5}" srcOrd="5" destOrd="0" presId="urn:microsoft.com/office/officeart/2005/8/layout/hierarchy2"/>
    <dgm:cxn modelId="{3B101729-F7F3-43CF-A139-641968DC4116}" type="presParOf" srcId="{772851CC-AA85-4E3C-8F83-E0D6C08CF2D5}" destId="{20D81369-BFB5-408A-A2D1-DCB1219407E8}" srcOrd="0" destOrd="0" presId="urn:microsoft.com/office/officeart/2005/8/layout/hierarchy2"/>
    <dgm:cxn modelId="{2E3FE8C0-4A11-4250-B690-D80E5C07CD6B}" type="presParOf" srcId="{772851CC-AA85-4E3C-8F83-E0D6C08CF2D5}" destId="{94D5D3AD-CAFF-46ED-8655-97DFAE894745}" srcOrd="1" destOrd="0" presId="urn:microsoft.com/office/officeart/2005/8/layout/hierarchy2"/>
    <dgm:cxn modelId="{9C16594F-57D9-43D2-83DA-BE9ED1885783}" type="presParOf" srcId="{86045289-ED6B-47BA-94C0-1EE77AD153C1}" destId="{78DD88CF-76F3-40A9-994C-6123EC65E6FF}" srcOrd="2" destOrd="0" presId="urn:microsoft.com/office/officeart/2005/8/layout/hierarchy2"/>
    <dgm:cxn modelId="{25D7372D-BF75-4779-97C6-5D3C967821F2}" type="presParOf" srcId="{78DD88CF-76F3-40A9-994C-6123EC65E6FF}" destId="{86DADED4-2B59-47E7-8123-B53507E6F394}" srcOrd="0" destOrd="0" presId="urn:microsoft.com/office/officeart/2005/8/layout/hierarchy2"/>
    <dgm:cxn modelId="{85D66983-5D85-42DA-B450-6F42FDAD69F1}" type="presParOf" srcId="{86045289-ED6B-47BA-94C0-1EE77AD153C1}" destId="{7A5D4D3C-6499-4442-AEFF-E1306968AD3B}" srcOrd="3" destOrd="0" presId="urn:microsoft.com/office/officeart/2005/8/layout/hierarchy2"/>
    <dgm:cxn modelId="{2F5D350A-62EF-4FBC-9013-409466BB8CC6}" type="presParOf" srcId="{7A5D4D3C-6499-4442-AEFF-E1306968AD3B}" destId="{BE37C438-0CC6-422B-BE96-CBAE36CC6944}" srcOrd="0" destOrd="0" presId="urn:microsoft.com/office/officeart/2005/8/layout/hierarchy2"/>
    <dgm:cxn modelId="{B0B2038B-8ECD-4E78-89A0-A4FB366F1EB5}" type="presParOf" srcId="{7A5D4D3C-6499-4442-AEFF-E1306968AD3B}" destId="{A75ED5E4-3399-4381-A3A7-2C5BB5231124}" srcOrd="1" destOrd="0" presId="urn:microsoft.com/office/officeart/2005/8/layout/hierarchy2"/>
    <dgm:cxn modelId="{20C35FCC-F721-4009-A69B-42B9BF17ECC5}" type="presParOf" srcId="{A75ED5E4-3399-4381-A3A7-2C5BB5231124}" destId="{F9A13F5E-9AB6-4C58-AB1E-9064E36D1146}" srcOrd="0" destOrd="0" presId="urn:microsoft.com/office/officeart/2005/8/layout/hierarchy2"/>
    <dgm:cxn modelId="{3252C503-DD83-4015-95B7-EA43AFEEED68}" type="presParOf" srcId="{F9A13F5E-9AB6-4C58-AB1E-9064E36D1146}" destId="{0778A5F4-9D0A-43B5-8837-4CF9E99886D2}" srcOrd="0" destOrd="0" presId="urn:microsoft.com/office/officeart/2005/8/layout/hierarchy2"/>
    <dgm:cxn modelId="{436AEC36-66AA-48A1-9C08-0B642A08AA4F}" type="presParOf" srcId="{A75ED5E4-3399-4381-A3A7-2C5BB5231124}" destId="{AC880252-403A-4D1F-840A-53EFD3E529B7}" srcOrd="1" destOrd="0" presId="urn:microsoft.com/office/officeart/2005/8/layout/hierarchy2"/>
    <dgm:cxn modelId="{0EB3A494-699E-4D39-84DB-C3668FA5339B}" type="presParOf" srcId="{AC880252-403A-4D1F-840A-53EFD3E529B7}" destId="{86470789-09CD-4C2C-B711-37846D888ED2}" srcOrd="0" destOrd="0" presId="urn:microsoft.com/office/officeart/2005/8/layout/hierarchy2"/>
    <dgm:cxn modelId="{85C87543-7318-4A09-8B3F-60130F7A92FA}" type="presParOf" srcId="{AC880252-403A-4D1F-840A-53EFD3E529B7}" destId="{F64557A8-6BCD-46FD-98E8-D9A23125C29F}" srcOrd="1" destOrd="0" presId="urn:microsoft.com/office/officeart/2005/8/layout/hierarchy2"/>
    <dgm:cxn modelId="{FE530C9D-6EFF-4B90-BD5D-DC3B5DC4B9F2}" type="presParOf" srcId="{A75ED5E4-3399-4381-A3A7-2C5BB5231124}" destId="{537E5C51-5CFF-4F04-BB36-9139145FF50A}" srcOrd="2" destOrd="0" presId="urn:microsoft.com/office/officeart/2005/8/layout/hierarchy2"/>
    <dgm:cxn modelId="{691F8F1A-FAB3-4520-AE1B-D40803DD8BF8}" type="presParOf" srcId="{537E5C51-5CFF-4F04-BB36-9139145FF50A}" destId="{D9FA7214-8FFC-461C-A07D-F89FF405C719}" srcOrd="0" destOrd="0" presId="urn:microsoft.com/office/officeart/2005/8/layout/hierarchy2"/>
    <dgm:cxn modelId="{015EA5E6-A173-404D-8227-F916F4174B9C}" type="presParOf" srcId="{A75ED5E4-3399-4381-A3A7-2C5BB5231124}" destId="{C330D5FF-19D8-4EBB-8261-8B68D980F3AD}" srcOrd="3" destOrd="0" presId="urn:microsoft.com/office/officeart/2005/8/layout/hierarchy2"/>
    <dgm:cxn modelId="{B3CC2CB7-2485-4164-B9DB-82CDEDD2D1DE}" type="presParOf" srcId="{C330D5FF-19D8-4EBB-8261-8B68D980F3AD}" destId="{9C1AFAC1-5F90-40CA-A45B-ED7D6A39BA12}" srcOrd="0" destOrd="0" presId="urn:microsoft.com/office/officeart/2005/8/layout/hierarchy2"/>
    <dgm:cxn modelId="{8D7A0CF9-4684-4490-9500-CA4446B9DEA9}" type="presParOf" srcId="{C330D5FF-19D8-4EBB-8261-8B68D980F3AD}" destId="{1BBFAFC2-96CF-4C98-953E-5132639F18EB}" srcOrd="1" destOrd="0" presId="urn:microsoft.com/office/officeart/2005/8/layout/hierarchy2"/>
    <dgm:cxn modelId="{BF41E42D-CC3A-4442-BDA6-55EEC70CAC89}" type="presParOf" srcId="{A75ED5E4-3399-4381-A3A7-2C5BB5231124}" destId="{F9DB352A-16B4-4F25-9F72-D5E7CD76F911}" srcOrd="4" destOrd="0" presId="urn:microsoft.com/office/officeart/2005/8/layout/hierarchy2"/>
    <dgm:cxn modelId="{3E2C8ADB-727C-40B1-ADC2-C58ED0E8A44F}" type="presParOf" srcId="{F9DB352A-16B4-4F25-9F72-D5E7CD76F911}" destId="{DAACF6F5-C4E8-4196-90AB-A39CFF72158E}" srcOrd="0" destOrd="0" presId="urn:microsoft.com/office/officeart/2005/8/layout/hierarchy2"/>
    <dgm:cxn modelId="{C01332CD-F8C2-4528-A793-73E7EEEC41C2}" type="presParOf" srcId="{A75ED5E4-3399-4381-A3A7-2C5BB5231124}" destId="{82A7A008-E1E9-4032-BE5C-5817EE74A6FE}" srcOrd="5" destOrd="0" presId="urn:microsoft.com/office/officeart/2005/8/layout/hierarchy2"/>
    <dgm:cxn modelId="{18863C37-DD6F-469E-8E11-F56141E772B1}" type="presParOf" srcId="{82A7A008-E1E9-4032-BE5C-5817EE74A6FE}" destId="{F0656CF7-17E7-4714-8D06-CF28937C4A92}" srcOrd="0" destOrd="0" presId="urn:microsoft.com/office/officeart/2005/8/layout/hierarchy2"/>
    <dgm:cxn modelId="{9A939C3B-8B09-46E3-AE99-347494B6D257}" type="presParOf" srcId="{82A7A008-E1E9-4032-BE5C-5817EE74A6FE}" destId="{DBA9C93F-0BE5-4FFA-85F2-55173E663DC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97DA0A-B7F8-4BF3-A6C4-2675E5C88C9C}" type="doc">
      <dgm:prSet loTypeId="urn:microsoft.com/office/officeart/2005/8/layout/orgChart1" loCatId="hierarchy" qsTypeId="urn:microsoft.com/office/officeart/2005/8/quickstyle/simple1" qsCatId="simple" csTypeId="urn:microsoft.com/office/officeart/2005/8/colors/accent1_4" csCatId="accent1" phldr="1"/>
      <dgm:spPr/>
      <dgm:t>
        <a:bodyPr/>
        <a:lstStyle/>
        <a:p>
          <a:endParaRPr lang="zh-CN" altLang="en-US"/>
        </a:p>
      </dgm:t>
    </dgm:pt>
    <dgm:pt modelId="{A1103962-6C45-4A32-BC7B-5069901E4F1D}">
      <dgm:prSet phldrT="[文本]" custT="1"/>
      <dgm:spPr/>
      <dgm:t>
        <a:bodyPr/>
        <a:lstStyle/>
        <a:p>
          <a:r>
            <a:rPr lang="zh-CN" altLang="en-US" sz="1800" dirty="0">
              <a:latin typeface="微软雅黑" panose="020B0503020204020204" pitchFamily="34" charset="-122"/>
              <a:ea typeface="微软雅黑" panose="020B0503020204020204" pitchFamily="34" charset="-122"/>
            </a:rPr>
            <a:t>特征描述分析</a:t>
          </a:r>
        </a:p>
      </dgm:t>
    </dgm:pt>
    <dgm:pt modelId="{6C3F7897-F0F9-42A4-A3D0-15425853CC8D}" type="parTrans" cxnId="{A616036D-C819-4F3E-B37B-401505118558}">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6ECFABED-C709-4975-B1DA-9431FE429376}" type="sibTrans" cxnId="{A616036D-C819-4F3E-B37B-401505118558}">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E5EB825-2E9D-4E15-82CE-236B99B2FD16}">
      <dgm:prSet phldrT="[文本]" custT="1"/>
      <dgm:spPr/>
      <dgm:t>
        <a:bodyPr/>
        <a:lstStyle/>
        <a:p>
          <a:r>
            <a:rPr lang="zh-CN" altLang="en-US" sz="1800" dirty="0">
              <a:latin typeface="微软雅黑" panose="020B0503020204020204" pitchFamily="34" charset="-122"/>
              <a:ea typeface="微软雅黑" panose="020B0503020204020204" pitchFamily="34" charset="-122"/>
            </a:rPr>
            <a:t>集中趋势分析</a:t>
          </a:r>
        </a:p>
      </dgm:t>
    </dgm:pt>
    <dgm:pt modelId="{733B66DE-146D-4C1B-B256-668516833F0F}" type="parTrans" cxnId="{1DB00242-695A-47D7-9FB3-EE9EA215358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875A150-132F-4D27-9E38-C8D1351EA837}" type="sibTrans" cxnId="{1DB00242-695A-47D7-9FB3-EE9EA215358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7637304-2A3A-4B81-BFF9-22BB724D5500}">
      <dgm:prSet phldrT="[文本]" custT="1"/>
      <dgm:spPr/>
      <dgm:t>
        <a:bodyPr/>
        <a:lstStyle/>
        <a:p>
          <a:r>
            <a:rPr lang="zh-CN" altLang="en-US" sz="1800" dirty="0">
              <a:latin typeface="微软雅黑" panose="020B0503020204020204" pitchFamily="34" charset="-122"/>
              <a:ea typeface="微软雅黑" panose="020B0503020204020204" pitchFamily="34" charset="-122"/>
            </a:rPr>
            <a:t>变异性指标</a:t>
          </a:r>
        </a:p>
      </dgm:t>
    </dgm:pt>
    <dgm:pt modelId="{80A83202-2B53-4B75-9570-C7BA320C3AC7}" type="parTrans" cxnId="{9D0785E1-FDB1-48AA-A28A-0739993B547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436F44F8-D732-4724-A5A7-653F7411EF63}" type="sibTrans" cxnId="{9D0785E1-FDB1-48AA-A28A-0739993B547E}">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E9A64A41-6BC6-4ADA-9FC5-FB3293C3539D}">
      <dgm:prSet phldrT="[文本]" custT="1"/>
      <dgm:spPr/>
      <dgm:t>
        <a:bodyPr/>
        <a:lstStyle/>
        <a:p>
          <a:r>
            <a:rPr lang="zh-CN" altLang="en-US" sz="1800" dirty="0">
              <a:latin typeface="微软雅黑" panose="020B0503020204020204" pitchFamily="34" charset="-122"/>
              <a:ea typeface="微软雅黑" panose="020B0503020204020204" pitchFamily="34" charset="-122"/>
            </a:rPr>
            <a:t>均值</a:t>
          </a:r>
        </a:p>
      </dgm:t>
    </dgm:pt>
    <dgm:pt modelId="{68B54FAE-9AB1-4373-BA95-244420295B76}" type="parTrans" cxnId="{41C16FD8-9A73-43B9-AEC6-EC00B38AD80F}">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BB43D26-BF85-4155-9FAD-BEAADD209B02}" type="sibTrans" cxnId="{41C16FD8-9A73-43B9-AEC6-EC00B38AD80F}">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15CD301D-5951-4955-9D5D-FD1AC33FA622}">
      <dgm:prSet phldrT="[文本]" custT="1"/>
      <dgm:spPr/>
      <dgm:t>
        <a:bodyPr/>
        <a:lstStyle/>
        <a:p>
          <a:r>
            <a:rPr lang="zh-CN" altLang="en-US" sz="1800" dirty="0">
              <a:latin typeface="微软雅黑" panose="020B0503020204020204" pitchFamily="34" charset="-122"/>
              <a:ea typeface="微软雅黑" panose="020B0503020204020204" pitchFamily="34" charset="-122"/>
            </a:rPr>
            <a:t>极差</a:t>
          </a:r>
        </a:p>
      </dgm:t>
    </dgm:pt>
    <dgm:pt modelId="{64875BD9-F5CC-45A0-B6A0-BE9BD90CA3F5}" type="parTrans" cxnId="{B8FF9925-691E-4854-B70D-76A2FC9AFBB6}">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2D1E57F-6A43-46FA-AE20-A4C971EEC60B}" type="sibTrans" cxnId="{B8FF9925-691E-4854-B70D-76A2FC9AFBB6}">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FED11ED-4864-44A1-ADAB-878D0EA96C12}">
      <dgm:prSet custT="1"/>
      <dgm:spPr/>
      <dgm:t>
        <a:bodyPr/>
        <a:lstStyle/>
        <a:p>
          <a:r>
            <a:rPr lang="zh-CN" altLang="en-US" sz="1800" dirty="0">
              <a:latin typeface="微软雅黑" panose="020B0503020204020204" pitchFamily="34" charset="-122"/>
              <a:ea typeface="微软雅黑" panose="020B0503020204020204" pitchFamily="34" charset="-122"/>
            </a:rPr>
            <a:t>偏度</a:t>
          </a:r>
        </a:p>
      </dgm:t>
    </dgm:pt>
    <dgm:pt modelId="{FEB39030-EFE4-4FC2-AB91-463E0BADE7E5}" type="parTrans" cxnId="{27BB538C-4036-4C11-BBA3-85584BC06C1C}">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B3B53A96-8B0F-43AD-87E5-C60A80697167}" type="sibTrans" cxnId="{27BB538C-4036-4C11-BBA3-85584BC06C1C}">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8BF4023-51DA-42DC-AC29-CA221C723118}">
      <dgm:prSet phldrT="[文本]" custT="1"/>
      <dgm:spPr/>
      <dgm:t>
        <a:bodyPr/>
        <a:lstStyle/>
        <a:p>
          <a:r>
            <a:rPr lang="zh-CN" altLang="en-US" sz="1800" dirty="0">
              <a:latin typeface="微软雅黑" panose="020B0503020204020204" pitchFamily="34" charset="-122"/>
              <a:ea typeface="微软雅黑" panose="020B0503020204020204" pitchFamily="34" charset="-122"/>
            </a:rPr>
            <a:t>离中趋势分析</a:t>
          </a:r>
        </a:p>
      </dgm:t>
    </dgm:pt>
    <dgm:pt modelId="{A564E484-2B1A-427E-829B-6D2C76FC41D6}" type="sibTrans" cxnId="{A95EA77C-4AB2-46EF-A817-3AA6BEA1C7B0}">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6290A8EB-1915-4B9D-AE44-2638081867E0}" type="parTrans" cxnId="{A95EA77C-4AB2-46EF-A817-3AA6BEA1C7B0}">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78E489F-ED0C-437D-BD3B-424DF79AD2FA}">
      <dgm:prSet phldrT="[文本]" custT="1"/>
      <dgm:spPr/>
      <dgm:t>
        <a:bodyPr/>
        <a:lstStyle/>
        <a:p>
          <a:r>
            <a:rPr lang="zh-CN" altLang="en-US" sz="1800" dirty="0">
              <a:latin typeface="微软雅黑" panose="020B0503020204020204" pitchFamily="34" charset="-122"/>
              <a:ea typeface="微软雅黑" panose="020B0503020204020204" pitchFamily="34" charset="-122"/>
            </a:rPr>
            <a:t>众数</a:t>
          </a:r>
        </a:p>
      </dgm:t>
    </dgm:pt>
    <dgm:pt modelId="{0E662111-220F-47C9-AEBF-BF8BC016F142}" type="parTrans" cxnId="{8A44A418-9C1E-45ED-A40A-3D68231666CA}">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E16D071-D60C-4A31-82D4-7CDE0A1F2B75}" type="sibTrans" cxnId="{8A44A418-9C1E-45ED-A40A-3D68231666CA}">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0E957095-DE56-4CDB-870F-4A7C3F21D380}">
      <dgm:prSet phldrT="[文本]" custT="1"/>
      <dgm:spPr/>
      <dgm:t>
        <a:bodyPr/>
        <a:lstStyle/>
        <a:p>
          <a:r>
            <a:rPr lang="zh-CN" altLang="en-US" sz="1800">
              <a:latin typeface="微软雅黑" panose="020B0503020204020204" pitchFamily="34" charset="-122"/>
              <a:ea typeface="微软雅黑" panose="020B0503020204020204" pitchFamily="34" charset="-122"/>
            </a:rPr>
            <a:t>中位数</a:t>
          </a:r>
          <a:endParaRPr lang="zh-CN" altLang="en-US" sz="1800" dirty="0">
            <a:latin typeface="微软雅黑" panose="020B0503020204020204" pitchFamily="34" charset="-122"/>
            <a:ea typeface="微软雅黑" panose="020B0503020204020204" pitchFamily="34" charset="-122"/>
          </a:endParaRPr>
        </a:p>
      </dgm:t>
    </dgm:pt>
    <dgm:pt modelId="{BD9949D5-6E20-4BAC-8C0F-B4EE78804159}" type="parTrans" cxnId="{FE4E0D31-A25A-4040-9412-CAFAED74BD0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BCB0517-FEFB-48C7-844D-7556093566EF}" type="sibTrans" cxnId="{FE4E0D31-A25A-4040-9412-CAFAED74BD0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F14B14A-6C27-4D46-942C-33D6E58AD517}">
      <dgm:prSet custT="1"/>
      <dgm:spPr/>
      <dgm:t>
        <a:bodyPr/>
        <a:lstStyle/>
        <a:p>
          <a:r>
            <a:rPr lang="zh-CN" altLang="en-US" sz="1800" dirty="0">
              <a:latin typeface="微软雅黑" panose="020B0503020204020204" pitchFamily="34" charset="-122"/>
              <a:ea typeface="微软雅黑" panose="020B0503020204020204" pitchFamily="34" charset="-122"/>
            </a:rPr>
            <a:t>峰度</a:t>
          </a:r>
          <a:endParaRPr lang="en-US" altLang="zh-CN" sz="1800" dirty="0">
            <a:latin typeface="微软雅黑" panose="020B0503020204020204" pitchFamily="34" charset="-122"/>
            <a:ea typeface="微软雅黑" panose="020B0503020204020204" pitchFamily="34" charset="-122"/>
          </a:endParaRPr>
        </a:p>
      </dgm:t>
    </dgm:pt>
    <dgm:pt modelId="{1CB082CA-D0D7-49CC-A032-CE74A16474EF}" type="parTrans" cxnId="{B5A81708-CAB7-42C6-B5DB-D402EBE0CD85}">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69C24AB1-8500-4727-BD7D-048A1987B6FB}" type="sibTrans" cxnId="{B5A81708-CAB7-42C6-B5DB-D402EBE0CD85}">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AA25196-63A6-4096-A593-C63697E30A7E}">
      <dgm:prSet phldrT="[文本]" custT="1"/>
      <dgm:spPr/>
      <dgm:t>
        <a:bodyPr/>
        <a:lstStyle/>
        <a:p>
          <a:r>
            <a:rPr lang="zh-CN" altLang="en-US" sz="1800" dirty="0">
              <a:latin typeface="微软雅黑" panose="020B0503020204020204" pitchFamily="34" charset="-122"/>
              <a:ea typeface="微软雅黑" panose="020B0503020204020204" pitchFamily="34" charset="-122"/>
            </a:rPr>
            <a:t>方差</a:t>
          </a:r>
        </a:p>
      </dgm:t>
    </dgm:pt>
    <dgm:pt modelId="{1608D347-6C90-428D-B282-64F8B8FF5488}" type="parTrans" cxnId="{F2F2BCD4-22ED-40AB-9781-C734D032098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5FF7FFE-D310-45AB-A137-376CDF99F760}" type="sibTrans" cxnId="{F2F2BCD4-22ED-40AB-9781-C734D0320983}">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D2B6B1A0-710C-41AE-B150-742EFCD3CCA2}">
      <dgm:prSet phldrT="[文本]" custT="1"/>
      <dgm:spPr/>
      <dgm:t>
        <a:bodyPr/>
        <a:lstStyle/>
        <a:p>
          <a:r>
            <a:rPr lang="zh-CN" altLang="en-US" sz="1800">
              <a:latin typeface="微软雅黑" panose="020B0503020204020204" pitchFamily="34" charset="-122"/>
              <a:ea typeface="微软雅黑" panose="020B0503020204020204" pitchFamily="34" charset="-122"/>
            </a:rPr>
            <a:t>标准差</a:t>
          </a:r>
          <a:endParaRPr lang="zh-CN" altLang="en-US" sz="1800" dirty="0">
            <a:latin typeface="微软雅黑" panose="020B0503020204020204" pitchFamily="34" charset="-122"/>
            <a:ea typeface="微软雅黑" panose="020B0503020204020204" pitchFamily="34" charset="-122"/>
          </a:endParaRPr>
        </a:p>
      </dgm:t>
    </dgm:pt>
    <dgm:pt modelId="{7192AE05-80CC-4215-817C-B05C3C34E5D0}" type="parTrans" cxnId="{9A71CFCF-8514-4F32-996C-EBB4EBE6FDA8}">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30EB0B02-CE73-4DD5-98D5-F2123555B6C7}" type="sibTrans" cxnId="{9A71CFCF-8514-4F32-996C-EBB4EBE6FDA8}">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DC183EB2-89DF-4E40-B84F-C51CC0DA0048}" type="pres">
      <dgm:prSet presAssocID="{C997DA0A-B7F8-4BF3-A6C4-2675E5C88C9C}" presName="hierChild1" presStyleCnt="0">
        <dgm:presLayoutVars>
          <dgm:orgChart val="1"/>
          <dgm:chPref val="1"/>
          <dgm:dir/>
          <dgm:animOne val="branch"/>
          <dgm:animLvl val="lvl"/>
          <dgm:resizeHandles/>
        </dgm:presLayoutVars>
      </dgm:prSet>
      <dgm:spPr/>
    </dgm:pt>
    <dgm:pt modelId="{00785667-83FF-41CB-BDC5-814DD339045F}" type="pres">
      <dgm:prSet presAssocID="{A1103962-6C45-4A32-BC7B-5069901E4F1D}" presName="hierRoot1" presStyleCnt="0">
        <dgm:presLayoutVars>
          <dgm:hierBranch val="init"/>
        </dgm:presLayoutVars>
      </dgm:prSet>
      <dgm:spPr/>
    </dgm:pt>
    <dgm:pt modelId="{E6D09A5B-D4D1-4DB1-9A6A-D68CE20069F8}" type="pres">
      <dgm:prSet presAssocID="{A1103962-6C45-4A32-BC7B-5069901E4F1D}" presName="rootComposite1" presStyleCnt="0"/>
      <dgm:spPr/>
    </dgm:pt>
    <dgm:pt modelId="{FF33479C-D7DE-4112-93A6-D3F01C46CFB9}" type="pres">
      <dgm:prSet presAssocID="{A1103962-6C45-4A32-BC7B-5069901E4F1D}" presName="rootText1" presStyleLbl="node0" presStyleIdx="0" presStyleCnt="1">
        <dgm:presLayoutVars>
          <dgm:chPref val="3"/>
        </dgm:presLayoutVars>
      </dgm:prSet>
      <dgm:spPr/>
    </dgm:pt>
    <dgm:pt modelId="{0900AB39-F723-40FE-AC29-3A2333B72709}" type="pres">
      <dgm:prSet presAssocID="{A1103962-6C45-4A32-BC7B-5069901E4F1D}" presName="rootConnector1" presStyleLbl="node1" presStyleIdx="0" presStyleCnt="0"/>
      <dgm:spPr/>
    </dgm:pt>
    <dgm:pt modelId="{2A9EDD5B-0513-46DE-8C54-9F64F6D036A2}" type="pres">
      <dgm:prSet presAssocID="{A1103962-6C45-4A32-BC7B-5069901E4F1D}" presName="hierChild2" presStyleCnt="0"/>
      <dgm:spPr/>
    </dgm:pt>
    <dgm:pt modelId="{359003B3-132D-4DFC-9767-F095CF58E119}" type="pres">
      <dgm:prSet presAssocID="{733B66DE-146D-4C1B-B256-668516833F0F}" presName="Name37" presStyleLbl="parChTrans1D2" presStyleIdx="0" presStyleCnt="3"/>
      <dgm:spPr/>
    </dgm:pt>
    <dgm:pt modelId="{1435D693-4E2B-4A29-B5D1-74B8139FD813}" type="pres">
      <dgm:prSet presAssocID="{AE5EB825-2E9D-4E15-82CE-236B99B2FD16}" presName="hierRoot2" presStyleCnt="0">
        <dgm:presLayoutVars>
          <dgm:hierBranch val="init"/>
        </dgm:presLayoutVars>
      </dgm:prSet>
      <dgm:spPr/>
    </dgm:pt>
    <dgm:pt modelId="{7A24D6D8-13D7-4685-BB50-FA66EC01DF91}" type="pres">
      <dgm:prSet presAssocID="{AE5EB825-2E9D-4E15-82CE-236B99B2FD16}" presName="rootComposite" presStyleCnt="0"/>
      <dgm:spPr/>
    </dgm:pt>
    <dgm:pt modelId="{3B215385-C0E1-4FCD-A220-1D837706B848}" type="pres">
      <dgm:prSet presAssocID="{AE5EB825-2E9D-4E15-82CE-236B99B2FD16}" presName="rootText" presStyleLbl="node2" presStyleIdx="0" presStyleCnt="3">
        <dgm:presLayoutVars>
          <dgm:chPref val="3"/>
        </dgm:presLayoutVars>
      </dgm:prSet>
      <dgm:spPr>
        <a:prstGeom prst="rect">
          <a:avLst/>
        </a:prstGeom>
      </dgm:spPr>
    </dgm:pt>
    <dgm:pt modelId="{4CB1BD26-9399-44B1-9CCB-0158CDEA04E0}" type="pres">
      <dgm:prSet presAssocID="{AE5EB825-2E9D-4E15-82CE-236B99B2FD16}" presName="rootConnector" presStyleLbl="node2" presStyleIdx="0" presStyleCnt="3"/>
      <dgm:spPr/>
    </dgm:pt>
    <dgm:pt modelId="{F260DEF9-1F0E-4A84-9EF9-A1D8DF2E96AF}" type="pres">
      <dgm:prSet presAssocID="{AE5EB825-2E9D-4E15-82CE-236B99B2FD16}" presName="hierChild4" presStyleCnt="0"/>
      <dgm:spPr/>
    </dgm:pt>
    <dgm:pt modelId="{C3B77C94-3B2C-481D-9470-7ABF7E5D54D6}" type="pres">
      <dgm:prSet presAssocID="{68B54FAE-9AB1-4373-BA95-244420295B76}" presName="Name37" presStyleLbl="parChTrans1D3" presStyleIdx="0" presStyleCnt="8"/>
      <dgm:spPr/>
    </dgm:pt>
    <dgm:pt modelId="{DE4AAFCB-C4B2-4555-9193-D2959A9B9299}" type="pres">
      <dgm:prSet presAssocID="{E9A64A41-6BC6-4ADA-9FC5-FB3293C3539D}" presName="hierRoot2" presStyleCnt="0">
        <dgm:presLayoutVars>
          <dgm:hierBranch val="init"/>
        </dgm:presLayoutVars>
      </dgm:prSet>
      <dgm:spPr/>
    </dgm:pt>
    <dgm:pt modelId="{F87CE3BB-5937-4243-81C8-C476CC2249AE}" type="pres">
      <dgm:prSet presAssocID="{E9A64A41-6BC6-4ADA-9FC5-FB3293C3539D}" presName="rootComposite" presStyleCnt="0"/>
      <dgm:spPr/>
    </dgm:pt>
    <dgm:pt modelId="{640DEB24-23E9-4640-9C11-507220B957F7}" type="pres">
      <dgm:prSet presAssocID="{E9A64A41-6BC6-4ADA-9FC5-FB3293C3539D}" presName="rootText" presStyleLbl="node3" presStyleIdx="0" presStyleCnt="8">
        <dgm:presLayoutVars>
          <dgm:chPref val="3"/>
        </dgm:presLayoutVars>
      </dgm:prSet>
      <dgm:spPr/>
    </dgm:pt>
    <dgm:pt modelId="{13E0D75C-F550-4D20-9055-7AEB4427E05A}" type="pres">
      <dgm:prSet presAssocID="{E9A64A41-6BC6-4ADA-9FC5-FB3293C3539D}" presName="rootConnector" presStyleLbl="node3" presStyleIdx="0" presStyleCnt="8"/>
      <dgm:spPr/>
    </dgm:pt>
    <dgm:pt modelId="{63D166B4-CAD4-4BF8-8E25-00E647AAE2AA}" type="pres">
      <dgm:prSet presAssocID="{E9A64A41-6BC6-4ADA-9FC5-FB3293C3539D}" presName="hierChild4" presStyleCnt="0"/>
      <dgm:spPr/>
    </dgm:pt>
    <dgm:pt modelId="{19828947-C9DF-4F13-BBFF-6396454AAF7C}" type="pres">
      <dgm:prSet presAssocID="{E9A64A41-6BC6-4ADA-9FC5-FB3293C3539D}" presName="hierChild5" presStyleCnt="0"/>
      <dgm:spPr/>
    </dgm:pt>
    <dgm:pt modelId="{90D09E6F-DE29-4EA6-B9FA-31B720A00B50}" type="pres">
      <dgm:prSet presAssocID="{BD9949D5-6E20-4BAC-8C0F-B4EE78804159}" presName="Name37" presStyleLbl="parChTrans1D3" presStyleIdx="1" presStyleCnt="8"/>
      <dgm:spPr/>
    </dgm:pt>
    <dgm:pt modelId="{34CFD318-3154-4EE7-9C9C-DBEA75518DC9}" type="pres">
      <dgm:prSet presAssocID="{0E957095-DE56-4CDB-870F-4A7C3F21D380}" presName="hierRoot2" presStyleCnt="0">
        <dgm:presLayoutVars>
          <dgm:hierBranch val="init"/>
        </dgm:presLayoutVars>
      </dgm:prSet>
      <dgm:spPr/>
    </dgm:pt>
    <dgm:pt modelId="{58EC63A4-467C-4133-8D1A-ABB0AADAE729}" type="pres">
      <dgm:prSet presAssocID="{0E957095-DE56-4CDB-870F-4A7C3F21D380}" presName="rootComposite" presStyleCnt="0"/>
      <dgm:spPr/>
    </dgm:pt>
    <dgm:pt modelId="{52C18A86-4BE6-4232-940F-1A7A51F7B8F3}" type="pres">
      <dgm:prSet presAssocID="{0E957095-DE56-4CDB-870F-4A7C3F21D380}" presName="rootText" presStyleLbl="node3" presStyleIdx="1" presStyleCnt="8">
        <dgm:presLayoutVars>
          <dgm:chPref val="3"/>
        </dgm:presLayoutVars>
      </dgm:prSet>
      <dgm:spPr/>
    </dgm:pt>
    <dgm:pt modelId="{DDF7C7BF-A6B2-4EBE-9CC8-2C51084C1FBB}" type="pres">
      <dgm:prSet presAssocID="{0E957095-DE56-4CDB-870F-4A7C3F21D380}" presName="rootConnector" presStyleLbl="node3" presStyleIdx="1" presStyleCnt="8"/>
      <dgm:spPr/>
    </dgm:pt>
    <dgm:pt modelId="{67198053-38F1-491D-9F9D-CD5D11FAFA42}" type="pres">
      <dgm:prSet presAssocID="{0E957095-DE56-4CDB-870F-4A7C3F21D380}" presName="hierChild4" presStyleCnt="0"/>
      <dgm:spPr/>
    </dgm:pt>
    <dgm:pt modelId="{18891296-617B-4F5C-B314-2C1585A8463F}" type="pres">
      <dgm:prSet presAssocID="{0E957095-DE56-4CDB-870F-4A7C3F21D380}" presName="hierChild5" presStyleCnt="0"/>
      <dgm:spPr/>
    </dgm:pt>
    <dgm:pt modelId="{A57FE4B0-26A5-495D-A1E0-8FB4C2B22CAE}" type="pres">
      <dgm:prSet presAssocID="{0E662111-220F-47C9-AEBF-BF8BC016F142}" presName="Name37" presStyleLbl="parChTrans1D3" presStyleIdx="2" presStyleCnt="8"/>
      <dgm:spPr/>
    </dgm:pt>
    <dgm:pt modelId="{6D737D1C-AFB9-485B-88B8-1E322DA96691}" type="pres">
      <dgm:prSet presAssocID="{278E489F-ED0C-437D-BD3B-424DF79AD2FA}" presName="hierRoot2" presStyleCnt="0">
        <dgm:presLayoutVars>
          <dgm:hierBranch val="init"/>
        </dgm:presLayoutVars>
      </dgm:prSet>
      <dgm:spPr/>
    </dgm:pt>
    <dgm:pt modelId="{FD5251DE-FEB9-44A0-965A-A7D5E5B5601D}" type="pres">
      <dgm:prSet presAssocID="{278E489F-ED0C-437D-BD3B-424DF79AD2FA}" presName="rootComposite" presStyleCnt="0"/>
      <dgm:spPr/>
    </dgm:pt>
    <dgm:pt modelId="{9B8E6570-5358-4DF8-B5D6-64271962236C}" type="pres">
      <dgm:prSet presAssocID="{278E489F-ED0C-437D-BD3B-424DF79AD2FA}" presName="rootText" presStyleLbl="node3" presStyleIdx="2" presStyleCnt="8">
        <dgm:presLayoutVars>
          <dgm:chPref val="3"/>
        </dgm:presLayoutVars>
      </dgm:prSet>
      <dgm:spPr/>
    </dgm:pt>
    <dgm:pt modelId="{C827C6F9-6C49-46C4-8523-181699C2EE46}" type="pres">
      <dgm:prSet presAssocID="{278E489F-ED0C-437D-BD3B-424DF79AD2FA}" presName="rootConnector" presStyleLbl="node3" presStyleIdx="2" presStyleCnt="8"/>
      <dgm:spPr/>
    </dgm:pt>
    <dgm:pt modelId="{FF7E1D51-A385-46FB-B5AD-E4ECE81DA9EC}" type="pres">
      <dgm:prSet presAssocID="{278E489F-ED0C-437D-BD3B-424DF79AD2FA}" presName="hierChild4" presStyleCnt="0"/>
      <dgm:spPr/>
    </dgm:pt>
    <dgm:pt modelId="{8EEBCAA3-D525-4917-8FD6-78A0779DBEC2}" type="pres">
      <dgm:prSet presAssocID="{278E489F-ED0C-437D-BD3B-424DF79AD2FA}" presName="hierChild5" presStyleCnt="0"/>
      <dgm:spPr/>
    </dgm:pt>
    <dgm:pt modelId="{0F934E7C-33DF-45DD-9F97-9340A40D1039}" type="pres">
      <dgm:prSet presAssocID="{AE5EB825-2E9D-4E15-82CE-236B99B2FD16}" presName="hierChild5" presStyleCnt="0"/>
      <dgm:spPr/>
    </dgm:pt>
    <dgm:pt modelId="{D6E1E715-33E0-4E2A-9A77-A5F8BB43256B}" type="pres">
      <dgm:prSet presAssocID="{6290A8EB-1915-4B9D-AE44-2638081867E0}" presName="Name37" presStyleLbl="parChTrans1D2" presStyleIdx="1" presStyleCnt="3"/>
      <dgm:spPr/>
    </dgm:pt>
    <dgm:pt modelId="{B1AA4169-3690-4035-BD1C-C09F8BF9B22A}" type="pres">
      <dgm:prSet presAssocID="{08BF4023-51DA-42DC-AC29-CA221C723118}" presName="hierRoot2" presStyleCnt="0">
        <dgm:presLayoutVars>
          <dgm:hierBranch val="init"/>
        </dgm:presLayoutVars>
      </dgm:prSet>
      <dgm:spPr/>
    </dgm:pt>
    <dgm:pt modelId="{26A6800E-B36A-4FBD-A314-2FE66C65ED9C}" type="pres">
      <dgm:prSet presAssocID="{08BF4023-51DA-42DC-AC29-CA221C723118}" presName="rootComposite" presStyleCnt="0"/>
      <dgm:spPr/>
    </dgm:pt>
    <dgm:pt modelId="{2D53758C-C0FC-47B9-BF82-2D21E98B1930}" type="pres">
      <dgm:prSet presAssocID="{08BF4023-51DA-42DC-AC29-CA221C723118}" presName="rootText" presStyleLbl="node2" presStyleIdx="1" presStyleCnt="3">
        <dgm:presLayoutVars>
          <dgm:chPref val="3"/>
        </dgm:presLayoutVars>
      </dgm:prSet>
      <dgm:spPr/>
    </dgm:pt>
    <dgm:pt modelId="{C3AF3213-C48A-4307-8771-C4A1FD862FF6}" type="pres">
      <dgm:prSet presAssocID="{08BF4023-51DA-42DC-AC29-CA221C723118}" presName="rootConnector" presStyleLbl="node2" presStyleIdx="1" presStyleCnt="3"/>
      <dgm:spPr/>
    </dgm:pt>
    <dgm:pt modelId="{B3FE71A6-5F5B-4A31-9526-D4F43661FEED}" type="pres">
      <dgm:prSet presAssocID="{08BF4023-51DA-42DC-AC29-CA221C723118}" presName="hierChild4" presStyleCnt="0"/>
      <dgm:spPr/>
    </dgm:pt>
    <dgm:pt modelId="{D5576679-70BD-4E44-B262-D9A151171C5F}" type="pres">
      <dgm:prSet presAssocID="{64875BD9-F5CC-45A0-B6A0-BE9BD90CA3F5}" presName="Name37" presStyleLbl="parChTrans1D3" presStyleIdx="3" presStyleCnt="8"/>
      <dgm:spPr/>
    </dgm:pt>
    <dgm:pt modelId="{602A5653-E5F7-4698-A86F-BA34C9E54949}" type="pres">
      <dgm:prSet presAssocID="{15CD301D-5951-4955-9D5D-FD1AC33FA622}" presName="hierRoot2" presStyleCnt="0">
        <dgm:presLayoutVars>
          <dgm:hierBranch val="init"/>
        </dgm:presLayoutVars>
      </dgm:prSet>
      <dgm:spPr/>
    </dgm:pt>
    <dgm:pt modelId="{E0BA306E-909F-4EE7-9078-316E33219309}" type="pres">
      <dgm:prSet presAssocID="{15CD301D-5951-4955-9D5D-FD1AC33FA622}" presName="rootComposite" presStyleCnt="0"/>
      <dgm:spPr/>
    </dgm:pt>
    <dgm:pt modelId="{55E7B947-1F70-4854-8DC4-67C9A7B2114D}" type="pres">
      <dgm:prSet presAssocID="{15CD301D-5951-4955-9D5D-FD1AC33FA622}" presName="rootText" presStyleLbl="node3" presStyleIdx="3" presStyleCnt="8">
        <dgm:presLayoutVars>
          <dgm:chPref val="3"/>
        </dgm:presLayoutVars>
      </dgm:prSet>
      <dgm:spPr/>
    </dgm:pt>
    <dgm:pt modelId="{F241E7AA-6B98-48EE-8953-77F6CB03DAEB}" type="pres">
      <dgm:prSet presAssocID="{15CD301D-5951-4955-9D5D-FD1AC33FA622}" presName="rootConnector" presStyleLbl="node3" presStyleIdx="3" presStyleCnt="8"/>
      <dgm:spPr/>
    </dgm:pt>
    <dgm:pt modelId="{839C4A0B-9028-45D1-B43E-C189AF8C4B0D}" type="pres">
      <dgm:prSet presAssocID="{15CD301D-5951-4955-9D5D-FD1AC33FA622}" presName="hierChild4" presStyleCnt="0"/>
      <dgm:spPr/>
    </dgm:pt>
    <dgm:pt modelId="{CD1F7B05-5B10-4BEB-B066-021D69772185}" type="pres">
      <dgm:prSet presAssocID="{15CD301D-5951-4955-9D5D-FD1AC33FA622}" presName="hierChild5" presStyleCnt="0"/>
      <dgm:spPr/>
    </dgm:pt>
    <dgm:pt modelId="{ABA4BC72-4643-4C4F-840C-6027AAD27AEA}" type="pres">
      <dgm:prSet presAssocID="{1608D347-6C90-428D-B282-64F8B8FF5488}" presName="Name37" presStyleLbl="parChTrans1D3" presStyleIdx="4" presStyleCnt="8"/>
      <dgm:spPr/>
    </dgm:pt>
    <dgm:pt modelId="{AC51C646-2F5C-48AE-86DE-009C4BD4712B}" type="pres">
      <dgm:prSet presAssocID="{FAA25196-63A6-4096-A593-C63697E30A7E}" presName="hierRoot2" presStyleCnt="0">
        <dgm:presLayoutVars>
          <dgm:hierBranch val="init"/>
        </dgm:presLayoutVars>
      </dgm:prSet>
      <dgm:spPr/>
    </dgm:pt>
    <dgm:pt modelId="{29DF963A-5E05-42ED-A4DB-4254619CAE23}" type="pres">
      <dgm:prSet presAssocID="{FAA25196-63A6-4096-A593-C63697E30A7E}" presName="rootComposite" presStyleCnt="0"/>
      <dgm:spPr/>
    </dgm:pt>
    <dgm:pt modelId="{45CA0F6E-BCB7-4A24-AC54-3B842C468B3D}" type="pres">
      <dgm:prSet presAssocID="{FAA25196-63A6-4096-A593-C63697E30A7E}" presName="rootText" presStyleLbl="node3" presStyleIdx="4" presStyleCnt="8">
        <dgm:presLayoutVars>
          <dgm:chPref val="3"/>
        </dgm:presLayoutVars>
      </dgm:prSet>
      <dgm:spPr/>
    </dgm:pt>
    <dgm:pt modelId="{96FB0834-EC0C-438F-BC57-E733516C558D}" type="pres">
      <dgm:prSet presAssocID="{FAA25196-63A6-4096-A593-C63697E30A7E}" presName="rootConnector" presStyleLbl="node3" presStyleIdx="4" presStyleCnt="8"/>
      <dgm:spPr/>
    </dgm:pt>
    <dgm:pt modelId="{36FA70B9-C15A-41D3-89E4-415EEF898760}" type="pres">
      <dgm:prSet presAssocID="{FAA25196-63A6-4096-A593-C63697E30A7E}" presName="hierChild4" presStyleCnt="0"/>
      <dgm:spPr/>
    </dgm:pt>
    <dgm:pt modelId="{A881DECF-49CE-4A22-B297-45055678C73E}" type="pres">
      <dgm:prSet presAssocID="{FAA25196-63A6-4096-A593-C63697E30A7E}" presName="hierChild5" presStyleCnt="0"/>
      <dgm:spPr/>
    </dgm:pt>
    <dgm:pt modelId="{6A48BC8E-5EAE-4A38-8A3D-61D7355272B4}" type="pres">
      <dgm:prSet presAssocID="{7192AE05-80CC-4215-817C-B05C3C34E5D0}" presName="Name37" presStyleLbl="parChTrans1D3" presStyleIdx="5" presStyleCnt="8"/>
      <dgm:spPr/>
    </dgm:pt>
    <dgm:pt modelId="{42150AAA-594C-46F5-B295-9427D5F2A8BD}" type="pres">
      <dgm:prSet presAssocID="{D2B6B1A0-710C-41AE-B150-742EFCD3CCA2}" presName="hierRoot2" presStyleCnt="0">
        <dgm:presLayoutVars>
          <dgm:hierBranch val="init"/>
        </dgm:presLayoutVars>
      </dgm:prSet>
      <dgm:spPr/>
    </dgm:pt>
    <dgm:pt modelId="{06F82C42-F048-45DA-8656-A553160B7E4B}" type="pres">
      <dgm:prSet presAssocID="{D2B6B1A0-710C-41AE-B150-742EFCD3CCA2}" presName="rootComposite" presStyleCnt="0"/>
      <dgm:spPr/>
    </dgm:pt>
    <dgm:pt modelId="{5751262B-E19D-4B75-B20C-77791846D1DA}" type="pres">
      <dgm:prSet presAssocID="{D2B6B1A0-710C-41AE-B150-742EFCD3CCA2}" presName="rootText" presStyleLbl="node3" presStyleIdx="5" presStyleCnt="8">
        <dgm:presLayoutVars>
          <dgm:chPref val="3"/>
        </dgm:presLayoutVars>
      </dgm:prSet>
      <dgm:spPr/>
    </dgm:pt>
    <dgm:pt modelId="{1C63CE4A-C760-4E7E-A454-F13FE1BD55DC}" type="pres">
      <dgm:prSet presAssocID="{D2B6B1A0-710C-41AE-B150-742EFCD3CCA2}" presName="rootConnector" presStyleLbl="node3" presStyleIdx="5" presStyleCnt="8"/>
      <dgm:spPr/>
    </dgm:pt>
    <dgm:pt modelId="{4B8F1046-69FA-4071-9E27-DEBF2A4753F0}" type="pres">
      <dgm:prSet presAssocID="{D2B6B1A0-710C-41AE-B150-742EFCD3CCA2}" presName="hierChild4" presStyleCnt="0"/>
      <dgm:spPr/>
    </dgm:pt>
    <dgm:pt modelId="{70332A2E-56FC-4928-8ED9-E01699875B5B}" type="pres">
      <dgm:prSet presAssocID="{D2B6B1A0-710C-41AE-B150-742EFCD3CCA2}" presName="hierChild5" presStyleCnt="0"/>
      <dgm:spPr/>
    </dgm:pt>
    <dgm:pt modelId="{75AC3766-44B3-4B40-AC13-4D7936E7FB49}" type="pres">
      <dgm:prSet presAssocID="{08BF4023-51DA-42DC-AC29-CA221C723118}" presName="hierChild5" presStyleCnt="0"/>
      <dgm:spPr/>
    </dgm:pt>
    <dgm:pt modelId="{E73470BC-C0B8-4F66-A1B7-E295AE623220}" type="pres">
      <dgm:prSet presAssocID="{80A83202-2B53-4B75-9570-C7BA320C3AC7}" presName="Name37" presStyleLbl="parChTrans1D2" presStyleIdx="2" presStyleCnt="3"/>
      <dgm:spPr/>
    </dgm:pt>
    <dgm:pt modelId="{7BD34D7D-F512-40BC-8A2C-1E3BA7858A67}" type="pres">
      <dgm:prSet presAssocID="{C7637304-2A3A-4B81-BFF9-22BB724D5500}" presName="hierRoot2" presStyleCnt="0">
        <dgm:presLayoutVars>
          <dgm:hierBranch val="init"/>
        </dgm:presLayoutVars>
      </dgm:prSet>
      <dgm:spPr/>
    </dgm:pt>
    <dgm:pt modelId="{01412EC1-5B3C-4F07-B7F8-89D1EB2761C1}" type="pres">
      <dgm:prSet presAssocID="{C7637304-2A3A-4B81-BFF9-22BB724D5500}" presName="rootComposite" presStyleCnt="0"/>
      <dgm:spPr/>
    </dgm:pt>
    <dgm:pt modelId="{B0899311-2224-44C7-8CC5-33BE48FC5253}" type="pres">
      <dgm:prSet presAssocID="{C7637304-2A3A-4B81-BFF9-22BB724D5500}" presName="rootText" presStyleLbl="node2" presStyleIdx="2" presStyleCnt="3">
        <dgm:presLayoutVars>
          <dgm:chPref val="3"/>
        </dgm:presLayoutVars>
      </dgm:prSet>
      <dgm:spPr/>
    </dgm:pt>
    <dgm:pt modelId="{D00A8CCD-D445-4977-87F4-905FB27312A3}" type="pres">
      <dgm:prSet presAssocID="{C7637304-2A3A-4B81-BFF9-22BB724D5500}" presName="rootConnector" presStyleLbl="node2" presStyleIdx="2" presStyleCnt="3"/>
      <dgm:spPr/>
    </dgm:pt>
    <dgm:pt modelId="{4B1B8924-5A5A-4967-A7F9-8AF98C1DF7C9}" type="pres">
      <dgm:prSet presAssocID="{C7637304-2A3A-4B81-BFF9-22BB724D5500}" presName="hierChild4" presStyleCnt="0"/>
      <dgm:spPr/>
    </dgm:pt>
    <dgm:pt modelId="{0E67866B-8081-4276-A084-619518CD24E1}" type="pres">
      <dgm:prSet presAssocID="{FEB39030-EFE4-4FC2-AB91-463E0BADE7E5}" presName="Name37" presStyleLbl="parChTrans1D3" presStyleIdx="6" presStyleCnt="8"/>
      <dgm:spPr/>
    </dgm:pt>
    <dgm:pt modelId="{154E5C26-1904-4E49-BF25-24110C258572}" type="pres">
      <dgm:prSet presAssocID="{8FED11ED-4864-44A1-ADAB-878D0EA96C12}" presName="hierRoot2" presStyleCnt="0">
        <dgm:presLayoutVars>
          <dgm:hierBranch val="init"/>
        </dgm:presLayoutVars>
      </dgm:prSet>
      <dgm:spPr/>
    </dgm:pt>
    <dgm:pt modelId="{26723EDF-173D-451C-8EDB-7F51E4B83C05}" type="pres">
      <dgm:prSet presAssocID="{8FED11ED-4864-44A1-ADAB-878D0EA96C12}" presName="rootComposite" presStyleCnt="0"/>
      <dgm:spPr/>
    </dgm:pt>
    <dgm:pt modelId="{4FA15E9A-9A95-4903-AC26-49E2E4549DAA}" type="pres">
      <dgm:prSet presAssocID="{8FED11ED-4864-44A1-ADAB-878D0EA96C12}" presName="rootText" presStyleLbl="node3" presStyleIdx="6" presStyleCnt="8">
        <dgm:presLayoutVars>
          <dgm:chPref val="3"/>
        </dgm:presLayoutVars>
      </dgm:prSet>
      <dgm:spPr/>
    </dgm:pt>
    <dgm:pt modelId="{CF93D84E-FABE-42A1-98FB-4E3045E4D470}" type="pres">
      <dgm:prSet presAssocID="{8FED11ED-4864-44A1-ADAB-878D0EA96C12}" presName="rootConnector" presStyleLbl="node3" presStyleIdx="6" presStyleCnt="8"/>
      <dgm:spPr/>
    </dgm:pt>
    <dgm:pt modelId="{F07F62B8-3E41-41A1-A89E-54846A932F80}" type="pres">
      <dgm:prSet presAssocID="{8FED11ED-4864-44A1-ADAB-878D0EA96C12}" presName="hierChild4" presStyleCnt="0"/>
      <dgm:spPr/>
    </dgm:pt>
    <dgm:pt modelId="{9DCAAEE2-89A1-4AE2-A810-CBEE234D113B}" type="pres">
      <dgm:prSet presAssocID="{8FED11ED-4864-44A1-ADAB-878D0EA96C12}" presName="hierChild5" presStyleCnt="0"/>
      <dgm:spPr/>
    </dgm:pt>
    <dgm:pt modelId="{CCCEFE4D-130A-411F-81FF-F89C08146FEF}" type="pres">
      <dgm:prSet presAssocID="{1CB082CA-D0D7-49CC-A032-CE74A16474EF}" presName="Name37" presStyleLbl="parChTrans1D3" presStyleIdx="7" presStyleCnt="8"/>
      <dgm:spPr/>
    </dgm:pt>
    <dgm:pt modelId="{429FBC8C-7193-4C84-858A-5E6A5BBCD5B4}" type="pres">
      <dgm:prSet presAssocID="{CF14B14A-6C27-4D46-942C-33D6E58AD517}" presName="hierRoot2" presStyleCnt="0">
        <dgm:presLayoutVars>
          <dgm:hierBranch val="init"/>
        </dgm:presLayoutVars>
      </dgm:prSet>
      <dgm:spPr/>
    </dgm:pt>
    <dgm:pt modelId="{EFFBB930-120F-40D6-B984-156A32A046E9}" type="pres">
      <dgm:prSet presAssocID="{CF14B14A-6C27-4D46-942C-33D6E58AD517}" presName="rootComposite" presStyleCnt="0"/>
      <dgm:spPr/>
    </dgm:pt>
    <dgm:pt modelId="{8431F846-339B-4AA6-966E-9CD294137481}" type="pres">
      <dgm:prSet presAssocID="{CF14B14A-6C27-4D46-942C-33D6E58AD517}" presName="rootText" presStyleLbl="node3" presStyleIdx="7" presStyleCnt="8">
        <dgm:presLayoutVars>
          <dgm:chPref val="3"/>
        </dgm:presLayoutVars>
      </dgm:prSet>
      <dgm:spPr/>
    </dgm:pt>
    <dgm:pt modelId="{4766200D-D362-495E-ACC9-F3F3E55F18D0}" type="pres">
      <dgm:prSet presAssocID="{CF14B14A-6C27-4D46-942C-33D6E58AD517}" presName="rootConnector" presStyleLbl="node3" presStyleIdx="7" presStyleCnt="8"/>
      <dgm:spPr/>
    </dgm:pt>
    <dgm:pt modelId="{81233B71-26AA-4CBD-9028-1120E668766B}" type="pres">
      <dgm:prSet presAssocID="{CF14B14A-6C27-4D46-942C-33D6E58AD517}" presName="hierChild4" presStyleCnt="0"/>
      <dgm:spPr/>
    </dgm:pt>
    <dgm:pt modelId="{3CF9BA32-C045-41D5-A3B6-0C4784144C72}" type="pres">
      <dgm:prSet presAssocID="{CF14B14A-6C27-4D46-942C-33D6E58AD517}" presName="hierChild5" presStyleCnt="0"/>
      <dgm:spPr/>
    </dgm:pt>
    <dgm:pt modelId="{E6C91B38-6828-4EC1-B361-28D35BABFA43}" type="pres">
      <dgm:prSet presAssocID="{C7637304-2A3A-4B81-BFF9-22BB724D5500}" presName="hierChild5" presStyleCnt="0"/>
      <dgm:spPr/>
    </dgm:pt>
    <dgm:pt modelId="{5A037214-D40E-46EA-84C9-958ED4F3FBBA}" type="pres">
      <dgm:prSet presAssocID="{A1103962-6C45-4A32-BC7B-5069901E4F1D}" presName="hierChild3" presStyleCnt="0"/>
      <dgm:spPr/>
    </dgm:pt>
  </dgm:ptLst>
  <dgm:cxnLst>
    <dgm:cxn modelId="{42893100-DE61-4E8B-A104-6D9F393BE527}" type="presOf" srcId="{0E957095-DE56-4CDB-870F-4A7C3F21D380}" destId="{DDF7C7BF-A6B2-4EBE-9CC8-2C51084C1FBB}" srcOrd="1" destOrd="0" presId="urn:microsoft.com/office/officeart/2005/8/layout/orgChart1"/>
    <dgm:cxn modelId="{8A079404-28CD-4A97-9552-626E1D5FCC3D}" type="presOf" srcId="{BD9949D5-6E20-4BAC-8C0F-B4EE78804159}" destId="{90D09E6F-DE29-4EA6-B9FA-31B720A00B50}" srcOrd="0" destOrd="0" presId="urn:microsoft.com/office/officeart/2005/8/layout/orgChart1"/>
    <dgm:cxn modelId="{B5A81708-CAB7-42C6-B5DB-D402EBE0CD85}" srcId="{C7637304-2A3A-4B81-BFF9-22BB724D5500}" destId="{CF14B14A-6C27-4D46-942C-33D6E58AD517}" srcOrd="1" destOrd="0" parTransId="{1CB082CA-D0D7-49CC-A032-CE74A16474EF}" sibTransId="{69C24AB1-8500-4727-BD7D-048A1987B6FB}"/>
    <dgm:cxn modelId="{33A8C70E-08A2-440D-98C4-E9F494A8FECA}" type="presOf" srcId="{0E662111-220F-47C9-AEBF-BF8BC016F142}" destId="{A57FE4B0-26A5-495D-A1E0-8FB4C2B22CAE}" srcOrd="0" destOrd="0" presId="urn:microsoft.com/office/officeart/2005/8/layout/orgChart1"/>
    <dgm:cxn modelId="{D665980F-D2E7-4984-9CEF-3A58C0803D7C}" type="presOf" srcId="{C7637304-2A3A-4B81-BFF9-22BB724D5500}" destId="{D00A8CCD-D445-4977-87F4-905FB27312A3}" srcOrd="1" destOrd="0" presId="urn:microsoft.com/office/officeart/2005/8/layout/orgChart1"/>
    <dgm:cxn modelId="{8A334A13-B4E2-412D-B68A-106B54E8A427}" type="presOf" srcId="{AE5EB825-2E9D-4E15-82CE-236B99B2FD16}" destId="{3B215385-C0E1-4FCD-A220-1D837706B848}" srcOrd="0" destOrd="0" presId="urn:microsoft.com/office/officeart/2005/8/layout/orgChart1"/>
    <dgm:cxn modelId="{8A44A418-9C1E-45ED-A40A-3D68231666CA}" srcId="{AE5EB825-2E9D-4E15-82CE-236B99B2FD16}" destId="{278E489F-ED0C-437D-BD3B-424DF79AD2FA}" srcOrd="2" destOrd="0" parTransId="{0E662111-220F-47C9-AEBF-BF8BC016F142}" sibTransId="{FE16D071-D60C-4A31-82D4-7CDE0A1F2B75}"/>
    <dgm:cxn modelId="{0A8C2F1B-5E91-4548-A9C2-E17C8FB11DA0}" type="presOf" srcId="{FAA25196-63A6-4096-A593-C63697E30A7E}" destId="{45CA0F6E-BCB7-4A24-AC54-3B842C468B3D}" srcOrd="0" destOrd="0" presId="urn:microsoft.com/office/officeart/2005/8/layout/orgChart1"/>
    <dgm:cxn modelId="{074D301E-BD53-4CC0-87D5-69C3D40BC508}" type="presOf" srcId="{D2B6B1A0-710C-41AE-B150-742EFCD3CCA2}" destId="{1C63CE4A-C760-4E7E-A454-F13FE1BD55DC}" srcOrd="1" destOrd="0" presId="urn:microsoft.com/office/officeart/2005/8/layout/orgChart1"/>
    <dgm:cxn modelId="{72D3B422-228B-49E3-A548-792EEF5CBE58}" type="presOf" srcId="{08BF4023-51DA-42DC-AC29-CA221C723118}" destId="{C3AF3213-C48A-4307-8771-C4A1FD862FF6}" srcOrd="1" destOrd="0" presId="urn:microsoft.com/office/officeart/2005/8/layout/orgChart1"/>
    <dgm:cxn modelId="{B8FF9925-691E-4854-B70D-76A2FC9AFBB6}" srcId="{08BF4023-51DA-42DC-AC29-CA221C723118}" destId="{15CD301D-5951-4955-9D5D-FD1AC33FA622}" srcOrd="0" destOrd="0" parTransId="{64875BD9-F5CC-45A0-B6A0-BE9BD90CA3F5}" sibTransId="{B2D1E57F-6A43-46FA-AE20-A4C971EEC60B}"/>
    <dgm:cxn modelId="{8BF0CE26-46F4-422F-ACC4-ADEA5B5ED123}" type="presOf" srcId="{E9A64A41-6BC6-4ADA-9FC5-FB3293C3539D}" destId="{13E0D75C-F550-4D20-9055-7AEB4427E05A}" srcOrd="1" destOrd="0" presId="urn:microsoft.com/office/officeart/2005/8/layout/orgChart1"/>
    <dgm:cxn modelId="{F0ACBC30-8B84-4021-8C84-C317E4002E3F}" type="presOf" srcId="{64875BD9-F5CC-45A0-B6A0-BE9BD90CA3F5}" destId="{D5576679-70BD-4E44-B262-D9A151171C5F}" srcOrd="0" destOrd="0" presId="urn:microsoft.com/office/officeart/2005/8/layout/orgChart1"/>
    <dgm:cxn modelId="{FE4E0D31-A25A-4040-9412-CAFAED74BD01}" srcId="{AE5EB825-2E9D-4E15-82CE-236B99B2FD16}" destId="{0E957095-DE56-4CDB-870F-4A7C3F21D380}" srcOrd="1" destOrd="0" parTransId="{BD9949D5-6E20-4BAC-8C0F-B4EE78804159}" sibTransId="{CBCB0517-FEFB-48C7-844D-7556093566EF}"/>
    <dgm:cxn modelId="{4F82B935-806A-4387-8A4B-F5F1F6869D9B}" type="presOf" srcId="{68B54FAE-9AB1-4373-BA95-244420295B76}" destId="{C3B77C94-3B2C-481D-9470-7ABF7E5D54D6}" srcOrd="0" destOrd="0" presId="urn:microsoft.com/office/officeart/2005/8/layout/orgChart1"/>
    <dgm:cxn modelId="{8ACA0839-3E46-4201-A711-BB48E4E4FD5B}" type="presOf" srcId="{C997DA0A-B7F8-4BF3-A6C4-2675E5C88C9C}" destId="{DC183EB2-89DF-4E40-B84F-C51CC0DA0048}" srcOrd="0" destOrd="0" presId="urn:microsoft.com/office/officeart/2005/8/layout/orgChart1"/>
    <dgm:cxn modelId="{6D77273E-D675-4843-945C-83AC46BFC576}" type="presOf" srcId="{7192AE05-80CC-4215-817C-B05C3C34E5D0}" destId="{6A48BC8E-5EAE-4A38-8A3D-61D7355272B4}" srcOrd="0" destOrd="0" presId="urn:microsoft.com/office/officeart/2005/8/layout/orgChart1"/>
    <dgm:cxn modelId="{1DB00242-695A-47D7-9FB3-EE9EA2153583}" srcId="{A1103962-6C45-4A32-BC7B-5069901E4F1D}" destId="{AE5EB825-2E9D-4E15-82CE-236B99B2FD16}" srcOrd="0" destOrd="0" parTransId="{733B66DE-146D-4C1B-B256-668516833F0F}" sibTransId="{4875A150-132F-4D27-9E38-C8D1351EA837}"/>
    <dgm:cxn modelId="{5F50CB43-F7B5-4845-B1BF-AFDC41D3DB04}" type="presOf" srcId="{6290A8EB-1915-4B9D-AE44-2638081867E0}" destId="{D6E1E715-33E0-4E2A-9A77-A5F8BB43256B}" srcOrd="0" destOrd="0" presId="urn:microsoft.com/office/officeart/2005/8/layout/orgChart1"/>
    <dgm:cxn modelId="{340BBF44-0ED2-443D-AADE-A933C65244DD}" type="presOf" srcId="{15CD301D-5951-4955-9D5D-FD1AC33FA622}" destId="{F241E7AA-6B98-48EE-8953-77F6CB03DAEB}" srcOrd="1" destOrd="0" presId="urn:microsoft.com/office/officeart/2005/8/layout/orgChart1"/>
    <dgm:cxn modelId="{B09D894B-3FD3-4EBC-A08F-D0FA412ECD16}" type="presOf" srcId="{AE5EB825-2E9D-4E15-82CE-236B99B2FD16}" destId="{4CB1BD26-9399-44B1-9CCB-0158CDEA04E0}" srcOrd="1" destOrd="0" presId="urn:microsoft.com/office/officeart/2005/8/layout/orgChart1"/>
    <dgm:cxn modelId="{A616036D-C819-4F3E-B37B-401505118558}" srcId="{C997DA0A-B7F8-4BF3-A6C4-2675E5C88C9C}" destId="{A1103962-6C45-4A32-BC7B-5069901E4F1D}" srcOrd="0" destOrd="0" parTransId="{6C3F7897-F0F9-42A4-A3D0-15425853CC8D}" sibTransId="{6ECFABED-C709-4975-B1DA-9431FE429376}"/>
    <dgm:cxn modelId="{AB9D174E-E886-4065-B6FB-0E3083EB53CD}" type="presOf" srcId="{FEB39030-EFE4-4FC2-AB91-463E0BADE7E5}" destId="{0E67866B-8081-4276-A084-619518CD24E1}" srcOrd="0" destOrd="0" presId="urn:microsoft.com/office/officeart/2005/8/layout/orgChart1"/>
    <dgm:cxn modelId="{0F533C70-0E90-4349-9D63-93FB2FE1CEBB}" type="presOf" srcId="{CF14B14A-6C27-4D46-942C-33D6E58AD517}" destId="{8431F846-339B-4AA6-966E-9CD294137481}" srcOrd="0" destOrd="0" presId="urn:microsoft.com/office/officeart/2005/8/layout/orgChart1"/>
    <dgm:cxn modelId="{69038573-F250-42CC-B25F-9456814AF8B9}" type="presOf" srcId="{0E957095-DE56-4CDB-870F-4A7C3F21D380}" destId="{52C18A86-4BE6-4232-940F-1A7A51F7B8F3}" srcOrd="0" destOrd="0" presId="urn:microsoft.com/office/officeart/2005/8/layout/orgChart1"/>
    <dgm:cxn modelId="{4D59E653-9DF5-48B6-87F9-6C9232087D3B}" type="presOf" srcId="{E9A64A41-6BC6-4ADA-9FC5-FB3293C3539D}" destId="{640DEB24-23E9-4640-9C11-507220B957F7}" srcOrd="0" destOrd="0" presId="urn:microsoft.com/office/officeart/2005/8/layout/orgChart1"/>
    <dgm:cxn modelId="{8AC1F558-03CA-4DB5-ABC3-4D132F58A834}" type="presOf" srcId="{1608D347-6C90-428D-B282-64F8B8FF5488}" destId="{ABA4BC72-4643-4C4F-840C-6027AAD27AEA}" srcOrd="0" destOrd="0" presId="urn:microsoft.com/office/officeart/2005/8/layout/orgChart1"/>
    <dgm:cxn modelId="{A95EA77C-4AB2-46EF-A817-3AA6BEA1C7B0}" srcId="{A1103962-6C45-4A32-BC7B-5069901E4F1D}" destId="{08BF4023-51DA-42DC-AC29-CA221C723118}" srcOrd="1" destOrd="0" parTransId="{6290A8EB-1915-4B9D-AE44-2638081867E0}" sibTransId="{A564E484-2B1A-427E-829B-6D2C76FC41D6}"/>
    <dgm:cxn modelId="{9149B686-DB59-4B0A-929E-35D4887E266E}" type="presOf" srcId="{D2B6B1A0-710C-41AE-B150-742EFCD3CCA2}" destId="{5751262B-E19D-4B75-B20C-77791846D1DA}" srcOrd="0" destOrd="0" presId="urn:microsoft.com/office/officeart/2005/8/layout/orgChart1"/>
    <dgm:cxn modelId="{27BB538C-4036-4C11-BBA3-85584BC06C1C}" srcId="{C7637304-2A3A-4B81-BFF9-22BB724D5500}" destId="{8FED11ED-4864-44A1-ADAB-878D0EA96C12}" srcOrd="0" destOrd="0" parTransId="{FEB39030-EFE4-4FC2-AB91-463E0BADE7E5}" sibTransId="{B3B53A96-8B0F-43AD-87E5-C60A80697167}"/>
    <dgm:cxn modelId="{188EE595-8DD4-42B9-AC86-5BA9F3274A18}" type="presOf" srcId="{FAA25196-63A6-4096-A593-C63697E30A7E}" destId="{96FB0834-EC0C-438F-BC57-E733516C558D}" srcOrd="1" destOrd="0" presId="urn:microsoft.com/office/officeart/2005/8/layout/orgChart1"/>
    <dgm:cxn modelId="{B0130198-876B-4932-B12E-4A4AED56ADC2}" type="presOf" srcId="{8FED11ED-4864-44A1-ADAB-878D0EA96C12}" destId="{4FA15E9A-9A95-4903-AC26-49E2E4549DAA}" srcOrd="0" destOrd="0" presId="urn:microsoft.com/office/officeart/2005/8/layout/orgChart1"/>
    <dgm:cxn modelId="{FFBB929B-8A9C-4AD0-B442-69970A7D7348}" type="presOf" srcId="{733B66DE-146D-4C1B-B256-668516833F0F}" destId="{359003B3-132D-4DFC-9767-F095CF58E119}" srcOrd="0" destOrd="0" presId="urn:microsoft.com/office/officeart/2005/8/layout/orgChart1"/>
    <dgm:cxn modelId="{DD7CB0A7-4D53-4A7F-AE47-0B693709DC74}" type="presOf" srcId="{A1103962-6C45-4A32-BC7B-5069901E4F1D}" destId="{0900AB39-F723-40FE-AC29-3A2333B72709}" srcOrd="1" destOrd="0" presId="urn:microsoft.com/office/officeart/2005/8/layout/orgChart1"/>
    <dgm:cxn modelId="{DDF863B5-1A1A-43AF-8981-87F0E4C08D87}" type="presOf" srcId="{A1103962-6C45-4A32-BC7B-5069901E4F1D}" destId="{FF33479C-D7DE-4112-93A6-D3F01C46CFB9}" srcOrd="0" destOrd="0" presId="urn:microsoft.com/office/officeart/2005/8/layout/orgChart1"/>
    <dgm:cxn modelId="{EBC335B9-8CE4-4EEC-A1E4-9F2505A7948B}" type="presOf" srcId="{8FED11ED-4864-44A1-ADAB-878D0EA96C12}" destId="{CF93D84E-FABE-42A1-98FB-4E3045E4D470}" srcOrd="1" destOrd="0" presId="urn:microsoft.com/office/officeart/2005/8/layout/orgChart1"/>
    <dgm:cxn modelId="{0B85CAC2-C496-447B-A274-4B3247A4F96E}" type="presOf" srcId="{15CD301D-5951-4955-9D5D-FD1AC33FA622}" destId="{55E7B947-1F70-4854-8DC4-67C9A7B2114D}" srcOrd="0" destOrd="0" presId="urn:microsoft.com/office/officeart/2005/8/layout/orgChart1"/>
    <dgm:cxn modelId="{BFC522CC-99A0-4DFA-BD97-3CE880F7D859}" type="presOf" srcId="{80A83202-2B53-4B75-9570-C7BA320C3AC7}" destId="{E73470BC-C0B8-4F66-A1B7-E295AE623220}" srcOrd="0" destOrd="0" presId="urn:microsoft.com/office/officeart/2005/8/layout/orgChart1"/>
    <dgm:cxn modelId="{9A71CFCF-8514-4F32-996C-EBB4EBE6FDA8}" srcId="{08BF4023-51DA-42DC-AC29-CA221C723118}" destId="{D2B6B1A0-710C-41AE-B150-742EFCD3CCA2}" srcOrd="2" destOrd="0" parTransId="{7192AE05-80CC-4215-817C-B05C3C34E5D0}" sibTransId="{30EB0B02-CE73-4DD5-98D5-F2123555B6C7}"/>
    <dgm:cxn modelId="{F2F2BCD4-22ED-40AB-9781-C734D0320983}" srcId="{08BF4023-51DA-42DC-AC29-CA221C723118}" destId="{FAA25196-63A6-4096-A593-C63697E30A7E}" srcOrd="1" destOrd="0" parTransId="{1608D347-6C90-428D-B282-64F8B8FF5488}" sibTransId="{A5FF7FFE-D310-45AB-A137-376CDF99F760}"/>
    <dgm:cxn modelId="{41C16FD8-9A73-43B9-AEC6-EC00B38AD80F}" srcId="{AE5EB825-2E9D-4E15-82CE-236B99B2FD16}" destId="{E9A64A41-6BC6-4ADA-9FC5-FB3293C3539D}" srcOrd="0" destOrd="0" parTransId="{68B54FAE-9AB1-4373-BA95-244420295B76}" sibTransId="{8BB43D26-BF85-4155-9FAD-BEAADD209B02}"/>
    <dgm:cxn modelId="{6C0900D9-EB0D-4C36-A713-020848D0D1A8}" type="presOf" srcId="{278E489F-ED0C-437D-BD3B-424DF79AD2FA}" destId="{C827C6F9-6C49-46C4-8523-181699C2EE46}" srcOrd="1" destOrd="0" presId="urn:microsoft.com/office/officeart/2005/8/layout/orgChart1"/>
    <dgm:cxn modelId="{9D0785E1-FDB1-48AA-A28A-0739993B547E}" srcId="{A1103962-6C45-4A32-BC7B-5069901E4F1D}" destId="{C7637304-2A3A-4B81-BFF9-22BB724D5500}" srcOrd="2" destOrd="0" parTransId="{80A83202-2B53-4B75-9570-C7BA320C3AC7}" sibTransId="{436F44F8-D732-4724-A5A7-653F7411EF63}"/>
    <dgm:cxn modelId="{B71679E3-C923-4675-B687-F7FEC51FE954}" type="presOf" srcId="{C7637304-2A3A-4B81-BFF9-22BB724D5500}" destId="{B0899311-2224-44C7-8CC5-33BE48FC5253}" srcOrd="0" destOrd="0" presId="urn:microsoft.com/office/officeart/2005/8/layout/orgChart1"/>
    <dgm:cxn modelId="{185CFAEE-4E75-4344-B89F-6662B7141703}" type="presOf" srcId="{1CB082CA-D0D7-49CC-A032-CE74A16474EF}" destId="{CCCEFE4D-130A-411F-81FF-F89C08146FEF}" srcOrd="0" destOrd="0" presId="urn:microsoft.com/office/officeart/2005/8/layout/orgChart1"/>
    <dgm:cxn modelId="{793518F3-3A29-4527-B303-FF928CE6C45A}" type="presOf" srcId="{CF14B14A-6C27-4D46-942C-33D6E58AD517}" destId="{4766200D-D362-495E-ACC9-F3F3E55F18D0}" srcOrd="1" destOrd="0" presId="urn:microsoft.com/office/officeart/2005/8/layout/orgChart1"/>
    <dgm:cxn modelId="{97E163F8-BCC2-4BA6-AE75-8DE1C9D6CE6F}" type="presOf" srcId="{278E489F-ED0C-437D-BD3B-424DF79AD2FA}" destId="{9B8E6570-5358-4DF8-B5D6-64271962236C}" srcOrd="0" destOrd="0" presId="urn:microsoft.com/office/officeart/2005/8/layout/orgChart1"/>
    <dgm:cxn modelId="{756CA1FC-32A1-44C9-B526-362257F2A0BC}" type="presOf" srcId="{08BF4023-51DA-42DC-AC29-CA221C723118}" destId="{2D53758C-C0FC-47B9-BF82-2D21E98B1930}" srcOrd="0" destOrd="0" presId="urn:microsoft.com/office/officeart/2005/8/layout/orgChart1"/>
    <dgm:cxn modelId="{50D0BBB7-CE35-4702-8640-BC96D5851EE5}" type="presParOf" srcId="{DC183EB2-89DF-4E40-B84F-C51CC0DA0048}" destId="{00785667-83FF-41CB-BDC5-814DD339045F}" srcOrd="0" destOrd="0" presId="urn:microsoft.com/office/officeart/2005/8/layout/orgChart1"/>
    <dgm:cxn modelId="{FA59C06E-E7F0-4FEC-A418-1BB89BA34FAA}" type="presParOf" srcId="{00785667-83FF-41CB-BDC5-814DD339045F}" destId="{E6D09A5B-D4D1-4DB1-9A6A-D68CE20069F8}" srcOrd="0" destOrd="0" presId="urn:microsoft.com/office/officeart/2005/8/layout/orgChart1"/>
    <dgm:cxn modelId="{4FD8D664-2A2C-48C9-AFE6-63607F461C2E}" type="presParOf" srcId="{E6D09A5B-D4D1-4DB1-9A6A-D68CE20069F8}" destId="{FF33479C-D7DE-4112-93A6-D3F01C46CFB9}" srcOrd="0" destOrd="0" presId="urn:microsoft.com/office/officeart/2005/8/layout/orgChart1"/>
    <dgm:cxn modelId="{656BCDAD-F532-4589-A5CB-4ADC734FDB58}" type="presParOf" srcId="{E6D09A5B-D4D1-4DB1-9A6A-D68CE20069F8}" destId="{0900AB39-F723-40FE-AC29-3A2333B72709}" srcOrd="1" destOrd="0" presId="urn:microsoft.com/office/officeart/2005/8/layout/orgChart1"/>
    <dgm:cxn modelId="{75D8CC49-1C74-46CC-9A09-61A14CE01AC6}" type="presParOf" srcId="{00785667-83FF-41CB-BDC5-814DD339045F}" destId="{2A9EDD5B-0513-46DE-8C54-9F64F6D036A2}" srcOrd="1" destOrd="0" presId="urn:microsoft.com/office/officeart/2005/8/layout/orgChart1"/>
    <dgm:cxn modelId="{DE1020E6-CDDF-4864-9F78-F7DBD282F82E}" type="presParOf" srcId="{2A9EDD5B-0513-46DE-8C54-9F64F6D036A2}" destId="{359003B3-132D-4DFC-9767-F095CF58E119}" srcOrd="0" destOrd="0" presId="urn:microsoft.com/office/officeart/2005/8/layout/orgChart1"/>
    <dgm:cxn modelId="{86237C7C-533C-4651-AC50-11D7A80C4339}" type="presParOf" srcId="{2A9EDD5B-0513-46DE-8C54-9F64F6D036A2}" destId="{1435D693-4E2B-4A29-B5D1-74B8139FD813}" srcOrd="1" destOrd="0" presId="urn:microsoft.com/office/officeart/2005/8/layout/orgChart1"/>
    <dgm:cxn modelId="{75352191-C5A0-4A49-99D0-29310AF877E0}" type="presParOf" srcId="{1435D693-4E2B-4A29-B5D1-74B8139FD813}" destId="{7A24D6D8-13D7-4685-BB50-FA66EC01DF91}" srcOrd="0" destOrd="0" presId="urn:microsoft.com/office/officeart/2005/8/layout/orgChart1"/>
    <dgm:cxn modelId="{62EA6939-8E4B-4D6F-A350-1B1F0C761A1F}" type="presParOf" srcId="{7A24D6D8-13D7-4685-BB50-FA66EC01DF91}" destId="{3B215385-C0E1-4FCD-A220-1D837706B848}" srcOrd="0" destOrd="0" presId="urn:microsoft.com/office/officeart/2005/8/layout/orgChart1"/>
    <dgm:cxn modelId="{01E4985E-97AB-48B1-B7D4-466D6D5E0EC2}" type="presParOf" srcId="{7A24D6D8-13D7-4685-BB50-FA66EC01DF91}" destId="{4CB1BD26-9399-44B1-9CCB-0158CDEA04E0}" srcOrd="1" destOrd="0" presId="urn:microsoft.com/office/officeart/2005/8/layout/orgChart1"/>
    <dgm:cxn modelId="{0A83B274-B0DB-4E00-B504-DE65A9D14616}" type="presParOf" srcId="{1435D693-4E2B-4A29-B5D1-74B8139FD813}" destId="{F260DEF9-1F0E-4A84-9EF9-A1D8DF2E96AF}" srcOrd="1" destOrd="0" presId="urn:microsoft.com/office/officeart/2005/8/layout/orgChart1"/>
    <dgm:cxn modelId="{3D01B18F-87BA-4D71-A467-69E1F0CF71E3}" type="presParOf" srcId="{F260DEF9-1F0E-4A84-9EF9-A1D8DF2E96AF}" destId="{C3B77C94-3B2C-481D-9470-7ABF7E5D54D6}" srcOrd="0" destOrd="0" presId="urn:microsoft.com/office/officeart/2005/8/layout/orgChart1"/>
    <dgm:cxn modelId="{527AE05D-290E-4FB2-A5FF-9F6387A6DF53}" type="presParOf" srcId="{F260DEF9-1F0E-4A84-9EF9-A1D8DF2E96AF}" destId="{DE4AAFCB-C4B2-4555-9193-D2959A9B9299}" srcOrd="1" destOrd="0" presId="urn:microsoft.com/office/officeart/2005/8/layout/orgChart1"/>
    <dgm:cxn modelId="{7E77F013-B19C-4F65-B560-23EDEE813494}" type="presParOf" srcId="{DE4AAFCB-C4B2-4555-9193-D2959A9B9299}" destId="{F87CE3BB-5937-4243-81C8-C476CC2249AE}" srcOrd="0" destOrd="0" presId="urn:microsoft.com/office/officeart/2005/8/layout/orgChart1"/>
    <dgm:cxn modelId="{4010DCAE-AD90-4254-A65F-20A3AEEFE080}" type="presParOf" srcId="{F87CE3BB-5937-4243-81C8-C476CC2249AE}" destId="{640DEB24-23E9-4640-9C11-507220B957F7}" srcOrd="0" destOrd="0" presId="urn:microsoft.com/office/officeart/2005/8/layout/orgChart1"/>
    <dgm:cxn modelId="{65A2CF35-140D-4643-875A-DC4018B208AD}" type="presParOf" srcId="{F87CE3BB-5937-4243-81C8-C476CC2249AE}" destId="{13E0D75C-F550-4D20-9055-7AEB4427E05A}" srcOrd="1" destOrd="0" presId="urn:microsoft.com/office/officeart/2005/8/layout/orgChart1"/>
    <dgm:cxn modelId="{201AF0E5-065E-486C-A94D-8A0568725B1A}" type="presParOf" srcId="{DE4AAFCB-C4B2-4555-9193-D2959A9B9299}" destId="{63D166B4-CAD4-4BF8-8E25-00E647AAE2AA}" srcOrd="1" destOrd="0" presId="urn:microsoft.com/office/officeart/2005/8/layout/orgChart1"/>
    <dgm:cxn modelId="{1CF293E7-7869-4FAE-AA0F-7A42E0AD0BEC}" type="presParOf" srcId="{DE4AAFCB-C4B2-4555-9193-D2959A9B9299}" destId="{19828947-C9DF-4F13-BBFF-6396454AAF7C}" srcOrd="2" destOrd="0" presId="urn:microsoft.com/office/officeart/2005/8/layout/orgChart1"/>
    <dgm:cxn modelId="{D50CB563-45A8-48FE-97AB-6518C559F039}" type="presParOf" srcId="{F260DEF9-1F0E-4A84-9EF9-A1D8DF2E96AF}" destId="{90D09E6F-DE29-4EA6-B9FA-31B720A00B50}" srcOrd="2" destOrd="0" presId="urn:microsoft.com/office/officeart/2005/8/layout/orgChart1"/>
    <dgm:cxn modelId="{E79FC2A8-A351-41A7-85B6-35FA06F0092D}" type="presParOf" srcId="{F260DEF9-1F0E-4A84-9EF9-A1D8DF2E96AF}" destId="{34CFD318-3154-4EE7-9C9C-DBEA75518DC9}" srcOrd="3" destOrd="0" presId="urn:microsoft.com/office/officeart/2005/8/layout/orgChart1"/>
    <dgm:cxn modelId="{FE05AA28-9C3B-4628-905C-64550A42AC75}" type="presParOf" srcId="{34CFD318-3154-4EE7-9C9C-DBEA75518DC9}" destId="{58EC63A4-467C-4133-8D1A-ABB0AADAE729}" srcOrd="0" destOrd="0" presId="urn:microsoft.com/office/officeart/2005/8/layout/orgChart1"/>
    <dgm:cxn modelId="{05AC69E0-7A95-4378-A6D1-B6277A405E49}" type="presParOf" srcId="{58EC63A4-467C-4133-8D1A-ABB0AADAE729}" destId="{52C18A86-4BE6-4232-940F-1A7A51F7B8F3}" srcOrd="0" destOrd="0" presId="urn:microsoft.com/office/officeart/2005/8/layout/orgChart1"/>
    <dgm:cxn modelId="{1E3E77D4-DED6-4C2A-B046-6F39E65C41C8}" type="presParOf" srcId="{58EC63A4-467C-4133-8D1A-ABB0AADAE729}" destId="{DDF7C7BF-A6B2-4EBE-9CC8-2C51084C1FBB}" srcOrd="1" destOrd="0" presId="urn:microsoft.com/office/officeart/2005/8/layout/orgChart1"/>
    <dgm:cxn modelId="{0FD38376-10A6-48F2-A322-49B5F084811A}" type="presParOf" srcId="{34CFD318-3154-4EE7-9C9C-DBEA75518DC9}" destId="{67198053-38F1-491D-9F9D-CD5D11FAFA42}" srcOrd="1" destOrd="0" presId="urn:microsoft.com/office/officeart/2005/8/layout/orgChart1"/>
    <dgm:cxn modelId="{649F78C8-8E06-416C-9BCB-CE16096A676C}" type="presParOf" srcId="{34CFD318-3154-4EE7-9C9C-DBEA75518DC9}" destId="{18891296-617B-4F5C-B314-2C1585A8463F}" srcOrd="2" destOrd="0" presId="urn:microsoft.com/office/officeart/2005/8/layout/orgChart1"/>
    <dgm:cxn modelId="{7ABC964C-C7F4-465B-B5F4-0788E534F44F}" type="presParOf" srcId="{F260DEF9-1F0E-4A84-9EF9-A1D8DF2E96AF}" destId="{A57FE4B0-26A5-495D-A1E0-8FB4C2B22CAE}" srcOrd="4" destOrd="0" presId="urn:microsoft.com/office/officeart/2005/8/layout/orgChart1"/>
    <dgm:cxn modelId="{FA38D982-4568-4540-9338-A9DB89D9E00B}" type="presParOf" srcId="{F260DEF9-1F0E-4A84-9EF9-A1D8DF2E96AF}" destId="{6D737D1C-AFB9-485B-88B8-1E322DA96691}" srcOrd="5" destOrd="0" presId="urn:microsoft.com/office/officeart/2005/8/layout/orgChart1"/>
    <dgm:cxn modelId="{623C74EB-221A-4E80-9A0E-AA8CFEA84041}" type="presParOf" srcId="{6D737D1C-AFB9-485B-88B8-1E322DA96691}" destId="{FD5251DE-FEB9-44A0-965A-A7D5E5B5601D}" srcOrd="0" destOrd="0" presId="urn:microsoft.com/office/officeart/2005/8/layout/orgChart1"/>
    <dgm:cxn modelId="{8D4BD5F1-4E25-4118-8B85-BCCAF9A75CD8}" type="presParOf" srcId="{FD5251DE-FEB9-44A0-965A-A7D5E5B5601D}" destId="{9B8E6570-5358-4DF8-B5D6-64271962236C}" srcOrd="0" destOrd="0" presId="urn:microsoft.com/office/officeart/2005/8/layout/orgChart1"/>
    <dgm:cxn modelId="{2245291D-1D17-4299-A81B-DB4323750853}" type="presParOf" srcId="{FD5251DE-FEB9-44A0-965A-A7D5E5B5601D}" destId="{C827C6F9-6C49-46C4-8523-181699C2EE46}" srcOrd="1" destOrd="0" presId="urn:microsoft.com/office/officeart/2005/8/layout/orgChart1"/>
    <dgm:cxn modelId="{B0A85735-0CF2-4326-828E-6717E260A1A5}" type="presParOf" srcId="{6D737D1C-AFB9-485B-88B8-1E322DA96691}" destId="{FF7E1D51-A385-46FB-B5AD-E4ECE81DA9EC}" srcOrd="1" destOrd="0" presId="urn:microsoft.com/office/officeart/2005/8/layout/orgChart1"/>
    <dgm:cxn modelId="{60B32DDE-77C5-4C84-B117-6E81CC9C8C6F}" type="presParOf" srcId="{6D737D1C-AFB9-485B-88B8-1E322DA96691}" destId="{8EEBCAA3-D525-4917-8FD6-78A0779DBEC2}" srcOrd="2" destOrd="0" presId="urn:microsoft.com/office/officeart/2005/8/layout/orgChart1"/>
    <dgm:cxn modelId="{B4B56239-55F4-4A4F-90A9-7116ED4C4B30}" type="presParOf" srcId="{1435D693-4E2B-4A29-B5D1-74B8139FD813}" destId="{0F934E7C-33DF-45DD-9F97-9340A40D1039}" srcOrd="2" destOrd="0" presId="urn:microsoft.com/office/officeart/2005/8/layout/orgChart1"/>
    <dgm:cxn modelId="{8C868022-318E-44C3-A987-9ACF70FC6D44}" type="presParOf" srcId="{2A9EDD5B-0513-46DE-8C54-9F64F6D036A2}" destId="{D6E1E715-33E0-4E2A-9A77-A5F8BB43256B}" srcOrd="2" destOrd="0" presId="urn:microsoft.com/office/officeart/2005/8/layout/orgChart1"/>
    <dgm:cxn modelId="{2C4E0531-D851-4459-A9BD-9E36D55175D9}" type="presParOf" srcId="{2A9EDD5B-0513-46DE-8C54-9F64F6D036A2}" destId="{B1AA4169-3690-4035-BD1C-C09F8BF9B22A}" srcOrd="3" destOrd="0" presId="urn:microsoft.com/office/officeart/2005/8/layout/orgChart1"/>
    <dgm:cxn modelId="{737A8FE3-D43A-4B0C-8E1E-FAA40892D042}" type="presParOf" srcId="{B1AA4169-3690-4035-BD1C-C09F8BF9B22A}" destId="{26A6800E-B36A-4FBD-A314-2FE66C65ED9C}" srcOrd="0" destOrd="0" presId="urn:microsoft.com/office/officeart/2005/8/layout/orgChart1"/>
    <dgm:cxn modelId="{BCDD2012-E2FA-431E-AC46-09E978711E27}" type="presParOf" srcId="{26A6800E-B36A-4FBD-A314-2FE66C65ED9C}" destId="{2D53758C-C0FC-47B9-BF82-2D21E98B1930}" srcOrd="0" destOrd="0" presId="urn:microsoft.com/office/officeart/2005/8/layout/orgChart1"/>
    <dgm:cxn modelId="{8FADBF50-40DC-42FF-B198-A27C5F2FFF8D}" type="presParOf" srcId="{26A6800E-B36A-4FBD-A314-2FE66C65ED9C}" destId="{C3AF3213-C48A-4307-8771-C4A1FD862FF6}" srcOrd="1" destOrd="0" presId="urn:microsoft.com/office/officeart/2005/8/layout/orgChart1"/>
    <dgm:cxn modelId="{F507E7FA-ABEB-4EF0-A360-D80C8622EE71}" type="presParOf" srcId="{B1AA4169-3690-4035-BD1C-C09F8BF9B22A}" destId="{B3FE71A6-5F5B-4A31-9526-D4F43661FEED}" srcOrd="1" destOrd="0" presId="urn:microsoft.com/office/officeart/2005/8/layout/orgChart1"/>
    <dgm:cxn modelId="{8B7C4B55-42E7-4614-97E4-E2F68CB110C6}" type="presParOf" srcId="{B3FE71A6-5F5B-4A31-9526-D4F43661FEED}" destId="{D5576679-70BD-4E44-B262-D9A151171C5F}" srcOrd="0" destOrd="0" presId="urn:microsoft.com/office/officeart/2005/8/layout/orgChart1"/>
    <dgm:cxn modelId="{0777645E-6715-414F-9FD5-4038F6FA6117}" type="presParOf" srcId="{B3FE71A6-5F5B-4A31-9526-D4F43661FEED}" destId="{602A5653-E5F7-4698-A86F-BA34C9E54949}" srcOrd="1" destOrd="0" presId="urn:microsoft.com/office/officeart/2005/8/layout/orgChart1"/>
    <dgm:cxn modelId="{D0E07B4A-CFFA-4A77-A896-FCB0B64A4205}" type="presParOf" srcId="{602A5653-E5F7-4698-A86F-BA34C9E54949}" destId="{E0BA306E-909F-4EE7-9078-316E33219309}" srcOrd="0" destOrd="0" presId="urn:microsoft.com/office/officeart/2005/8/layout/orgChart1"/>
    <dgm:cxn modelId="{6258BE31-4F14-440E-8AFE-B1301BA453CC}" type="presParOf" srcId="{E0BA306E-909F-4EE7-9078-316E33219309}" destId="{55E7B947-1F70-4854-8DC4-67C9A7B2114D}" srcOrd="0" destOrd="0" presId="urn:microsoft.com/office/officeart/2005/8/layout/orgChart1"/>
    <dgm:cxn modelId="{05446B3D-E6E3-4749-9304-80DE623C7B44}" type="presParOf" srcId="{E0BA306E-909F-4EE7-9078-316E33219309}" destId="{F241E7AA-6B98-48EE-8953-77F6CB03DAEB}" srcOrd="1" destOrd="0" presId="urn:microsoft.com/office/officeart/2005/8/layout/orgChart1"/>
    <dgm:cxn modelId="{484030CA-B56C-4FA3-9513-E38BCD530EE0}" type="presParOf" srcId="{602A5653-E5F7-4698-A86F-BA34C9E54949}" destId="{839C4A0B-9028-45D1-B43E-C189AF8C4B0D}" srcOrd="1" destOrd="0" presId="urn:microsoft.com/office/officeart/2005/8/layout/orgChart1"/>
    <dgm:cxn modelId="{A9291AC7-CF26-414B-AC1A-8AA3D5FFB13C}" type="presParOf" srcId="{602A5653-E5F7-4698-A86F-BA34C9E54949}" destId="{CD1F7B05-5B10-4BEB-B066-021D69772185}" srcOrd="2" destOrd="0" presId="urn:microsoft.com/office/officeart/2005/8/layout/orgChart1"/>
    <dgm:cxn modelId="{FDEC6321-DFFA-4043-A193-4E9FCA237EA4}" type="presParOf" srcId="{B3FE71A6-5F5B-4A31-9526-D4F43661FEED}" destId="{ABA4BC72-4643-4C4F-840C-6027AAD27AEA}" srcOrd="2" destOrd="0" presId="urn:microsoft.com/office/officeart/2005/8/layout/orgChart1"/>
    <dgm:cxn modelId="{AEB7CAF4-9132-41B4-B1B6-CA7B862CE400}" type="presParOf" srcId="{B3FE71A6-5F5B-4A31-9526-D4F43661FEED}" destId="{AC51C646-2F5C-48AE-86DE-009C4BD4712B}" srcOrd="3" destOrd="0" presId="urn:microsoft.com/office/officeart/2005/8/layout/orgChart1"/>
    <dgm:cxn modelId="{654A27F0-11B6-4B3F-BA98-9B7B7B07C34A}" type="presParOf" srcId="{AC51C646-2F5C-48AE-86DE-009C4BD4712B}" destId="{29DF963A-5E05-42ED-A4DB-4254619CAE23}" srcOrd="0" destOrd="0" presId="urn:microsoft.com/office/officeart/2005/8/layout/orgChart1"/>
    <dgm:cxn modelId="{8FA7C7A5-80C5-4C7A-B125-89ED999B2C98}" type="presParOf" srcId="{29DF963A-5E05-42ED-A4DB-4254619CAE23}" destId="{45CA0F6E-BCB7-4A24-AC54-3B842C468B3D}" srcOrd="0" destOrd="0" presId="urn:microsoft.com/office/officeart/2005/8/layout/orgChart1"/>
    <dgm:cxn modelId="{31E54235-AC47-4CB6-BC9F-48A0EA2C3F23}" type="presParOf" srcId="{29DF963A-5E05-42ED-A4DB-4254619CAE23}" destId="{96FB0834-EC0C-438F-BC57-E733516C558D}" srcOrd="1" destOrd="0" presId="urn:microsoft.com/office/officeart/2005/8/layout/orgChart1"/>
    <dgm:cxn modelId="{96EA0F32-7C9F-4346-921F-E9571AF21BB1}" type="presParOf" srcId="{AC51C646-2F5C-48AE-86DE-009C4BD4712B}" destId="{36FA70B9-C15A-41D3-89E4-415EEF898760}" srcOrd="1" destOrd="0" presId="urn:microsoft.com/office/officeart/2005/8/layout/orgChart1"/>
    <dgm:cxn modelId="{A28560C8-32A8-4E79-9B3A-A7C42E273F0F}" type="presParOf" srcId="{AC51C646-2F5C-48AE-86DE-009C4BD4712B}" destId="{A881DECF-49CE-4A22-B297-45055678C73E}" srcOrd="2" destOrd="0" presId="urn:microsoft.com/office/officeart/2005/8/layout/orgChart1"/>
    <dgm:cxn modelId="{CC6FDBFF-5C11-43CE-8965-B4FAC6B8E669}" type="presParOf" srcId="{B3FE71A6-5F5B-4A31-9526-D4F43661FEED}" destId="{6A48BC8E-5EAE-4A38-8A3D-61D7355272B4}" srcOrd="4" destOrd="0" presId="urn:microsoft.com/office/officeart/2005/8/layout/orgChart1"/>
    <dgm:cxn modelId="{57354AA3-EBCC-4801-A159-0EFE6B49E890}" type="presParOf" srcId="{B3FE71A6-5F5B-4A31-9526-D4F43661FEED}" destId="{42150AAA-594C-46F5-B295-9427D5F2A8BD}" srcOrd="5" destOrd="0" presId="urn:microsoft.com/office/officeart/2005/8/layout/orgChart1"/>
    <dgm:cxn modelId="{DDA2D519-BE62-44A2-B469-CFD1D809E646}" type="presParOf" srcId="{42150AAA-594C-46F5-B295-9427D5F2A8BD}" destId="{06F82C42-F048-45DA-8656-A553160B7E4B}" srcOrd="0" destOrd="0" presId="urn:microsoft.com/office/officeart/2005/8/layout/orgChart1"/>
    <dgm:cxn modelId="{A645FD7B-ED3B-4427-9200-0A5C92D2A928}" type="presParOf" srcId="{06F82C42-F048-45DA-8656-A553160B7E4B}" destId="{5751262B-E19D-4B75-B20C-77791846D1DA}" srcOrd="0" destOrd="0" presId="urn:microsoft.com/office/officeart/2005/8/layout/orgChart1"/>
    <dgm:cxn modelId="{ACE9D394-1492-421E-81D6-D168EFF4744A}" type="presParOf" srcId="{06F82C42-F048-45DA-8656-A553160B7E4B}" destId="{1C63CE4A-C760-4E7E-A454-F13FE1BD55DC}" srcOrd="1" destOrd="0" presId="urn:microsoft.com/office/officeart/2005/8/layout/orgChart1"/>
    <dgm:cxn modelId="{7F793FAB-EF85-4DC6-B00E-2DBCF0A728F3}" type="presParOf" srcId="{42150AAA-594C-46F5-B295-9427D5F2A8BD}" destId="{4B8F1046-69FA-4071-9E27-DEBF2A4753F0}" srcOrd="1" destOrd="0" presId="urn:microsoft.com/office/officeart/2005/8/layout/orgChart1"/>
    <dgm:cxn modelId="{EB56E51B-652A-4231-B2AC-51C93EB2B9BE}" type="presParOf" srcId="{42150AAA-594C-46F5-B295-9427D5F2A8BD}" destId="{70332A2E-56FC-4928-8ED9-E01699875B5B}" srcOrd="2" destOrd="0" presId="urn:microsoft.com/office/officeart/2005/8/layout/orgChart1"/>
    <dgm:cxn modelId="{EA8EA7C1-87A3-48D3-BFC2-03EA1D1251E0}" type="presParOf" srcId="{B1AA4169-3690-4035-BD1C-C09F8BF9B22A}" destId="{75AC3766-44B3-4B40-AC13-4D7936E7FB49}" srcOrd="2" destOrd="0" presId="urn:microsoft.com/office/officeart/2005/8/layout/orgChart1"/>
    <dgm:cxn modelId="{5D038C3B-D937-42DC-82B7-4B2FC1F78C9B}" type="presParOf" srcId="{2A9EDD5B-0513-46DE-8C54-9F64F6D036A2}" destId="{E73470BC-C0B8-4F66-A1B7-E295AE623220}" srcOrd="4" destOrd="0" presId="urn:microsoft.com/office/officeart/2005/8/layout/orgChart1"/>
    <dgm:cxn modelId="{2BA368BB-3974-4952-A59A-6E078E5F286B}" type="presParOf" srcId="{2A9EDD5B-0513-46DE-8C54-9F64F6D036A2}" destId="{7BD34D7D-F512-40BC-8A2C-1E3BA7858A67}" srcOrd="5" destOrd="0" presId="urn:microsoft.com/office/officeart/2005/8/layout/orgChart1"/>
    <dgm:cxn modelId="{D5080D9E-17A9-426E-B7DE-F78FA8AA1631}" type="presParOf" srcId="{7BD34D7D-F512-40BC-8A2C-1E3BA7858A67}" destId="{01412EC1-5B3C-4F07-B7F8-89D1EB2761C1}" srcOrd="0" destOrd="0" presId="urn:microsoft.com/office/officeart/2005/8/layout/orgChart1"/>
    <dgm:cxn modelId="{2BE3C781-2EA4-48A4-967B-F53711946C79}" type="presParOf" srcId="{01412EC1-5B3C-4F07-B7F8-89D1EB2761C1}" destId="{B0899311-2224-44C7-8CC5-33BE48FC5253}" srcOrd="0" destOrd="0" presId="urn:microsoft.com/office/officeart/2005/8/layout/orgChart1"/>
    <dgm:cxn modelId="{D745FF8C-3F2F-43FE-82AE-F308D13B08D0}" type="presParOf" srcId="{01412EC1-5B3C-4F07-B7F8-89D1EB2761C1}" destId="{D00A8CCD-D445-4977-87F4-905FB27312A3}" srcOrd="1" destOrd="0" presId="urn:microsoft.com/office/officeart/2005/8/layout/orgChart1"/>
    <dgm:cxn modelId="{B41CABA5-F00B-4DBF-B161-D5696A15A5DE}" type="presParOf" srcId="{7BD34D7D-F512-40BC-8A2C-1E3BA7858A67}" destId="{4B1B8924-5A5A-4967-A7F9-8AF98C1DF7C9}" srcOrd="1" destOrd="0" presId="urn:microsoft.com/office/officeart/2005/8/layout/orgChart1"/>
    <dgm:cxn modelId="{3118CD98-DE54-4DD3-8443-B2C7D93D8B1A}" type="presParOf" srcId="{4B1B8924-5A5A-4967-A7F9-8AF98C1DF7C9}" destId="{0E67866B-8081-4276-A084-619518CD24E1}" srcOrd="0" destOrd="0" presId="urn:microsoft.com/office/officeart/2005/8/layout/orgChart1"/>
    <dgm:cxn modelId="{3AD5D2D3-10CC-4D1C-A291-EA7795F43571}" type="presParOf" srcId="{4B1B8924-5A5A-4967-A7F9-8AF98C1DF7C9}" destId="{154E5C26-1904-4E49-BF25-24110C258572}" srcOrd="1" destOrd="0" presId="urn:microsoft.com/office/officeart/2005/8/layout/orgChart1"/>
    <dgm:cxn modelId="{C8F39D6E-A353-428D-B208-5809DF07D868}" type="presParOf" srcId="{154E5C26-1904-4E49-BF25-24110C258572}" destId="{26723EDF-173D-451C-8EDB-7F51E4B83C05}" srcOrd="0" destOrd="0" presId="urn:microsoft.com/office/officeart/2005/8/layout/orgChart1"/>
    <dgm:cxn modelId="{65EAE68E-3125-41EE-8B8D-68AF2F25B534}" type="presParOf" srcId="{26723EDF-173D-451C-8EDB-7F51E4B83C05}" destId="{4FA15E9A-9A95-4903-AC26-49E2E4549DAA}" srcOrd="0" destOrd="0" presId="urn:microsoft.com/office/officeart/2005/8/layout/orgChart1"/>
    <dgm:cxn modelId="{6BD1C8A2-49BC-49A4-A6D3-E6E85717E8E3}" type="presParOf" srcId="{26723EDF-173D-451C-8EDB-7F51E4B83C05}" destId="{CF93D84E-FABE-42A1-98FB-4E3045E4D470}" srcOrd="1" destOrd="0" presId="urn:microsoft.com/office/officeart/2005/8/layout/orgChart1"/>
    <dgm:cxn modelId="{535509EC-AF79-49B2-AAEB-66D9F40BDCB3}" type="presParOf" srcId="{154E5C26-1904-4E49-BF25-24110C258572}" destId="{F07F62B8-3E41-41A1-A89E-54846A932F80}" srcOrd="1" destOrd="0" presId="urn:microsoft.com/office/officeart/2005/8/layout/orgChart1"/>
    <dgm:cxn modelId="{ABC0BFDC-F20D-48F6-8515-4EBC20922F02}" type="presParOf" srcId="{154E5C26-1904-4E49-BF25-24110C258572}" destId="{9DCAAEE2-89A1-4AE2-A810-CBEE234D113B}" srcOrd="2" destOrd="0" presId="urn:microsoft.com/office/officeart/2005/8/layout/orgChart1"/>
    <dgm:cxn modelId="{9B409A41-9AEB-4C3D-B6F7-E6103456F70F}" type="presParOf" srcId="{4B1B8924-5A5A-4967-A7F9-8AF98C1DF7C9}" destId="{CCCEFE4D-130A-411F-81FF-F89C08146FEF}" srcOrd="2" destOrd="0" presId="urn:microsoft.com/office/officeart/2005/8/layout/orgChart1"/>
    <dgm:cxn modelId="{74BC2416-8A54-43F3-94EE-0BB484917020}" type="presParOf" srcId="{4B1B8924-5A5A-4967-A7F9-8AF98C1DF7C9}" destId="{429FBC8C-7193-4C84-858A-5E6A5BBCD5B4}" srcOrd="3" destOrd="0" presId="urn:microsoft.com/office/officeart/2005/8/layout/orgChart1"/>
    <dgm:cxn modelId="{F16B1C76-A27A-4C3C-9D55-E9E3A9AA3F01}" type="presParOf" srcId="{429FBC8C-7193-4C84-858A-5E6A5BBCD5B4}" destId="{EFFBB930-120F-40D6-B984-156A32A046E9}" srcOrd="0" destOrd="0" presId="urn:microsoft.com/office/officeart/2005/8/layout/orgChart1"/>
    <dgm:cxn modelId="{1F35E43C-826C-4E51-91DF-61BED63BA01E}" type="presParOf" srcId="{EFFBB930-120F-40D6-B984-156A32A046E9}" destId="{8431F846-339B-4AA6-966E-9CD294137481}" srcOrd="0" destOrd="0" presId="urn:microsoft.com/office/officeart/2005/8/layout/orgChart1"/>
    <dgm:cxn modelId="{3C951B4F-9136-47BF-A276-3C9636FACE8D}" type="presParOf" srcId="{EFFBB930-120F-40D6-B984-156A32A046E9}" destId="{4766200D-D362-495E-ACC9-F3F3E55F18D0}" srcOrd="1" destOrd="0" presId="urn:microsoft.com/office/officeart/2005/8/layout/orgChart1"/>
    <dgm:cxn modelId="{ECF019DE-6868-4930-AADB-9F3E344745BE}" type="presParOf" srcId="{429FBC8C-7193-4C84-858A-5E6A5BBCD5B4}" destId="{81233B71-26AA-4CBD-9028-1120E668766B}" srcOrd="1" destOrd="0" presId="urn:microsoft.com/office/officeart/2005/8/layout/orgChart1"/>
    <dgm:cxn modelId="{DE72576E-B98A-478F-A7B8-B51C7C7599A6}" type="presParOf" srcId="{429FBC8C-7193-4C84-858A-5E6A5BBCD5B4}" destId="{3CF9BA32-C045-41D5-A3B6-0C4784144C72}" srcOrd="2" destOrd="0" presId="urn:microsoft.com/office/officeart/2005/8/layout/orgChart1"/>
    <dgm:cxn modelId="{5042084F-3CEA-4130-8E5F-514408CC0069}" type="presParOf" srcId="{7BD34D7D-F512-40BC-8A2C-1E3BA7858A67}" destId="{E6C91B38-6828-4EC1-B361-28D35BABFA43}" srcOrd="2" destOrd="0" presId="urn:microsoft.com/office/officeart/2005/8/layout/orgChart1"/>
    <dgm:cxn modelId="{419E34E7-8D52-4C3C-AABA-04B05218197A}" type="presParOf" srcId="{00785667-83FF-41CB-BDC5-814DD339045F}" destId="{5A037214-D40E-46EA-84C9-958ED4F3FBB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C2562-9D47-4DFD-9494-6337025E17F0}">
      <dsp:nvSpPr>
        <dsp:cNvPr id="0" name=""/>
        <dsp:cNvSpPr/>
      </dsp:nvSpPr>
      <dsp:spPr>
        <a:xfrm>
          <a:off x="398970" y="2234742"/>
          <a:ext cx="1603375" cy="801687"/>
        </a:xfrm>
        <a:prstGeom prst="roundRect">
          <a:avLst>
            <a:gd name="adj" fmla="val 10000"/>
          </a:avLst>
        </a:prstGeom>
        <a:gradFill rotWithShape="0">
          <a:gsLst>
            <a:gs pos="0">
              <a:schemeClr val="accent1">
                <a:shade val="60000"/>
                <a:hueOff val="0"/>
                <a:satOff val="0"/>
                <a:lumOff val="0"/>
                <a:alphaOff val="0"/>
                <a:tint val="100000"/>
                <a:shade val="100000"/>
                <a:satMod val="130000"/>
              </a:schemeClr>
            </a:gs>
            <a:gs pos="100000">
              <a:schemeClr val="accent1">
                <a:shade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统计方法</a:t>
          </a:r>
        </a:p>
      </dsp:txBody>
      <dsp:txXfrm>
        <a:off x="422451" y="2258223"/>
        <a:ext cx="1556413" cy="754725"/>
      </dsp:txXfrm>
    </dsp:sp>
    <dsp:sp modelId="{3A363FA7-3A14-473D-BBB0-7DC6F483CA6F}">
      <dsp:nvSpPr>
        <dsp:cNvPr id="0" name=""/>
        <dsp:cNvSpPr/>
      </dsp:nvSpPr>
      <dsp:spPr>
        <a:xfrm rot="18704782">
          <a:off x="1717428" y="1986127"/>
          <a:ext cx="1705249" cy="26630"/>
        </a:xfrm>
        <a:custGeom>
          <a:avLst/>
          <a:gdLst/>
          <a:ahLst/>
          <a:cxnLst/>
          <a:rect l="0" t="0" r="0" b="0"/>
          <a:pathLst>
            <a:path>
              <a:moveTo>
                <a:pt x="0" y="13315"/>
              </a:moveTo>
              <a:lnTo>
                <a:pt x="1705249" y="13315"/>
              </a:lnTo>
            </a:path>
          </a:pathLst>
        </a:custGeom>
        <a:noFill/>
        <a:ln w="25400" cap="flat" cmpd="sng" algn="ctr">
          <a:solidFill>
            <a:schemeClr val="accent1">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2527421" y="1956811"/>
        <a:ext cx="85262" cy="85262"/>
      </dsp:txXfrm>
    </dsp:sp>
    <dsp:sp modelId="{8AD9A24D-8214-4B91-B613-CC0D74AED133}">
      <dsp:nvSpPr>
        <dsp:cNvPr id="0" name=""/>
        <dsp:cNvSpPr/>
      </dsp:nvSpPr>
      <dsp:spPr>
        <a:xfrm>
          <a:off x="3137760" y="962456"/>
          <a:ext cx="1603375" cy="801687"/>
        </a:xfrm>
        <a:prstGeom prst="roundRect">
          <a:avLst>
            <a:gd name="adj" fmla="val 10000"/>
          </a:avLst>
        </a:prstGeom>
        <a:gradFill rotWithShape="0">
          <a:gsLst>
            <a:gs pos="0">
              <a:schemeClr val="accent1">
                <a:shade val="80000"/>
                <a:hueOff val="0"/>
                <a:satOff val="0"/>
                <a:lumOff val="0"/>
                <a:alphaOff val="0"/>
                <a:tint val="100000"/>
                <a:shade val="100000"/>
                <a:satMod val="130000"/>
              </a:schemeClr>
            </a:gs>
            <a:gs pos="100000">
              <a:schemeClr val="accent1">
                <a:shade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描述统计</a:t>
          </a:r>
        </a:p>
      </dsp:txBody>
      <dsp:txXfrm>
        <a:off x="3161241" y="985937"/>
        <a:ext cx="1556413" cy="754725"/>
      </dsp:txXfrm>
    </dsp:sp>
    <dsp:sp modelId="{CA17F639-8AFD-4280-8FF4-1640AB776D19}">
      <dsp:nvSpPr>
        <dsp:cNvPr id="0" name=""/>
        <dsp:cNvSpPr/>
      </dsp:nvSpPr>
      <dsp:spPr>
        <a:xfrm rot="19545072">
          <a:off x="4593426" y="870575"/>
          <a:ext cx="1703694" cy="26630"/>
        </a:xfrm>
        <a:custGeom>
          <a:avLst/>
          <a:gdLst/>
          <a:ahLst/>
          <a:cxnLst/>
          <a:rect l="0" t="0" r="0" b="0"/>
          <a:pathLst>
            <a:path>
              <a:moveTo>
                <a:pt x="0" y="13315"/>
              </a:moveTo>
              <a:lnTo>
                <a:pt x="1703694" y="13315"/>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5402681" y="841298"/>
        <a:ext cx="85184" cy="85184"/>
      </dsp:txXfrm>
    </dsp:sp>
    <dsp:sp modelId="{4F1B3EAF-38D4-484B-B574-7056B8E8FE15}">
      <dsp:nvSpPr>
        <dsp:cNvPr id="0" name=""/>
        <dsp:cNvSpPr/>
      </dsp:nvSpPr>
      <dsp:spPr>
        <a:xfrm>
          <a:off x="6149411" y="3638"/>
          <a:ext cx="1603375" cy="801687"/>
        </a:xfrm>
        <a:prstGeom prst="roundRect">
          <a:avLst>
            <a:gd name="adj" fmla="val 10000"/>
          </a:avLst>
        </a:prstGeom>
        <a:gradFill rotWithShape="0">
          <a:gsLst>
            <a:gs pos="0">
              <a:schemeClr val="accent1">
                <a:tint val="99000"/>
                <a:hueOff val="0"/>
                <a:satOff val="0"/>
                <a:lumOff val="0"/>
                <a:alphaOff val="0"/>
                <a:tint val="100000"/>
                <a:shade val="100000"/>
                <a:satMod val="130000"/>
              </a:schemeClr>
            </a:gs>
            <a:gs pos="100000">
              <a:schemeClr val="accent1">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集中趋势分析</a:t>
          </a:r>
        </a:p>
      </dsp:txBody>
      <dsp:txXfrm>
        <a:off x="6172892" y="27119"/>
        <a:ext cx="1556413" cy="754725"/>
      </dsp:txXfrm>
    </dsp:sp>
    <dsp:sp modelId="{A1A690C9-1D21-4EA8-A95F-E5E1DEDB58DB}">
      <dsp:nvSpPr>
        <dsp:cNvPr id="0" name=""/>
        <dsp:cNvSpPr/>
      </dsp:nvSpPr>
      <dsp:spPr>
        <a:xfrm rot="21509999">
          <a:off x="4740893" y="1331545"/>
          <a:ext cx="1408759" cy="26630"/>
        </a:xfrm>
        <a:custGeom>
          <a:avLst/>
          <a:gdLst/>
          <a:ahLst/>
          <a:cxnLst/>
          <a:rect l="0" t="0" r="0" b="0"/>
          <a:pathLst>
            <a:path>
              <a:moveTo>
                <a:pt x="0" y="13315"/>
              </a:moveTo>
              <a:lnTo>
                <a:pt x="1408759" y="13315"/>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5410054" y="1309642"/>
        <a:ext cx="70437" cy="70437"/>
      </dsp:txXfrm>
    </dsp:sp>
    <dsp:sp modelId="{017E520F-7E6B-492C-91A3-AECFBC937AA9}">
      <dsp:nvSpPr>
        <dsp:cNvPr id="0" name=""/>
        <dsp:cNvSpPr/>
      </dsp:nvSpPr>
      <dsp:spPr>
        <a:xfrm>
          <a:off x="6149411" y="925578"/>
          <a:ext cx="1603375" cy="801687"/>
        </a:xfrm>
        <a:prstGeom prst="roundRect">
          <a:avLst>
            <a:gd name="adj" fmla="val 10000"/>
          </a:avLst>
        </a:prstGeom>
        <a:gradFill rotWithShape="0">
          <a:gsLst>
            <a:gs pos="0">
              <a:schemeClr val="accent1">
                <a:tint val="99000"/>
                <a:hueOff val="0"/>
                <a:satOff val="0"/>
                <a:lumOff val="0"/>
                <a:alphaOff val="0"/>
                <a:tint val="100000"/>
                <a:shade val="100000"/>
                <a:satMod val="130000"/>
              </a:schemeClr>
            </a:gs>
            <a:gs pos="100000">
              <a:schemeClr val="accent1">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离中趋势分析</a:t>
          </a:r>
        </a:p>
      </dsp:txBody>
      <dsp:txXfrm>
        <a:off x="6172892" y="949059"/>
        <a:ext cx="1556413" cy="754725"/>
      </dsp:txXfrm>
    </dsp:sp>
    <dsp:sp modelId="{31C55222-52E8-4484-B993-00B23D3247F1}">
      <dsp:nvSpPr>
        <dsp:cNvPr id="0" name=""/>
        <dsp:cNvSpPr/>
      </dsp:nvSpPr>
      <dsp:spPr>
        <a:xfrm rot="1928894">
          <a:off x="4613621" y="1792516"/>
          <a:ext cx="1663303" cy="26630"/>
        </a:xfrm>
        <a:custGeom>
          <a:avLst/>
          <a:gdLst/>
          <a:ahLst/>
          <a:cxnLst/>
          <a:rect l="0" t="0" r="0" b="0"/>
          <a:pathLst>
            <a:path>
              <a:moveTo>
                <a:pt x="0" y="13315"/>
              </a:moveTo>
              <a:lnTo>
                <a:pt x="1663303" y="13315"/>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5403690" y="1764249"/>
        <a:ext cx="83165" cy="83165"/>
      </dsp:txXfrm>
    </dsp:sp>
    <dsp:sp modelId="{20D81369-BFB5-408A-A2D1-DCB1219407E8}">
      <dsp:nvSpPr>
        <dsp:cNvPr id="0" name=""/>
        <dsp:cNvSpPr/>
      </dsp:nvSpPr>
      <dsp:spPr>
        <a:xfrm>
          <a:off x="6149411" y="1847519"/>
          <a:ext cx="1603375" cy="801687"/>
        </a:xfrm>
        <a:prstGeom prst="roundRect">
          <a:avLst>
            <a:gd name="adj" fmla="val 10000"/>
          </a:avLst>
        </a:prstGeom>
        <a:gradFill rotWithShape="0">
          <a:gsLst>
            <a:gs pos="0">
              <a:schemeClr val="accent1">
                <a:tint val="99000"/>
                <a:hueOff val="0"/>
                <a:satOff val="0"/>
                <a:lumOff val="0"/>
                <a:alphaOff val="0"/>
                <a:tint val="100000"/>
                <a:shade val="100000"/>
                <a:satMod val="130000"/>
              </a:schemeClr>
            </a:gs>
            <a:gs pos="100000">
              <a:schemeClr val="accent1">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相关分析</a:t>
          </a:r>
        </a:p>
      </dsp:txBody>
      <dsp:txXfrm>
        <a:off x="6172892" y="1871000"/>
        <a:ext cx="1556413" cy="754725"/>
      </dsp:txXfrm>
    </dsp:sp>
    <dsp:sp modelId="{78DD88CF-76F3-40A9-994C-6123EC65E6FF}">
      <dsp:nvSpPr>
        <dsp:cNvPr id="0" name=""/>
        <dsp:cNvSpPr/>
      </dsp:nvSpPr>
      <dsp:spPr>
        <a:xfrm rot="3007854">
          <a:off x="1672053" y="3328477"/>
          <a:ext cx="1840251" cy="26630"/>
        </a:xfrm>
        <a:custGeom>
          <a:avLst/>
          <a:gdLst/>
          <a:ahLst/>
          <a:cxnLst/>
          <a:rect l="0" t="0" r="0" b="0"/>
          <a:pathLst>
            <a:path>
              <a:moveTo>
                <a:pt x="0" y="13315"/>
              </a:moveTo>
              <a:lnTo>
                <a:pt x="1840251" y="13315"/>
              </a:lnTo>
            </a:path>
          </a:pathLst>
        </a:custGeom>
        <a:noFill/>
        <a:ln w="25400" cap="flat" cmpd="sng" algn="ctr">
          <a:solidFill>
            <a:schemeClr val="accent1">
              <a:tint val="9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2546173" y="3295786"/>
        <a:ext cx="92012" cy="92012"/>
      </dsp:txXfrm>
    </dsp:sp>
    <dsp:sp modelId="{BE37C438-0CC6-422B-BE96-CBAE36CC6944}">
      <dsp:nvSpPr>
        <dsp:cNvPr id="0" name=""/>
        <dsp:cNvSpPr/>
      </dsp:nvSpPr>
      <dsp:spPr>
        <a:xfrm>
          <a:off x="3182013" y="3647155"/>
          <a:ext cx="1603375" cy="801687"/>
        </a:xfrm>
        <a:prstGeom prst="roundRect">
          <a:avLst>
            <a:gd name="adj" fmla="val 10000"/>
          </a:avLst>
        </a:prstGeom>
        <a:gradFill rotWithShape="0">
          <a:gsLst>
            <a:gs pos="0">
              <a:schemeClr val="accent1">
                <a:shade val="80000"/>
                <a:hueOff val="0"/>
                <a:satOff val="0"/>
                <a:lumOff val="0"/>
                <a:alphaOff val="0"/>
                <a:tint val="100000"/>
                <a:shade val="100000"/>
                <a:satMod val="130000"/>
              </a:schemeClr>
            </a:gs>
            <a:gs pos="100000">
              <a:schemeClr val="accent1">
                <a:shade val="80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推断统计</a:t>
          </a:r>
        </a:p>
      </dsp:txBody>
      <dsp:txXfrm>
        <a:off x="3205494" y="3670636"/>
        <a:ext cx="1556413" cy="754725"/>
      </dsp:txXfrm>
    </dsp:sp>
    <dsp:sp modelId="{F9A13F5E-9AB6-4C58-AB1E-9064E36D1146}">
      <dsp:nvSpPr>
        <dsp:cNvPr id="0" name=""/>
        <dsp:cNvSpPr/>
      </dsp:nvSpPr>
      <dsp:spPr>
        <a:xfrm rot="19634418">
          <a:off x="4656396" y="3595836"/>
          <a:ext cx="1622007" cy="26630"/>
        </a:xfrm>
        <a:custGeom>
          <a:avLst/>
          <a:gdLst/>
          <a:ahLst/>
          <a:cxnLst/>
          <a:rect l="0" t="0" r="0" b="0"/>
          <a:pathLst>
            <a:path>
              <a:moveTo>
                <a:pt x="0" y="13315"/>
              </a:moveTo>
              <a:lnTo>
                <a:pt x="1622007" y="13315"/>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5426849" y="3568601"/>
        <a:ext cx="81100" cy="81100"/>
      </dsp:txXfrm>
    </dsp:sp>
    <dsp:sp modelId="{86470789-09CD-4C2C-B711-37846D888ED2}">
      <dsp:nvSpPr>
        <dsp:cNvPr id="0" name=""/>
        <dsp:cNvSpPr/>
      </dsp:nvSpPr>
      <dsp:spPr>
        <a:xfrm>
          <a:off x="6149411" y="2769460"/>
          <a:ext cx="1603375" cy="801687"/>
        </a:xfrm>
        <a:prstGeom prst="roundRect">
          <a:avLst>
            <a:gd name="adj" fmla="val 10000"/>
          </a:avLst>
        </a:prstGeom>
        <a:gradFill rotWithShape="0">
          <a:gsLst>
            <a:gs pos="0">
              <a:schemeClr val="accent1">
                <a:tint val="99000"/>
                <a:hueOff val="0"/>
                <a:satOff val="0"/>
                <a:lumOff val="0"/>
                <a:alphaOff val="0"/>
                <a:tint val="100000"/>
                <a:shade val="100000"/>
                <a:satMod val="130000"/>
              </a:schemeClr>
            </a:gs>
            <a:gs pos="100000">
              <a:schemeClr val="accent1">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抽样分布</a:t>
          </a:r>
        </a:p>
      </dsp:txBody>
      <dsp:txXfrm>
        <a:off x="6172892" y="2792941"/>
        <a:ext cx="1556413" cy="754725"/>
      </dsp:txXfrm>
    </dsp:sp>
    <dsp:sp modelId="{537E5C51-5CFF-4F04-BB36-9139145FF50A}">
      <dsp:nvSpPr>
        <dsp:cNvPr id="0" name=""/>
        <dsp:cNvSpPr/>
      </dsp:nvSpPr>
      <dsp:spPr>
        <a:xfrm rot="111472">
          <a:off x="4785029" y="4056806"/>
          <a:ext cx="1364740" cy="26630"/>
        </a:xfrm>
        <a:custGeom>
          <a:avLst/>
          <a:gdLst/>
          <a:ahLst/>
          <a:cxnLst/>
          <a:rect l="0" t="0" r="0" b="0"/>
          <a:pathLst>
            <a:path>
              <a:moveTo>
                <a:pt x="0" y="13315"/>
              </a:moveTo>
              <a:lnTo>
                <a:pt x="1364740" y="13315"/>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5433281" y="4036003"/>
        <a:ext cx="68237" cy="68237"/>
      </dsp:txXfrm>
    </dsp:sp>
    <dsp:sp modelId="{9C1AFAC1-5F90-40CA-A45B-ED7D6A39BA12}">
      <dsp:nvSpPr>
        <dsp:cNvPr id="0" name=""/>
        <dsp:cNvSpPr/>
      </dsp:nvSpPr>
      <dsp:spPr>
        <a:xfrm>
          <a:off x="6149411" y="3691400"/>
          <a:ext cx="1603375" cy="801687"/>
        </a:xfrm>
        <a:prstGeom prst="roundRect">
          <a:avLst>
            <a:gd name="adj" fmla="val 10000"/>
          </a:avLst>
        </a:prstGeom>
        <a:gradFill rotWithShape="0">
          <a:gsLst>
            <a:gs pos="0">
              <a:schemeClr val="accent1">
                <a:tint val="99000"/>
                <a:hueOff val="0"/>
                <a:satOff val="0"/>
                <a:lumOff val="0"/>
                <a:alphaOff val="0"/>
                <a:tint val="100000"/>
                <a:shade val="100000"/>
                <a:satMod val="130000"/>
              </a:schemeClr>
            </a:gs>
            <a:gs pos="100000">
              <a:schemeClr val="accent1">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参数估计</a:t>
          </a:r>
        </a:p>
      </dsp:txBody>
      <dsp:txXfrm>
        <a:off x="6172892" y="3714881"/>
        <a:ext cx="1556413" cy="754725"/>
      </dsp:txXfrm>
    </dsp:sp>
    <dsp:sp modelId="{F9DB352A-16B4-4F25-9F72-D5E7CD76F911}">
      <dsp:nvSpPr>
        <dsp:cNvPr id="0" name=""/>
        <dsp:cNvSpPr/>
      </dsp:nvSpPr>
      <dsp:spPr>
        <a:xfrm rot="2118677">
          <a:off x="4631625" y="4517776"/>
          <a:ext cx="1671548" cy="26630"/>
        </a:xfrm>
        <a:custGeom>
          <a:avLst/>
          <a:gdLst/>
          <a:ahLst/>
          <a:cxnLst/>
          <a:rect l="0" t="0" r="0" b="0"/>
          <a:pathLst>
            <a:path>
              <a:moveTo>
                <a:pt x="0" y="13315"/>
              </a:moveTo>
              <a:lnTo>
                <a:pt x="1671548" y="13315"/>
              </a:lnTo>
            </a:path>
          </a:pathLst>
        </a:custGeom>
        <a:noFill/>
        <a:ln w="25400" cap="flat" cmpd="sng" algn="ctr">
          <a:solidFill>
            <a:schemeClr val="accent1">
              <a:tint val="7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微软雅黑" panose="020B0503020204020204" pitchFamily="34" charset="-122"/>
            <a:ea typeface="微软雅黑" panose="020B0503020204020204" pitchFamily="34" charset="-122"/>
          </a:endParaRPr>
        </a:p>
      </dsp:txBody>
      <dsp:txXfrm>
        <a:off x="5425611" y="4489303"/>
        <a:ext cx="83577" cy="83577"/>
      </dsp:txXfrm>
    </dsp:sp>
    <dsp:sp modelId="{F0656CF7-17E7-4714-8D06-CF28937C4A92}">
      <dsp:nvSpPr>
        <dsp:cNvPr id="0" name=""/>
        <dsp:cNvSpPr/>
      </dsp:nvSpPr>
      <dsp:spPr>
        <a:xfrm>
          <a:off x="6149411" y="4613341"/>
          <a:ext cx="1603375" cy="801687"/>
        </a:xfrm>
        <a:prstGeom prst="roundRect">
          <a:avLst>
            <a:gd name="adj" fmla="val 10000"/>
          </a:avLst>
        </a:prstGeom>
        <a:gradFill rotWithShape="0">
          <a:gsLst>
            <a:gs pos="0">
              <a:schemeClr val="accent1">
                <a:tint val="99000"/>
                <a:hueOff val="0"/>
                <a:satOff val="0"/>
                <a:lumOff val="0"/>
                <a:alphaOff val="0"/>
                <a:tint val="100000"/>
                <a:shade val="100000"/>
                <a:satMod val="130000"/>
              </a:schemeClr>
            </a:gs>
            <a:gs pos="100000">
              <a:schemeClr val="accent1">
                <a:tint val="99000"/>
                <a:hueOff val="0"/>
                <a:satOff val="0"/>
                <a:lumOff val="0"/>
                <a:alphaOff val="0"/>
                <a:tint val="50000"/>
                <a:shade val="100000"/>
                <a:satMod val="350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假设检验</a:t>
          </a:r>
        </a:p>
      </dsp:txBody>
      <dsp:txXfrm>
        <a:off x="6172892" y="4636822"/>
        <a:ext cx="1556413" cy="754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EFE4D-130A-411F-81FF-F89C08146FEF}">
      <dsp:nvSpPr>
        <dsp:cNvPr id="0" name=""/>
        <dsp:cNvSpPr/>
      </dsp:nvSpPr>
      <dsp:spPr>
        <a:xfrm>
          <a:off x="4375619" y="1658100"/>
          <a:ext cx="205490" cy="1602823"/>
        </a:xfrm>
        <a:custGeom>
          <a:avLst/>
          <a:gdLst/>
          <a:ahLst/>
          <a:cxnLst/>
          <a:rect l="0" t="0" r="0" b="0"/>
          <a:pathLst>
            <a:path>
              <a:moveTo>
                <a:pt x="0" y="0"/>
              </a:moveTo>
              <a:lnTo>
                <a:pt x="0" y="1602823"/>
              </a:lnTo>
              <a:lnTo>
                <a:pt x="205490" y="160282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67866B-8081-4276-A084-619518CD24E1}">
      <dsp:nvSpPr>
        <dsp:cNvPr id="0" name=""/>
        <dsp:cNvSpPr/>
      </dsp:nvSpPr>
      <dsp:spPr>
        <a:xfrm>
          <a:off x="4375619" y="1658100"/>
          <a:ext cx="205490" cy="630169"/>
        </a:xfrm>
        <a:custGeom>
          <a:avLst/>
          <a:gdLst/>
          <a:ahLst/>
          <a:cxnLst/>
          <a:rect l="0" t="0" r="0" b="0"/>
          <a:pathLst>
            <a:path>
              <a:moveTo>
                <a:pt x="0" y="0"/>
              </a:moveTo>
              <a:lnTo>
                <a:pt x="0" y="630169"/>
              </a:lnTo>
              <a:lnTo>
                <a:pt x="205490" y="63016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3470BC-C0B8-4F66-A1B7-E295AE623220}">
      <dsp:nvSpPr>
        <dsp:cNvPr id="0" name=""/>
        <dsp:cNvSpPr/>
      </dsp:nvSpPr>
      <dsp:spPr>
        <a:xfrm>
          <a:off x="3265972" y="685446"/>
          <a:ext cx="1657621" cy="287686"/>
        </a:xfrm>
        <a:custGeom>
          <a:avLst/>
          <a:gdLst/>
          <a:ahLst/>
          <a:cxnLst/>
          <a:rect l="0" t="0" r="0" b="0"/>
          <a:pathLst>
            <a:path>
              <a:moveTo>
                <a:pt x="0" y="0"/>
              </a:moveTo>
              <a:lnTo>
                <a:pt x="0" y="143843"/>
              </a:lnTo>
              <a:lnTo>
                <a:pt x="1657621" y="143843"/>
              </a:lnTo>
              <a:lnTo>
                <a:pt x="1657621" y="287686"/>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48BC8E-5EAE-4A38-8A3D-61D7355272B4}">
      <dsp:nvSpPr>
        <dsp:cNvPr id="0" name=""/>
        <dsp:cNvSpPr/>
      </dsp:nvSpPr>
      <dsp:spPr>
        <a:xfrm>
          <a:off x="2717998" y="1658100"/>
          <a:ext cx="205490" cy="2575477"/>
        </a:xfrm>
        <a:custGeom>
          <a:avLst/>
          <a:gdLst/>
          <a:ahLst/>
          <a:cxnLst/>
          <a:rect l="0" t="0" r="0" b="0"/>
          <a:pathLst>
            <a:path>
              <a:moveTo>
                <a:pt x="0" y="0"/>
              </a:moveTo>
              <a:lnTo>
                <a:pt x="0" y="2575477"/>
              </a:lnTo>
              <a:lnTo>
                <a:pt x="205490" y="257547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A4BC72-4643-4C4F-840C-6027AAD27AEA}">
      <dsp:nvSpPr>
        <dsp:cNvPr id="0" name=""/>
        <dsp:cNvSpPr/>
      </dsp:nvSpPr>
      <dsp:spPr>
        <a:xfrm>
          <a:off x="2717998" y="1658100"/>
          <a:ext cx="205490" cy="1602823"/>
        </a:xfrm>
        <a:custGeom>
          <a:avLst/>
          <a:gdLst/>
          <a:ahLst/>
          <a:cxnLst/>
          <a:rect l="0" t="0" r="0" b="0"/>
          <a:pathLst>
            <a:path>
              <a:moveTo>
                <a:pt x="0" y="0"/>
              </a:moveTo>
              <a:lnTo>
                <a:pt x="0" y="1602823"/>
              </a:lnTo>
              <a:lnTo>
                <a:pt x="205490" y="160282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576679-70BD-4E44-B262-D9A151171C5F}">
      <dsp:nvSpPr>
        <dsp:cNvPr id="0" name=""/>
        <dsp:cNvSpPr/>
      </dsp:nvSpPr>
      <dsp:spPr>
        <a:xfrm>
          <a:off x="2717998" y="1658100"/>
          <a:ext cx="205490" cy="630169"/>
        </a:xfrm>
        <a:custGeom>
          <a:avLst/>
          <a:gdLst/>
          <a:ahLst/>
          <a:cxnLst/>
          <a:rect l="0" t="0" r="0" b="0"/>
          <a:pathLst>
            <a:path>
              <a:moveTo>
                <a:pt x="0" y="0"/>
              </a:moveTo>
              <a:lnTo>
                <a:pt x="0" y="630169"/>
              </a:lnTo>
              <a:lnTo>
                <a:pt x="205490" y="63016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E1E715-33E0-4E2A-9A77-A5F8BB43256B}">
      <dsp:nvSpPr>
        <dsp:cNvPr id="0" name=""/>
        <dsp:cNvSpPr/>
      </dsp:nvSpPr>
      <dsp:spPr>
        <a:xfrm>
          <a:off x="3220252" y="685446"/>
          <a:ext cx="91440" cy="287686"/>
        </a:xfrm>
        <a:custGeom>
          <a:avLst/>
          <a:gdLst/>
          <a:ahLst/>
          <a:cxnLst/>
          <a:rect l="0" t="0" r="0" b="0"/>
          <a:pathLst>
            <a:path>
              <a:moveTo>
                <a:pt x="45720" y="0"/>
              </a:moveTo>
              <a:lnTo>
                <a:pt x="45720" y="287686"/>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FE4B0-26A5-495D-A1E0-8FB4C2B22CAE}">
      <dsp:nvSpPr>
        <dsp:cNvPr id="0" name=""/>
        <dsp:cNvSpPr/>
      </dsp:nvSpPr>
      <dsp:spPr>
        <a:xfrm>
          <a:off x="1060377" y="1658100"/>
          <a:ext cx="205490" cy="2575477"/>
        </a:xfrm>
        <a:custGeom>
          <a:avLst/>
          <a:gdLst/>
          <a:ahLst/>
          <a:cxnLst/>
          <a:rect l="0" t="0" r="0" b="0"/>
          <a:pathLst>
            <a:path>
              <a:moveTo>
                <a:pt x="0" y="0"/>
              </a:moveTo>
              <a:lnTo>
                <a:pt x="0" y="2575477"/>
              </a:lnTo>
              <a:lnTo>
                <a:pt x="205490" y="257547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09E6F-DE29-4EA6-B9FA-31B720A00B50}">
      <dsp:nvSpPr>
        <dsp:cNvPr id="0" name=""/>
        <dsp:cNvSpPr/>
      </dsp:nvSpPr>
      <dsp:spPr>
        <a:xfrm>
          <a:off x="1060377" y="1658100"/>
          <a:ext cx="205490" cy="1602823"/>
        </a:xfrm>
        <a:custGeom>
          <a:avLst/>
          <a:gdLst/>
          <a:ahLst/>
          <a:cxnLst/>
          <a:rect l="0" t="0" r="0" b="0"/>
          <a:pathLst>
            <a:path>
              <a:moveTo>
                <a:pt x="0" y="0"/>
              </a:moveTo>
              <a:lnTo>
                <a:pt x="0" y="1602823"/>
              </a:lnTo>
              <a:lnTo>
                <a:pt x="205490" y="160282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B77C94-3B2C-481D-9470-7ABF7E5D54D6}">
      <dsp:nvSpPr>
        <dsp:cNvPr id="0" name=""/>
        <dsp:cNvSpPr/>
      </dsp:nvSpPr>
      <dsp:spPr>
        <a:xfrm>
          <a:off x="1060377" y="1658100"/>
          <a:ext cx="205490" cy="630169"/>
        </a:xfrm>
        <a:custGeom>
          <a:avLst/>
          <a:gdLst/>
          <a:ahLst/>
          <a:cxnLst/>
          <a:rect l="0" t="0" r="0" b="0"/>
          <a:pathLst>
            <a:path>
              <a:moveTo>
                <a:pt x="0" y="0"/>
              </a:moveTo>
              <a:lnTo>
                <a:pt x="0" y="630169"/>
              </a:lnTo>
              <a:lnTo>
                <a:pt x="205490" y="630169"/>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9003B3-132D-4DFC-9767-F095CF58E119}">
      <dsp:nvSpPr>
        <dsp:cNvPr id="0" name=""/>
        <dsp:cNvSpPr/>
      </dsp:nvSpPr>
      <dsp:spPr>
        <a:xfrm>
          <a:off x="1608351" y="685446"/>
          <a:ext cx="1657621" cy="287686"/>
        </a:xfrm>
        <a:custGeom>
          <a:avLst/>
          <a:gdLst/>
          <a:ahLst/>
          <a:cxnLst/>
          <a:rect l="0" t="0" r="0" b="0"/>
          <a:pathLst>
            <a:path>
              <a:moveTo>
                <a:pt x="1657621" y="0"/>
              </a:moveTo>
              <a:lnTo>
                <a:pt x="1657621" y="143843"/>
              </a:lnTo>
              <a:lnTo>
                <a:pt x="0" y="143843"/>
              </a:lnTo>
              <a:lnTo>
                <a:pt x="0" y="287686"/>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33479C-D7DE-4112-93A6-D3F01C46CFB9}">
      <dsp:nvSpPr>
        <dsp:cNvPr id="0" name=""/>
        <dsp:cNvSpPr/>
      </dsp:nvSpPr>
      <dsp:spPr>
        <a:xfrm>
          <a:off x="2581005" y="478"/>
          <a:ext cx="1369934" cy="684967"/>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特征描述分析</a:t>
          </a:r>
        </a:p>
      </dsp:txBody>
      <dsp:txXfrm>
        <a:off x="2581005" y="478"/>
        <a:ext cx="1369934" cy="684967"/>
      </dsp:txXfrm>
    </dsp:sp>
    <dsp:sp modelId="{3B215385-C0E1-4FCD-A220-1D837706B848}">
      <dsp:nvSpPr>
        <dsp:cNvPr id="0" name=""/>
        <dsp:cNvSpPr/>
      </dsp:nvSpPr>
      <dsp:spPr>
        <a:xfrm>
          <a:off x="923384" y="973132"/>
          <a:ext cx="1369934" cy="684967"/>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集中趋势分析</a:t>
          </a:r>
        </a:p>
      </dsp:txBody>
      <dsp:txXfrm>
        <a:off x="923384" y="973132"/>
        <a:ext cx="1369934" cy="684967"/>
      </dsp:txXfrm>
    </dsp:sp>
    <dsp:sp modelId="{640DEB24-23E9-4640-9C11-507220B957F7}">
      <dsp:nvSpPr>
        <dsp:cNvPr id="0" name=""/>
        <dsp:cNvSpPr/>
      </dsp:nvSpPr>
      <dsp:spPr>
        <a:xfrm>
          <a:off x="1265867" y="1945786"/>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均值</a:t>
          </a:r>
        </a:p>
      </dsp:txBody>
      <dsp:txXfrm>
        <a:off x="1265867" y="1945786"/>
        <a:ext cx="1369934" cy="684967"/>
      </dsp:txXfrm>
    </dsp:sp>
    <dsp:sp modelId="{52C18A86-4BE6-4232-940F-1A7A51F7B8F3}">
      <dsp:nvSpPr>
        <dsp:cNvPr id="0" name=""/>
        <dsp:cNvSpPr/>
      </dsp:nvSpPr>
      <dsp:spPr>
        <a:xfrm>
          <a:off x="1265867" y="2918439"/>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微软雅黑" panose="020B0503020204020204" pitchFamily="34" charset="-122"/>
              <a:ea typeface="微软雅黑" panose="020B0503020204020204" pitchFamily="34" charset="-122"/>
            </a:rPr>
            <a:t>中位数</a:t>
          </a:r>
          <a:endParaRPr lang="zh-CN" altLang="en-US" sz="1800" kern="1200" dirty="0">
            <a:latin typeface="微软雅黑" panose="020B0503020204020204" pitchFamily="34" charset="-122"/>
            <a:ea typeface="微软雅黑" panose="020B0503020204020204" pitchFamily="34" charset="-122"/>
          </a:endParaRPr>
        </a:p>
      </dsp:txBody>
      <dsp:txXfrm>
        <a:off x="1265867" y="2918439"/>
        <a:ext cx="1369934" cy="684967"/>
      </dsp:txXfrm>
    </dsp:sp>
    <dsp:sp modelId="{9B8E6570-5358-4DF8-B5D6-64271962236C}">
      <dsp:nvSpPr>
        <dsp:cNvPr id="0" name=""/>
        <dsp:cNvSpPr/>
      </dsp:nvSpPr>
      <dsp:spPr>
        <a:xfrm>
          <a:off x="1265867" y="3891093"/>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众数</a:t>
          </a:r>
        </a:p>
      </dsp:txBody>
      <dsp:txXfrm>
        <a:off x="1265867" y="3891093"/>
        <a:ext cx="1369934" cy="684967"/>
      </dsp:txXfrm>
    </dsp:sp>
    <dsp:sp modelId="{2D53758C-C0FC-47B9-BF82-2D21E98B1930}">
      <dsp:nvSpPr>
        <dsp:cNvPr id="0" name=""/>
        <dsp:cNvSpPr/>
      </dsp:nvSpPr>
      <dsp:spPr>
        <a:xfrm>
          <a:off x="2581005" y="973132"/>
          <a:ext cx="1369934" cy="684967"/>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离中趋势分析</a:t>
          </a:r>
        </a:p>
      </dsp:txBody>
      <dsp:txXfrm>
        <a:off x="2581005" y="973132"/>
        <a:ext cx="1369934" cy="684967"/>
      </dsp:txXfrm>
    </dsp:sp>
    <dsp:sp modelId="{55E7B947-1F70-4854-8DC4-67C9A7B2114D}">
      <dsp:nvSpPr>
        <dsp:cNvPr id="0" name=""/>
        <dsp:cNvSpPr/>
      </dsp:nvSpPr>
      <dsp:spPr>
        <a:xfrm>
          <a:off x="2923488" y="1945786"/>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极差</a:t>
          </a:r>
        </a:p>
      </dsp:txBody>
      <dsp:txXfrm>
        <a:off x="2923488" y="1945786"/>
        <a:ext cx="1369934" cy="684967"/>
      </dsp:txXfrm>
    </dsp:sp>
    <dsp:sp modelId="{45CA0F6E-BCB7-4A24-AC54-3B842C468B3D}">
      <dsp:nvSpPr>
        <dsp:cNvPr id="0" name=""/>
        <dsp:cNvSpPr/>
      </dsp:nvSpPr>
      <dsp:spPr>
        <a:xfrm>
          <a:off x="2923488" y="2918439"/>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方差</a:t>
          </a:r>
        </a:p>
      </dsp:txBody>
      <dsp:txXfrm>
        <a:off x="2923488" y="2918439"/>
        <a:ext cx="1369934" cy="684967"/>
      </dsp:txXfrm>
    </dsp:sp>
    <dsp:sp modelId="{5751262B-E19D-4B75-B20C-77791846D1DA}">
      <dsp:nvSpPr>
        <dsp:cNvPr id="0" name=""/>
        <dsp:cNvSpPr/>
      </dsp:nvSpPr>
      <dsp:spPr>
        <a:xfrm>
          <a:off x="2923488" y="3891093"/>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微软雅黑" panose="020B0503020204020204" pitchFamily="34" charset="-122"/>
              <a:ea typeface="微软雅黑" panose="020B0503020204020204" pitchFamily="34" charset="-122"/>
            </a:rPr>
            <a:t>标准差</a:t>
          </a:r>
          <a:endParaRPr lang="zh-CN" altLang="en-US" sz="1800" kern="1200" dirty="0">
            <a:latin typeface="微软雅黑" panose="020B0503020204020204" pitchFamily="34" charset="-122"/>
            <a:ea typeface="微软雅黑" panose="020B0503020204020204" pitchFamily="34" charset="-122"/>
          </a:endParaRPr>
        </a:p>
      </dsp:txBody>
      <dsp:txXfrm>
        <a:off x="2923488" y="3891093"/>
        <a:ext cx="1369934" cy="684967"/>
      </dsp:txXfrm>
    </dsp:sp>
    <dsp:sp modelId="{B0899311-2224-44C7-8CC5-33BE48FC5253}">
      <dsp:nvSpPr>
        <dsp:cNvPr id="0" name=""/>
        <dsp:cNvSpPr/>
      </dsp:nvSpPr>
      <dsp:spPr>
        <a:xfrm>
          <a:off x="4238626" y="973132"/>
          <a:ext cx="1369934" cy="684967"/>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变异性指标</a:t>
          </a:r>
        </a:p>
      </dsp:txBody>
      <dsp:txXfrm>
        <a:off x="4238626" y="973132"/>
        <a:ext cx="1369934" cy="684967"/>
      </dsp:txXfrm>
    </dsp:sp>
    <dsp:sp modelId="{4FA15E9A-9A95-4903-AC26-49E2E4549DAA}">
      <dsp:nvSpPr>
        <dsp:cNvPr id="0" name=""/>
        <dsp:cNvSpPr/>
      </dsp:nvSpPr>
      <dsp:spPr>
        <a:xfrm>
          <a:off x="4581110" y="1945786"/>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偏度</a:t>
          </a:r>
        </a:p>
      </dsp:txBody>
      <dsp:txXfrm>
        <a:off x="4581110" y="1945786"/>
        <a:ext cx="1369934" cy="684967"/>
      </dsp:txXfrm>
    </dsp:sp>
    <dsp:sp modelId="{8431F846-339B-4AA6-966E-9CD294137481}">
      <dsp:nvSpPr>
        <dsp:cNvPr id="0" name=""/>
        <dsp:cNvSpPr/>
      </dsp:nvSpPr>
      <dsp:spPr>
        <a:xfrm>
          <a:off x="4581110" y="2918439"/>
          <a:ext cx="1369934" cy="684967"/>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峰度</a:t>
          </a:r>
          <a:endParaRPr lang="en-US" altLang="zh-CN" sz="1800" kern="1200" dirty="0">
            <a:latin typeface="微软雅黑" panose="020B0503020204020204" pitchFamily="34" charset="-122"/>
            <a:ea typeface="微软雅黑" panose="020B0503020204020204" pitchFamily="34" charset="-122"/>
          </a:endParaRPr>
        </a:p>
      </dsp:txBody>
      <dsp:txXfrm>
        <a:off x="4581110" y="2918439"/>
        <a:ext cx="1369934" cy="6849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977" cy="494503"/>
          </a:xfrm>
          <a:prstGeom prst="rect">
            <a:avLst/>
          </a:prstGeom>
        </p:spPr>
        <p:txBody>
          <a:bodyPr vert="horz" lIns="91440" tIns="45720" rIns="91440" bIns="45720" rtlCol="0"/>
          <a:lstStyle>
            <a:lvl1pPr algn="l">
              <a:defRPr sz="1200">
                <a:latin typeface="Arial" pitchFamily="34" charset="0"/>
                <a:ea typeface="宋体" pitchFamily="2" charset="-122"/>
                <a:cs typeface="+mn-cs"/>
              </a:defRPr>
            </a:lvl1pPr>
          </a:lstStyle>
          <a:p>
            <a:pPr>
              <a:defRPr/>
            </a:pPr>
            <a:endParaRPr lang="zh-CN" altLang="en-US"/>
          </a:p>
        </p:txBody>
      </p:sp>
      <p:sp>
        <p:nvSpPr>
          <p:cNvPr id="3" name="日期占位符 2"/>
          <p:cNvSpPr>
            <a:spLocks noGrp="1"/>
          </p:cNvSpPr>
          <p:nvPr>
            <p:ph type="dt" sz="quarter" idx="1"/>
          </p:nvPr>
        </p:nvSpPr>
        <p:spPr>
          <a:xfrm>
            <a:off x="3775967" y="0"/>
            <a:ext cx="2889977" cy="49450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FB5A3F2-F507-C540-B72C-42A328161386}" type="datetimeFigureOut">
              <a:rPr lang="zh-CN" altLang="en-US"/>
              <a:pPr>
                <a:defRPr/>
              </a:pPr>
              <a:t>2022/9/19</a:t>
            </a:fld>
            <a:endParaRPr lang="zh-CN" altLang="en-US"/>
          </a:p>
        </p:txBody>
      </p:sp>
      <p:sp>
        <p:nvSpPr>
          <p:cNvPr id="4" name="页脚占位符 3"/>
          <p:cNvSpPr>
            <a:spLocks noGrp="1"/>
          </p:cNvSpPr>
          <p:nvPr>
            <p:ph type="ftr" sz="quarter" idx="2"/>
          </p:nvPr>
        </p:nvSpPr>
        <p:spPr>
          <a:xfrm>
            <a:off x="0" y="9406720"/>
            <a:ext cx="2889977" cy="496097"/>
          </a:xfrm>
          <a:prstGeom prst="rect">
            <a:avLst/>
          </a:prstGeom>
        </p:spPr>
        <p:txBody>
          <a:bodyPr vert="horz" lIns="91440" tIns="45720" rIns="91440" bIns="45720" rtlCol="0" anchor="b"/>
          <a:lstStyle>
            <a:lvl1pPr algn="l">
              <a:defRPr sz="1200">
                <a:latin typeface="Arial" pitchFamily="34" charset="0"/>
                <a:ea typeface="宋体" pitchFamily="2" charset="-122"/>
                <a:cs typeface="+mn-cs"/>
              </a:defRPr>
            </a:lvl1pPr>
          </a:lstStyle>
          <a:p>
            <a:pPr>
              <a:defRPr/>
            </a:pPr>
            <a:endParaRPr lang="zh-CN" altLang="en-US"/>
          </a:p>
        </p:txBody>
      </p:sp>
      <p:sp>
        <p:nvSpPr>
          <p:cNvPr id="5" name="灯片编号占位符 4"/>
          <p:cNvSpPr>
            <a:spLocks noGrp="1"/>
          </p:cNvSpPr>
          <p:nvPr>
            <p:ph type="sldNum" sz="quarter" idx="3"/>
          </p:nvPr>
        </p:nvSpPr>
        <p:spPr>
          <a:xfrm>
            <a:off x="3775967" y="9406720"/>
            <a:ext cx="2889977" cy="49609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F9AF015-C94C-8E4A-AB57-0D03E252602F}" type="slidenum">
              <a:rPr lang="zh-CN" altLang="en-US"/>
              <a:pPr>
                <a:defRPr/>
              </a:pPr>
              <a:t>‹#›</a:t>
            </a:fld>
            <a:endParaRPr lang="zh-CN" altLang="en-US"/>
          </a:p>
        </p:txBody>
      </p:sp>
    </p:spTree>
    <p:extLst>
      <p:ext uri="{BB962C8B-B14F-4D97-AF65-F5344CB8AC3E}">
        <p14:creationId xmlns:p14="http://schemas.microsoft.com/office/powerpoint/2010/main" val="27296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9977" cy="494503"/>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775967" y="0"/>
            <a:ext cx="2889977" cy="494503"/>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372E84EE-90DC-0149-8676-AE711AE34E11}" type="datetimeFigureOut">
              <a:rPr lang="zh-CN" altLang="en-US"/>
              <a:pPr>
                <a:defRPr/>
              </a:pPr>
              <a:t>2022/9/19</a:t>
            </a:fld>
            <a:endParaRPr lang="zh-CN" altLang="en-US"/>
          </a:p>
        </p:txBody>
      </p:sp>
      <p:sp>
        <p:nvSpPr>
          <p:cNvPr id="4" name="幻灯片图像占位符 3"/>
          <p:cNvSpPr>
            <a:spLocks noGrp="1" noRot="1" noChangeAspect="1"/>
          </p:cNvSpPr>
          <p:nvPr>
            <p:ph type="sldImg" idx="2"/>
          </p:nvPr>
        </p:nvSpPr>
        <p:spPr>
          <a:xfrm>
            <a:off x="33338" y="742950"/>
            <a:ext cx="6600825" cy="37131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66439" y="4704158"/>
            <a:ext cx="5334623" cy="4456906"/>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06720"/>
            <a:ext cx="2889977" cy="49609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775967" y="9406720"/>
            <a:ext cx="2889977" cy="49609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09EBB296-32A9-5A48-BEA3-E3D1082E4F1B}" type="slidenum">
              <a:rPr lang="zh-CN" altLang="en-US"/>
              <a:pPr>
                <a:defRPr/>
              </a:pPr>
              <a:t>‹#›</a:t>
            </a:fld>
            <a:endParaRPr lang="zh-CN" altLang="en-US"/>
          </a:p>
        </p:txBody>
      </p:sp>
    </p:spTree>
    <p:extLst>
      <p:ext uri="{BB962C8B-B14F-4D97-AF65-F5344CB8AC3E}">
        <p14:creationId xmlns:p14="http://schemas.microsoft.com/office/powerpoint/2010/main" val="84733712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400" kern="1200">
        <a:solidFill>
          <a:schemeClr val="tx1"/>
        </a:solidFill>
        <a:latin typeface="+mn-lt"/>
        <a:ea typeface="+mn-ea"/>
        <a:cs typeface="宋体" charset="0"/>
      </a:defRPr>
    </a:lvl1pPr>
    <a:lvl2pPr marL="542925" algn="l" rtl="0" eaLnBrk="0" fontAlgn="base" hangingPunct="0">
      <a:spcBef>
        <a:spcPct val="30000"/>
      </a:spcBef>
      <a:spcAft>
        <a:spcPct val="0"/>
      </a:spcAft>
      <a:defRPr kumimoji="1" sz="1400" kern="1200">
        <a:solidFill>
          <a:schemeClr val="tx1"/>
        </a:solidFill>
        <a:latin typeface="+mn-lt"/>
        <a:ea typeface="+mn-ea"/>
        <a:cs typeface="+mn-cs"/>
      </a:defRPr>
    </a:lvl2pPr>
    <a:lvl3pPr marL="1087438" algn="l" rtl="0" eaLnBrk="0" fontAlgn="base" hangingPunct="0">
      <a:spcBef>
        <a:spcPct val="30000"/>
      </a:spcBef>
      <a:spcAft>
        <a:spcPct val="0"/>
      </a:spcAft>
      <a:defRPr kumimoji="1" sz="1400" kern="1200">
        <a:solidFill>
          <a:schemeClr val="tx1"/>
        </a:solidFill>
        <a:latin typeface="+mn-lt"/>
        <a:ea typeface="+mn-ea"/>
        <a:cs typeface="+mn-cs"/>
      </a:defRPr>
    </a:lvl3pPr>
    <a:lvl4pPr marL="1631950" algn="l" rtl="0" eaLnBrk="0" fontAlgn="base" hangingPunct="0">
      <a:spcBef>
        <a:spcPct val="30000"/>
      </a:spcBef>
      <a:spcAft>
        <a:spcPct val="0"/>
      </a:spcAft>
      <a:defRPr kumimoji="1" sz="1400" kern="1200">
        <a:solidFill>
          <a:schemeClr val="tx1"/>
        </a:solidFill>
        <a:latin typeface="+mn-lt"/>
        <a:ea typeface="+mn-ea"/>
        <a:cs typeface="+mn-cs"/>
      </a:defRPr>
    </a:lvl4pPr>
    <a:lvl5pPr marL="2176463" algn="l" rtl="0" eaLnBrk="0" fontAlgn="base" hangingPunct="0">
      <a:spcBef>
        <a:spcPct val="30000"/>
      </a:spcBef>
      <a:spcAft>
        <a:spcPct val="0"/>
      </a:spcAft>
      <a:defRPr kumimoji="1" sz="1400" kern="1200">
        <a:solidFill>
          <a:schemeClr val="tx1"/>
        </a:solidFill>
        <a:latin typeface="+mn-lt"/>
        <a:ea typeface="+mn-ea"/>
        <a:cs typeface="+mn-cs"/>
      </a:defRPr>
    </a:lvl5pPr>
    <a:lvl6pPr marL="2721932" algn="l" defTabSz="1088773" rtl="0" eaLnBrk="1" latinLnBrk="0" hangingPunct="1">
      <a:defRPr sz="1400" kern="1200">
        <a:solidFill>
          <a:schemeClr val="tx1"/>
        </a:solidFill>
        <a:latin typeface="+mn-lt"/>
        <a:ea typeface="+mn-ea"/>
        <a:cs typeface="+mn-cs"/>
      </a:defRPr>
    </a:lvl6pPr>
    <a:lvl7pPr marL="3266318" algn="l" defTabSz="1088773" rtl="0" eaLnBrk="1" latinLnBrk="0" hangingPunct="1">
      <a:defRPr sz="1400" kern="1200">
        <a:solidFill>
          <a:schemeClr val="tx1"/>
        </a:solidFill>
        <a:latin typeface="+mn-lt"/>
        <a:ea typeface="+mn-ea"/>
        <a:cs typeface="+mn-cs"/>
      </a:defRPr>
    </a:lvl7pPr>
    <a:lvl8pPr marL="3810705" algn="l" defTabSz="1088773" rtl="0" eaLnBrk="1" latinLnBrk="0" hangingPunct="1">
      <a:defRPr sz="1400" kern="1200">
        <a:solidFill>
          <a:schemeClr val="tx1"/>
        </a:solidFill>
        <a:latin typeface="+mn-lt"/>
        <a:ea typeface="+mn-ea"/>
        <a:cs typeface="+mn-cs"/>
      </a:defRPr>
    </a:lvl8pPr>
    <a:lvl9pPr marL="4355092" algn="l" defTabSz="1088773"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aike.baidu.com/item/%E6%9B%BC%E5%93%88%E9%A1%BF/635"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aidu.com/s?wd=%E6%8F%8F%E8%BF%B0%E7%BB%9F%E8%AE%A1&amp;tn=SE_PcZhidaonwhc_ngpagmjz&amp;rsv_dl=gh_pc_zhidao"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baidu.com/s?wd=%E6%8E%A8%E6%96%AD%E7%BB%9F%E8%AE%A1&amp;tn=SE_PcZhidaonwhc_ngpagmjz&amp;rsv_dl=gh_pc_zhidao"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0</a:t>
            </a:fld>
            <a:endParaRPr lang="zh-CN" altLang="en-US"/>
          </a:p>
        </p:txBody>
      </p:sp>
    </p:spTree>
    <p:extLst>
      <p:ext uri="{BB962C8B-B14F-4D97-AF65-F5344CB8AC3E}">
        <p14:creationId xmlns:p14="http://schemas.microsoft.com/office/powerpoint/2010/main" val="132832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相关和回归分析是研究事物的相互关系，测定它们联系的紧密程度，揭示其变化的具体形式和规律性的统计方法，是构造各种经济模型、进行结构分析、政策评价、预测和控制的重要工具。</a:t>
            </a:r>
          </a:p>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11</a:t>
            </a:fld>
            <a:endParaRPr lang="zh-CN" altLang="en-US"/>
          </a:p>
        </p:txBody>
      </p:sp>
    </p:spTree>
    <p:extLst>
      <p:ext uri="{BB962C8B-B14F-4D97-AF65-F5344CB8AC3E}">
        <p14:creationId xmlns:p14="http://schemas.microsoft.com/office/powerpoint/2010/main" val="171099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直接做成特征描述分析</a:t>
            </a:r>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12</a:t>
            </a:fld>
            <a:endParaRPr lang="zh-CN" altLang="en-US"/>
          </a:p>
        </p:txBody>
      </p:sp>
    </p:spTree>
    <p:extLst>
      <p:ext uri="{BB962C8B-B14F-4D97-AF65-F5344CB8AC3E}">
        <p14:creationId xmlns:p14="http://schemas.microsoft.com/office/powerpoint/2010/main" val="1510612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13</a:t>
            </a:fld>
            <a:endParaRPr lang="zh-CN" altLang="en-US"/>
          </a:p>
        </p:txBody>
      </p:sp>
    </p:spTree>
    <p:extLst>
      <p:ext uri="{BB962C8B-B14F-4D97-AF65-F5344CB8AC3E}">
        <p14:creationId xmlns:p14="http://schemas.microsoft.com/office/powerpoint/2010/main" val="1315921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https://blog.csdn.net/MissXy_/article/details/80818153</a:t>
            </a:r>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21</a:t>
            </a:fld>
            <a:endParaRPr lang="zh-CN" altLang="en-US"/>
          </a:p>
        </p:txBody>
      </p:sp>
    </p:spTree>
    <p:extLst>
      <p:ext uri="{BB962C8B-B14F-4D97-AF65-F5344CB8AC3E}">
        <p14:creationId xmlns:p14="http://schemas.microsoft.com/office/powerpoint/2010/main" val="1448065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23</a:t>
            </a:fld>
            <a:endParaRPr lang="zh-CN" altLang="en-US"/>
          </a:p>
        </p:txBody>
      </p:sp>
    </p:spTree>
    <p:extLst>
      <p:ext uri="{BB962C8B-B14F-4D97-AF65-F5344CB8AC3E}">
        <p14:creationId xmlns:p14="http://schemas.microsoft.com/office/powerpoint/2010/main" val="332840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24</a:t>
            </a:fld>
            <a:endParaRPr lang="zh-CN" altLang="en-US"/>
          </a:p>
        </p:txBody>
      </p:sp>
    </p:spTree>
    <p:extLst>
      <p:ext uri="{BB962C8B-B14F-4D97-AF65-F5344CB8AC3E}">
        <p14:creationId xmlns:p14="http://schemas.microsoft.com/office/powerpoint/2010/main" val="277225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25</a:t>
            </a:fld>
            <a:endParaRPr lang="zh-CN" altLang="en-US"/>
          </a:p>
        </p:txBody>
      </p:sp>
    </p:spTree>
    <p:extLst>
      <p:ext uri="{BB962C8B-B14F-4D97-AF65-F5344CB8AC3E}">
        <p14:creationId xmlns:p14="http://schemas.microsoft.com/office/powerpoint/2010/main" val="3971568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dirty="0">
                <a:latin typeface="微软雅黑" panose="020B0503020204020204" pitchFamily="34" charset="-122"/>
                <a:ea typeface="微软雅黑" panose="020B0503020204020204" pitchFamily="34" charset="-122"/>
              </a:rPr>
              <a:t>相关分析和回归分析有着密切的联系，它们不仅具有共同的研究对象，而且在具体应用时，常常必须互相补充。</a:t>
            </a:r>
            <a:endParaRPr lang="en-US" altLang="zh-CN" sz="14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26</a:t>
            </a:fld>
            <a:endParaRPr lang="zh-CN" altLang="en-US"/>
          </a:p>
        </p:txBody>
      </p:sp>
    </p:spTree>
    <p:extLst>
      <p:ext uri="{BB962C8B-B14F-4D97-AF65-F5344CB8AC3E}">
        <p14:creationId xmlns:p14="http://schemas.microsoft.com/office/powerpoint/2010/main" val="175807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27</a:t>
            </a:fld>
            <a:endParaRPr lang="zh-CN" altLang="en-US"/>
          </a:p>
        </p:txBody>
      </p:sp>
    </p:spTree>
    <p:extLst>
      <p:ext uri="{BB962C8B-B14F-4D97-AF65-F5344CB8AC3E}">
        <p14:creationId xmlns:p14="http://schemas.microsoft.com/office/powerpoint/2010/main" val="1324669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28</a:t>
            </a:fld>
            <a:endParaRPr lang="zh-CN" altLang="en-US"/>
          </a:p>
        </p:txBody>
      </p:sp>
    </p:spTree>
    <p:extLst>
      <p:ext uri="{BB962C8B-B14F-4D97-AF65-F5344CB8AC3E}">
        <p14:creationId xmlns:p14="http://schemas.microsoft.com/office/powerpoint/2010/main" val="422555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a:t>
            </a:fld>
            <a:endParaRPr lang="zh-CN" altLang="en-US"/>
          </a:p>
        </p:txBody>
      </p:sp>
    </p:spTree>
    <p:extLst>
      <p:ext uri="{BB962C8B-B14F-4D97-AF65-F5344CB8AC3E}">
        <p14:creationId xmlns:p14="http://schemas.microsoft.com/office/powerpoint/2010/main" val="213014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29</a:t>
            </a:fld>
            <a:endParaRPr lang="zh-CN" altLang="en-US"/>
          </a:p>
        </p:txBody>
      </p:sp>
    </p:spTree>
    <p:extLst>
      <p:ext uri="{BB962C8B-B14F-4D97-AF65-F5344CB8AC3E}">
        <p14:creationId xmlns:p14="http://schemas.microsoft.com/office/powerpoint/2010/main" val="1923406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30</a:t>
            </a:fld>
            <a:endParaRPr lang="zh-CN" altLang="en-US"/>
          </a:p>
        </p:txBody>
      </p:sp>
    </p:spTree>
    <p:extLst>
      <p:ext uri="{BB962C8B-B14F-4D97-AF65-F5344CB8AC3E}">
        <p14:creationId xmlns:p14="http://schemas.microsoft.com/office/powerpoint/2010/main" val="2792393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线性分类、非线性分类</a:t>
            </a:r>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31</a:t>
            </a:fld>
            <a:endParaRPr lang="zh-CN" altLang="en-US"/>
          </a:p>
        </p:txBody>
      </p:sp>
    </p:spTree>
    <p:extLst>
      <p:ext uri="{BB962C8B-B14F-4D97-AF65-F5344CB8AC3E}">
        <p14:creationId xmlns:p14="http://schemas.microsoft.com/office/powerpoint/2010/main" val="95633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线性分类、非线性分类</a:t>
            </a:r>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32</a:t>
            </a:fld>
            <a:endParaRPr lang="zh-CN" altLang="en-US"/>
          </a:p>
        </p:txBody>
      </p:sp>
    </p:spTree>
    <p:extLst>
      <p:ext uri="{BB962C8B-B14F-4D97-AF65-F5344CB8AC3E}">
        <p14:creationId xmlns:p14="http://schemas.microsoft.com/office/powerpoint/2010/main" val="2519978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33</a:t>
            </a:fld>
            <a:endParaRPr lang="zh-CN" altLang="en-US"/>
          </a:p>
        </p:txBody>
      </p:sp>
    </p:spTree>
    <p:extLst>
      <p:ext uri="{BB962C8B-B14F-4D97-AF65-F5344CB8AC3E}">
        <p14:creationId xmlns:p14="http://schemas.microsoft.com/office/powerpoint/2010/main" val="1114101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线性分类、非线性分类</a:t>
            </a:r>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34</a:t>
            </a:fld>
            <a:endParaRPr lang="zh-CN" altLang="en-US"/>
          </a:p>
        </p:txBody>
      </p:sp>
    </p:spTree>
    <p:extLst>
      <p:ext uri="{BB962C8B-B14F-4D97-AF65-F5344CB8AC3E}">
        <p14:creationId xmlns:p14="http://schemas.microsoft.com/office/powerpoint/2010/main" val="3816816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线性分类、非线性分类</a:t>
            </a:r>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35</a:t>
            </a:fld>
            <a:endParaRPr lang="zh-CN" altLang="en-US"/>
          </a:p>
        </p:txBody>
      </p:sp>
    </p:spTree>
    <p:extLst>
      <p:ext uri="{BB962C8B-B14F-4D97-AF65-F5344CB8AC3E}">
        <p14:creationId xmlns:p14="http://schemas.microsoft.com/office/powerpoint/2010/main" val="1112899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36</a:t>
            </a:fld>
            <a:endParaRPr lang="zh-CN" altLang="en-US"/>
          </a:p>
        </p:txBody>
      </p:sp>
    </p:spTree>
    <p:extLst>
      <p:ext uri="{BB962C8B-B14F-4D97-AF65-F5344CB8AC3E}">
        <p14:creationId xmlns:p14="http://schemas.microsoft.com/office/powerpoint/2010/main" val="781270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曼哈顿距离的命名原因是从规划为方型建筑区块的城市（如</a:t>
            </a:r>
            <a:r>
              <a:rPr lang="zh-CN" altLang="en-US" dirty="0">
                <a:hlinkClick r:id="rId3"/>
              </a:rPr>
              <a:t>曼哈顿</a:t>
            </a:r>
            <a:r>
              <a:rPr lang="zh-CN" altLang="en-US" dirty="0"/>
              <a:t>）间，最短的行车路径而来（忽略曼哈顿的单向车道以及只存在于</a:t>
            </a:r>
            <a:r>
              <a:rPr lang="en-US" altLang="zh-CN" dirty="0"/>
              <a:t>3</a:t>
            </a:r>
            <a:r>
              <a:rPr lang="zh-CN" altLang="en-US" dirty="0"/>
              <a:t>、</a:t>
            </a:r>
            <a:r>
              <a:rPr lang="en-US" altLang="zh-CN" dirty="0"/>
              <a:t>14</a:t>
            </a:r>
            <a:r>
              <a:rPr lang="zh-CN" altLang="en-US" dirty="0"/>
              <a:t>大道的斜向车道）。任何往东三区块、往北六区块的的路径一定最少要走九区块，没有其他捷径。</a:t>
            </a:r>
            <a:endParaRPr lang="en-US" altLang="zh-CN" dirty="0"/>
          </a:p>
          <a:p>
            <a:r>
              <a:rPr lang="en-US" altLang="zh-CN" dirty="0" err="1"/>
              <a:t>Lr</a:t>
            </a:r>
            <a:r>
              <a:rPr lang="zh-CN" altLang="en-US" dirty="0"/>
              <a:t>范数就是</a:t>
            </a:r>
            <a:r>
              <a:rPr lang="en-US" altLang="zh-CN" dirty="0" err="1"/>
              <a:t>x,y</a:t>
            </a:r>
            <a:r>
              <a:rPr lang="zh-CN" altLang="en-US" dirty="0"/>
              <a:t>每个维度差距上取</a:t>
            </a:r>
            <a:r>
              <a:rPr lang="en-US" altLang="zh-CN" dirty="0"/>
              <a:t>r</a:t>
            </a:r>
            <a:r>
              <a:rPr lang="zh-CN" altLang="en-US" dirty="0"/>
              <a:t>次方加和后再开</a:t>
            </a:r>
            <a:r>
              <a:rPr lang="en-US" altLang="zh-CN" dirty="0"/>
              <a:t>r</a:t>
            </a:r>
            <a:r>
              <a:rPr lang="zh-CN" altLang="en-US" dirty="0"/>
              <a:t>次方根。</a:t>
            </a:r>
            <a:r>
              <a:rPr lang="en-US" altLang="zh-CN" dirty="0" err="1"/>
              <a:t>Lr</a:t>
            </a:r>
            <a:r>
              <a:rPr lang="en-US" altLang="zh-CN" dirty="0"/>
              <a:t> norm: what you get by taking the </a:t>
            </a:r>
            <a:r>
              <a:rPr lang="en-US" altLang="zh-CN" dirty="0" err="1"/>
              <a:t>rth</a:t>
            </a:r>
            <a:r>
              <a:rPr lang="en-US" altLang="zh-CN" dirty="0"/>
              <a:t> power of the differences, summing and taking the </a:t>
            </a:r>
            <a:r>
              <a:rPr lang="en-US" altLang="zh-CN" dirty="0" err="1"/>
              <a:t>rth</a:t>
            </a:r>
            <a:r>
              <a:rPr lang="en-US" altLang="zh-CN" dirty="0"/>
              <a:t> root.</a:t>
            </a:r>
          </a:p>
          <a:p>
            <a:r>
              <a:rPr lang="zh-CN" altLang="en-US" dirty="0"/>
              <a:t>给定向量</a:t>
            </a:r>
            <a:r>
              <a:rPr lang="en-US" altLang="zh-CN" dirty="0"/>
              <a:t>x=</a:t>
            </a:r>
            <a:r>
              <a:rPr lang="zh-CN" altLang="en-US" dirty="0"/>
              <a:t>（</a:t>
            </a:r>
            <a:r>
              <a:rPr lang="en-US" altLang="zh-CN" dirty="0"/>
              <a:t>x1</a:t>
            </a:r>
            <a:r>
              <a:rPr lang="zh-CN" altLang="en-US" dirty="0"/>
              <a:t>，</a:t>
            </a:r>
            <a:r>
              <a:rPr lang="en-US" altLang="zh-CN" dirty="0"/>
              <a:t>x2</a:t>
            </a:r>
            <a:r>
              <a:rPr lang="zh-CN" altLang="en-US" dirty="0"/>
              <a:t>，</a:t>
            </a:r>
            <a:r>
              <a:rPr lang="en-US" altLang="zh-CN" dirty="0"/>
              <a:t>...</a:t>
            </a:r>
            <a:r>
              <a:rPr lang="en-US" altLang="zh-CN" dirty="0" err="1"/>
              <a:t>xn</a:t>
            </a:r>
            <a:r>
              <a:rPr lang="zh-CN" altLang="en-US" dirty="0"/>
              <a:t>）</a:t>
            </a:r>
            <a:r>
              <a:rPr lang="en-US" altLang="zh-CN" dirty="0"/>
              <a:t>L1</a:t>
            </a:r>
            <a:r>
              <a:rPr lang="zh-CN" altLang="en-US" dirty="0"/>
              <a:t>范数：向量各个元素绝对值之和，</a:t>
            </a:r>
            <a:r>
              <a:rPr lang="en-US" altLang="zh-CN" dirty="0"/>
              <a:t>Manhattan distance</a:t>
            </a:r>
            <a:r>
              <a:rPr lang="zh-CN" altLang="en-US" dirty="0"/>
              <a:t>。║</a:t>
            </a:r>
            <a:r>
              <a:rPr lang="en-US" altLang="zh-CN" dirty="0"/>
              <a:t>x║1=│x1│+│x2│+…+│</a:t>
            </a:r>
            <a:r>
              <a:rPr lang="en-US" altLang="zh-CN" dirty="0" err="1"/>
              <a:t>xn</a:t>
            </a:r>
            <a:r>
              <a:rPr lang="en-US" altLang="zh-CN" dirty="0"/>
              <a:t>│ L2</a:t>
            </a:r>
            <a:r>
              <a:rPr lang="zh-CN" altLang="en-US" dirty="0"/>
              <a:t>范数：向量各个元素的平方求和然后求平方根，也叫欧式范数、欧氏距离。║</a:t>
            </a:r>
            <a:r>
              <a:rPr lang="en-US" altLang="zh-CN" dirty="0"/>
              <a:t>x║2=</a:t>
            </a:r>
            <a:r>
              <a:rPr lang="zh-CN" altLang="en-US" dirty="0"/>
              <a:t>（│</a:t>
            </a:r>
            <a:r>
              <a:rPr lang="en-US" altLang="zh-CN" dirty="0"/>
              <a:t>x1│2+│x2│2+…+│xn│2</a:t>
            </a:r>
            <a:r>
              <a:rPr lang="zh-CN" altLang="en-US" dirty="0"/>
              <a:t>）</a:t>
            </a:r>
            <a:r>
              <a:rPr lang="en-US" altLang="zh-CN" dirty="0"/>
              <a:t>^1/2</a:t>
            </a:r>
          </a:p>
          <a:p>
            <a:r>
              <a:rPr lang="en-US" altLang="zh-CN" dirty="0" err="1"/>
              <a:t>Lp</a:t>
            </a:r>
            <a:r>
              <a:rPr lang="zh-CN" altLang="en-US" dirty="0"/>
              <a:t>范数：向量各个元素绝对值的</a:t>
            </a:r>
            <a:r>
              <a:rPr lang="en-US" altLang="zh-CN" dirty="0"/>
              <a:t>p</a:t>
            </a:r>
            <a:r>
              <a:rPr lang="zh-CN" altLang="en-US" dirty="0"/>
              <a:t>次方求和然后求</a:t>
            </a:r>
            <a:r>
              <a:rPr lang="en-US" altLang="zh-CN" dirty="0"/>
              <a:t>1/p</a:t>
            </a:r>
            <a:r>
              <a:rPr lang="zh-CN" altLang="en-US" dirty="0"/>
              <a:t>次方。</a:t>
            </a:r>
            <a:r>
              <a:rPr lang="en-US" altLang="zh-CN" dirty="0"/>
              <a:t>L∞</a:t>
            </a:r>
            <a:r>
              <a:rPr lang="zh-CN" altLang="en-US" dirty="0"/>
              <a:t>范数：向量各个元素求绝对值，最大那个元素的绝对值。也就是</a:t>
            </a:r>
            <a:r>
              <a:rPr lang="en-US" altLang="zh-CN" dirty="0"/>
              <a:t>x</a:t>
            </a:r>
            <a:r>
              <a:rPr lang="zh-CN" altLang="en-US" dirty="0"/>
              <a:t>，</a:t>
            </a:r>
            <a:r>
              <a:rPr lang="en-US" altLang="zh-CN" dirty="0"/>
              <a:t>y</a:t>
            </a:r>
            <a:r>
              <a:rPr lang="zh-CN" altLang="en-US" dirty="0"/>
              <a:t>在任意维度上差距最大的那个值。║</a:t>
            </a:r>
            <a:r>
              <a:rPr lang="en-US" altLang="zh-CN" dirty="0"/>
              <a:t>x║∞=max</a:t>
            </a:r>
            <a:r>
              <a:rPr lang="zh-CN" altLang="en-US" dirty="0"/>
              <a:t>（│</a:t>
            </a:r>
            <a:r>
              <a:rPr lang="en-US" altLang="zh-CN" dirty="0"/>
              <a:t>x1│</a:t>
            </a:r>
            <a:r>
              <a:rPr lang="zh-CN" altLang="en-US" dirty="0"/>
              <a:t>，│</a:t>
            </a:r>
            <a:r>
              <a:rPr lang="en-US" altLang="zh-CN" dirty="0"/>
              <a:t>x2│</a:t>
            </a:r>
            <a:r>
              <a:rPr lang="zh-CN" altLang="en-US" dirty="0"/>
              <a:t>，</a:t>
            </a:r>
            <a:r>
              <a:rPr lang="en-US" altLang="zh-CN" dirty="0"/>
              <a:t>…</a:t>
            </a:r>
            <a:r>
              <a:rPr lang="zh-CN" altLang="en-US" dirty="0"/>
              <a:t>，│</a:t>
            </a:r>
            <a:r>
              <a:rPr lang="en-US" altLang="zh-CN" dirty="0" err="1"/>
              <a:t>xn</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38</a:t>
            </a:fld>
            <a:endParaRPr lang="zh-CN" altLang="en-US"/>
          </a:p>
        </p:txBody>
      </p:sp>
    </p:spTree>
    <p:extLst>
      <p:ext uri="{BB962C8B-B14F-4D97-AF65-F5344CB8AC3E}">
        <p14:creationId xmlns:p14="http://schemas.microsoft.com/office/powerpoint/2010/main" val="3290886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solidFill>
                  <a:srgbClr val="FF0000"/>
                </a:solidFill>
              </a:rPr>
              <a:t>两两项对之间：</a:t>
            </a:r>
            <a:endParaRPr kumimoji="1" lang="zh-CN" altLang="en-US"/>
          </a:p>
        </p:txBody>
      </p:sp>
      <p:sp>
        <p:nvSpPr>
          <p:cNvPr id="4" name="幻灯片编号占位符 3"/>
          <p:cNvSpPr>
            <a:spLocks noGrp="1"/>
          </p:cNvSpPr>
          <p:nvPr>
            <p:ph type="sldNum" sz="quarter" idx="10"/>
          </p:nvPr>
        </p:nvSpPr>
        <p:spPr/>
        <p:txBody>
          <a:bodyPr/>
          <a:lstStyle/>
          <a:p>
            <a:fld id="{11F6D74B-F927-461C-B72C-DB9372D95313}" type="slidenum">
              <a:rPr lang="zh-CN" altLang="en-US" smtClean="0"/>
              <a:pPr/>
              <a:t>48</a:t>
            </a:fld>
            <a:endParaRPr lang="zh-CN" altLang="en-US"/>
          </a:p>
        </p:txBody>
      </p:sp>
    </p:spTree>
    <p:extLst>
      <p:ext uri="{BB962C8B-B14F-4D97-AF65-F5344CB8AC3E}">
        <p14:creationId xmlns:p14="http://schemas.microsoft.com/office/powerpoint/2010/main" val="55049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统计学是关于数据的科学</a:t>
            </a:r>
            <a:r>
              <a:rPr lang="en-US" altLang="zh-CN" dirty="0"/>
              <a:t>,</a:t>
            </a:r>
            <a:r>
              <a:rPr lang="zh-CN" altLang="en-US" dirty="0"/>
              <a:t>它所提供的是一套有关数据收集、处理、分析、解释并从数据中得出结论的方法</a:t>
            </a:r>
            <a:r>
              <a:rPr lang="en-US" altLang="zh-CN" dirty="0"/>
              <a:t>,</a:t>
            </a:r>
            <a:r>
              <a:rPr lang="zh-CN" altLang="en-US" dirty="0"/>
              <a:t>统计研究的是来自各领域的数据。数据收集也就是取得统计数据</a:t>
            </a:r>
            <a:r>
              <a:rPr lang="en-US" altLang="zh-CN" dirty="0"/>
              <a:t>;</a:t>
            </a:r>
            <a:r>
              <a:rPr lang="zh-CN" altLang="en-US" dirty="0"/>
              <a:t>数据处理是将数据用图表等形式展示出来</a:t>
            </a:r>
            <a:r>
              <a:rPr lang="en-US" altLang="zh-CN" dirty="0"/>
              <a:t>;</a:t>
            </a:r>
            <a:r>
              <a:rPr lang="zh-CN" altLang="en-US" dirty="0"/>
              <a:t>数据分析则是选择适当的统计方法研究数据</a:t>
            </a:r>
            <a:r>
              <a:rPr lang="en-US" altLang="zh-CN" dirty="0"/>
              <a:t>,</a:t>
            </a:r>
            <a:r>
              <a:rPr lang="zh-CN" altLang="en-US" dirty="0"/>
              <a:t>并从数据中提取有用信息进而得出结论。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4</a:t>
            </a:fld>
            <a:endParaRPr lang="zh-CN" altLang="en-US"/>
          </a:p>
        </p:txBody>
      </p:sp>
    </p:spTree>
    <p:extLst>
      <p:ext uri="{BB962C8B-B14F-4D97-AF65-F5344CB8AC3E}">
        <p14:creationId xmlns:p14="http://schemas.microsoft.com/office/powerpoint/2010/main" val="688471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xfrm>
            <a:off x="-357188" y="806450"/>
            <a:ext cx="7167563" cy="4030663"/>
          </a:xfrm>
          <a:ln/>
        </p:spPr>
      </p:sp>
      <p:sp>
        <p:nvSpPr>
          <p:cNvPr id="8089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latin typeface="Arial" pitchFamily="34" charset="0"/>
              </a:rPr>
              <a:t>来定量化的定义这种差异度</a:t>
            </a:r>
          </a:p>
        </p:txBody>
      </p:sp>
      <p:sp>
        <p:nvSpPr>
          <p:cNvPr id="139268" name="灯片编号占位符 3"/>
          <p:cNvSpPr>
            <a:spLocks noGrp="1"/>
          </p:cNvSpPr>
          <p:nvPr>
            <p:ph type="sldNum" sz="quarter" idx="5"/>
          </p:nvPr>
        </p:nvSpPr>
        <p:spPr/>
        <p:txBody>
          <a:bodyPr/>
          <a:lstStyle/>
          <a:p>
            <a:pPr>
              <a:defRPr/>
            </a:pPr>
            <a:fld id="{3B94D3B1-8F67-49CD-A85E-8163A3E2793E}" type="slidenum">
              <a:rPr lang="zh-CN" altLang="en-US" smtClean="0"/>
              <a:pPr>
                <a:defRPr/>
              </a:pPr>
              <a:t>49</a:t>
            </a:fld>
            <a:endParaRPr lang="en-US" altLang="zh-CN"/>
          </a:p>
        </p:txBody>
      </p:sp>
    </p:spTree>
    <p:extLst>
      <p:ext uri="{BB962C8B-B14F-4D97-AF65-F5344CB8AC3E}">
        <p14:creationId xmlns:p14="http://schemas.microsoft.com/office/powerpoint/2010/main" val="1668807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xfrm>
            <a:off x="-357188" y="806450"/>
            <a:ext cx="7167563" cy="4030663"/>
          </a:xfrm>
          <a:ln/>
        </p:spPr>
      </p:sp>
      <p:sp>
        <p:nvSpPr>
          <p:cNvPr id="8192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
        <p:nvSpPr>
          <p:cNvPr id="81924" name="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0750" eaLnBrk="0" hangingPunct="0">
              <a:defRPr kumimoji="1" sz="2400">
                <a:solidFill>
                  <a:srgbClr val="000000"/>
                </a:solidFill>
                <a:latin typeface="Arial" pitchFamily="34" charset="0"/>
                <a:ea typeface="仿宋_GB2312"/>
                <a:cs typeface="仿宋_GB2312"/>
              </a:defRPr>
            </a:lvl1pPr>
            <a:lvl2pPr marL="742950" indent="-285750" defTabSz="920750" eaLnBrk="0" hangingPunct="0">
              <a:defRPr kumimoji="1" sz="2400">
                <a:solidFill>
                  <a:srgbClr val="000000"/>
                </a:solidFill>
                <a:latin typeface="Arial" pitchFamily="34" charset="0"/>
                <a:ea typeface="仿宋_GB2312"/>
                <a:cs typeface="仿宋_GB2312"/>
              </a:defRPr>
            </a:lvl2pPr>
            <a:lvl3pPr marL="1143000" indent="-228600" defTabSz="920750" eaLnBrk="0" hangingPunct="0">
              <a:defRPr kumimoji="1" sz="2400">
                <a:solidFill>
                  <a:srgbClr val="000000"/>
                </a:solidFill>
                <a:latin typeface="Arial" pitchFamily="34" charset="0"/>
                <a:ea typeface="仿宋_GB2312"/>
                <a:cs typeface="仿宋_GB2312"/>
              </a:defRPr>
            </a:lvl3pPr>
            <a:lvl4pPr marL="1600200" indent="-228600" defTabSz="920750" eaLnBrk="0" hangingPunct="0">
              <a:defRPr kumimoji="1" sz="2400">
                <a:solidFill>
                  <a:srgbClr val="000000"/>
                </a:solidFill>
                <a:latin typeface="Arial" pitchFamily="34" charset="0"/>
                <a:ea typeface="仿宋_GB2312"/>
                <a:cs typeface="仿宋_GB2312"/>
              </a:defRPr>
            </a:lvl4pPr>
            <a:lvl5pPr marL="2057400" indent="-228600" defTabSz="920750" eaLnBrk="0" hangingPunct="0">
              <a:defRPr kumimoji="1" sz="2400">
                <a:solidFill>
                  <a:srgbClr val="000000"/>
                </a:solidFill>
                <a:latin typeface="Arial" pitchFamily="34" charset="0"/>
                <a:ea typeface="仿宋_GB2312"/>
                <a:cs typeface="仿宋_GB2312"/>
              </a:defRPr>
            </a:lvl5pPr>
            <a:lvl6pPr marL="2514600" indent="-228600" defTabSz="920750" eaLnBrk="0" fontAlgn="base" hangingPunct="0">
              <a:spcBef>
                <a:spcPct val="0"/>
              </a:spcBef>
              <a:spcAft>
                <a:spcPct val="0"/>
              </a:spcAft>
              <a:defRPr kumimoji="1" sz="2400">
                <a:solidFill>
                  <a:srgbClr val="000000"/>
                </a:solidFill>
                <a:latin typeface="Arial" pitchFamily="34" charset="0"/>
                <a:ea typeface="仿宋_GB2312"/>
                <a:cs typeface="仿宋_GB2312"/>
              </a:defRPr>
            </a:lvl6pPr>
            <a:lvl7pPr marL="2971800" indent="-228600" defTabSz="920750" eaLnBrk="0" fontAlgn="base" hangingPunct="0">
              <a:spcBef>
                <a:spcPct val="0"/>
              </a:spcBef>
              <a:spcAft>
                <a:spcPct val="0"/>
              </a:spcAft>
              <a:defRPr kumimoji="1" sz="2400">
                <a:solidFill>
                  <a:srgbClr val="000000"/>
                </a:solidFill>
                <a:latin typeface="Arial" pitchFamily="34" charset="0"/>
                <a:ea typeface="仿宋_GB2312"/>
                <a:cs typeface="仿宋_GB2312"/>
              </a:defRPr>
            </a:lvl7pPr>
            <a:lvl8pPr marL="3429000" indent="-228600" defTabSz="920750" eaLnBrk="0" fontAlgn="base" hangingPunct="0">
              <a:spcBef>
                <a:spcPct val="0"/>
              </a:spcBef>
              <a:spcAft>
                <a:spcPct val="0"/>
              </a:spcAft>
              <a:defRPr kumimoji="1" sz="2400">
                <a:solidFill>
                  <a:srgbClr val="000000"/>
                </a:solidFill>
                <a:latin typeface="Arial" pitchFamily="34" charset="0"/>
                <a:ea typeface="仿宋_GB2312"/>
                <a:cs typeface="仿宋_GB2312"/>
              </a:defRPr>
            </a:lvl8pPr>
            <a:lvl9pPr marL="3886200" indent="-228600" defTabSz="920750" eaLnBrk="0" fontAlgn="base" hangingPunct="0">
              <a:spcBef>
                <a:spcPct val="0"/>
              </a:spcBef>
              <a:spcAft>
                <a:spcPct val="0"/>
              </a:spcAft>
              <a:defRPr kumimoji="1" sz="2400">
                <a:solidFill>
                  <a:srgbClr val="000000"/>
                </a:solidFill>
                <a:latin typeface="Arial" pitchFamily="34" charset="0"/>
                <a:ea typeface="仿宋_GB2312"/>
                <a:cs typeface="仿宋_GB2312"/>
              </a:defRPr>
            </a:lvl9pPr>
          </a:lstStyle>
          <a:p>
            <a:pPr eaLnBrk="1" hangingPunct="1"/>
            <a:fld id="{70551707-0570-4660-94D2-2072C8D26850}" type="slidenum">
              <a:rPr lang="zh-CN" altLang="en-US" sz="1200" smtClean="0">
                <a:solidFill>
                  <a:schemeClr val="tx1"/>
                </a:solidFill>
                <a:latin typeface="Times New Roman" pitchFamily="18" charset="0"/>
                <a:ea typeface="宋体" pitchFamily="2" charset="-122"/>
              </a:rPr>
              <a:pPr eaLnBrk="1" hangingPunct="1"/>
              <a:t>50</a:t>
            </a:fld>
            <a:endParaRPr lang="en-US" altLang="zh-CN" sz="1200">
              <a:solidFill>
                <a:schemeClr val="tx1"/>
              </a:solidFill>
              <a:latin typeface="Times New Roman" pitchFamily="18" charset="0"/>
              <a:ea typeface="宋体" pitchFamily="2" charset="-122"/>
            </a:endParaRPr>
          </a:p>
        </p:txBody>
      </p:sp>
    </p:spTree>
    <p:extLst>
      <p:ext uri="{BB962C8B-B14F-4D97-AF65-F5344CB8AC3E}">
        <p14:creationId xmlns:p14="http://schemas.microsoft.com/office/powerpoint/2010/main" val="4170915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xfrm>
            <a:off x="-357188" y="806450"/>
            <a:ext cx="7167563" cy="4030663"/>
          </a:xfrm>
          <a:ln/>
        </p:spPr>
      </p:sp>
      <p:sp>
        <p:nvSpPr>
          <p:cNvPr id="8294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latin typeface="Arial" pitchFamily="34" charset="0"/>
            </a:endParaRPr>
          </a:p>
        </p:txBody>
      </p:sp>
      <p:sp>
        <p:nvSpPr>
          <p:cNvPr id="4" name="灯片编号占位符 3"/>
          <p:cNvSpPr>
            <a:spLocks noGrp="1"/>
          </p:cNvSpPr>
          <p:nvPr>
            <p:ph type="sldNum" sz="quarter" idx="5"/>
          </p:nvPr>
        </p:nvSpPr>
        <p:spPr/>
        <p:txBody>
          <a:bodyPr/>
          <a:lstStyle/>
          <a:p>
            <a:pPr>
              <a:defRPr/>
            </a:pPr>
            <a:fld id="{38A4B7C6-E2E7-40D8-B845-1AD6A0634F25}" type="slidenum">
              <a:rPr lang="zh-CN" altLang="en-US" smtClean="0"/>
              <a:pPr>
                <a:defRPr/>
              </a:pPr>
              <a:t>51</a:t>
            </a:fld>
            <a:endParaRPr lang="en-US" altLang="zh-CN"/>
          </a:p>
        </p:txBody>
      </p:sp>
    </p:spTree>
    <p:extLst>
      <p:ext uri="{BB962C8B-B14F-4D97-AF65-F5344CB8AC3E}">
        <p14:creationId xmlns:p14="http://schemas.microsoft.com/office/powerpoint/2010/main" val="276801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Noise</a:t>
            </a:r>
            <a:r>
              <a:rPr lang="zh-CN" altLang="en-US" dirty="0"/>
              <a:t>：</a:t>
            </a:r>
            <a:r>
              <a:rPr lang="zh-CN" altLang="zh-CN" dirty="0"/>
              <a:t>算法是能抗噪声的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53</a:t>
            </a:fld>
            <a:endParaRPr lang="zh-CN" altLang="en-US"/>
          </a:p>
        </p:txBody>
      </p:sp>
    </p:spTree>
    <p:extLst>
      <p:ext uri="{BB962C8B-B14F-4D97-AF65-F5344CB8AC3E}">
        <p14:creationId xmlns:p14="http://schemas.microsoft.com/office/powerpoint/2010/main" val="797008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Noise</a:t>
            </a:r>
            <a:r>
              <a:rPr lang="zh-CN" altLang="en-US" dirty="0"/>
              <a:t>：</a:t>
            </a:r>
            <a:r>
              <a:rPr lang="zh-CN" altLang="zh-CN" dirty="0"/>
              <a:t>算法是能抗噪声的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54</a:t>
            </a:fld>
            <a:endParaRPr lang="zh-CN" altLang="en-US"/>
          </a:p>
        </p:txBody>
      </p:sp>
    </p:spTree>
    <p:extLst>
      <p:ext uri="{BB962C8B-B14F-4D97-AF65-F5344CB8AC3E}">
        <p14:creationId xmlns:p14="http://schemas.microsoft.com/office/powerpoint/2010/main" val="433206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4</m:t>
                        </m:r>
                      </m:sub>
                    </m:sSub>
                  </m:oMath>
                </a14:m>
                <a:r>
                  <a:rPr lang="zh-CN" altLang="zh-CN" dirty="0"/>
                  <a:t>密度相连</a:t>
                </a:r>
                <a:r>
                  <a:rPr lang="zh-CN" altLang="en-US" dirty="0"/>
                  <a:t>，不是密度可达。</a:t>
                </a:r>
              </a:p>
            </p:txBody>
          </p:sp>
        </mc:Choice>
        <mc:Fallback xmlns="">
          <p:sp>
            <p:nvSpPr>
              <p:cNvPr id="3" name="备注占位符 2"/>
              <p:cNvSpPr>
                <a:spLocks noGrp="1"/>
              </p:cNvSpPr>
              <p:nvPr>
                <p:ph type="body" idx="1"/>
              </p:nvPr>
            </p:nvSpPr>
            <p:spPr/>
            <p:txBody>
              <a:bodyPr/>
              <a:lstStyle/>
              <a:p>
                <a:r>
                  <a:rPr lang="zh-CN" altLang="en-US" i="0">
                    <a:solidFill>
                      <a:srgbClr val="000000"/>
                    </a:solidFill>
                    <a:latin typeface="Cambria Math" panose="02040503050406030204" pitchFamily="18" charset="0"/>
                  </a:rPr>
                  <a:t>𝑥_</a:t>
                </a:r>
                <a:r>
                  <a:rPr lang="en-US" altLang="zh-CN" b="0" i="0">
                    <a:solidFill>
                      <a:srgbClr val="000000"/>
                    </a:solidFill>
                    <a:latin typeface="Cambria Math" panose="02040503050406030204" pitchFamily="18" charset="0"/>
                  </a:rPr>
                  <a:t>3</a:t>
                </a:r>
                <a:r>
                  <a:rPr lang="zh-CN" altLang="en-US" i="0">
                    <a:solidFill>
                      <a:srgbClr val="000000"/>
                    </a:solidFill>
                    <a:latin typeface="Cambria Math" panose="02040503050406030204" pitchFamily="18" charset="0"/>
                  </a:rPr>
                  <a:t>，𝑥_</a:t>
                </a:r>
                <a:r>
                  <a:rPr lang="en-US" altLang="zh-CN" b="0" i="0">
                    <a:solidFill>
                      <a:srgbClr val="000000"/>
                    </a:solidFill>
                    <a:latin typeface="Cambria Math" panose="02040503050406030204" pitchFamily="18" charset="0"/>
                  </a:rPr>
                  <a:t>4</a:t>
                </a:r>
                <a:r>
                  <a:rPr lang="zh-CN" altLang="zh-CN" dirty="0"/>
                  <a:t>密度相连</a:t>
                </a:r>
                <a:r>
                  <a:rPr lang="zh-CN" altLang="en-US" dirty="0"/>
                  <a:t>，不是密度可达。</a:t>
                </a:r>
              </a:p>
            </p:txBody>
          </p:sp>
        </mc:Fallback>
      </mc:AlternateContent>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55</a:t>
            </a:fld>
            <a:endParaRPr lang="zh-CN" altLang="en-US"/>
          </a:p>
        </p:txBody>
      </p:sp>
    </p:spTree>
    <p:extLst>
      <p:ext uri="{BB962C8B-B14F-4D97-AF65-F5344CB8AC3E}">
        <p14:creationId xmlns:p14="http://schemas.microsoft.com/office/powerpoint/2010/main" val="3182187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密度相连不一定密度可达，因为相连的两个样本可能都不是核心对象</a:t>
            </a:r>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56</a:t>
            </a:fld>
            <a:endParaRPr lang="zh-CN" altLang="en-US"/>
          </a:p>
        </p:txBody>
      </p:sp>
    </p:spTree>
    <p:extLst>
      <p:ext uri="{BB962C8B-B14F-4D97-AF65-F5344CB8AC3E}">
        <p14:creationId xmlns:p14="http://schemas.microsoft.com/office/powerpoint/2010/main" val="225671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4</m:t>
                        </m:r>
                      </m:sub>
                    </m:sSub>
                  </m:oMath>
                </a14:m>
                <a:r>
                  <a:rPr lang="zh-CN" altLang="zh-CN" dirty="0"/>
                  <a:t>密度相连</a:t>
                </a:r>
                <a:r>
                  <a:rPr lang="zh-CN" altLang="en-US" dirty="0"/>
                  <a:t>，不是密度可达。</a:t>
                </a:r>
              </a:p>
            </p:txBody>
          </p:sp>
        </mc:Choice>
        <mc:Fallback xmlns="">
          <p:sp>
            <p:nvSpPr>
              <p:cNvPr id="3" name="备注占位符 2"/>
              <p:cNvSpPr>
                <a:spLocks noGrp="1"/>
              </p:cNvSpPr>
              <p:nvPr>
                <p:ph type="body" idx="1"/>
              </p:nvPr>
            </p:nvSpPr>
            <p:spPr/>
            <p:txBody>
              <a:bodyPr/>
              <a:lstStyle/>
              <a:p>
                <a:r>
                  <a:rPr lang="zh-CN" altLang="en-US" i="0">
                    <a:solidFill>
                      <a:srgbClr val="000000"/>
                    </a:solidFill>
                    <a:latin typeface="Cambria Math" panose="02040503050406030204" pitchFamily="18" charset="0"/>
                  </a:rPr>
                  <a:t>𝑥_</a:t>
                </a:r>
                <a:r>
                  <a:rPr lang="en-US" altLang="zh-CN" b="0" i="0">
                    <a:solidFill>
                      <a:srgbClr val="000000"/>
                    </a:solidFill>
                    <a:latin typeface="Cambria Math" panose="02040503050406030204" pitchFamily="18" charset="0"/>
                  </a:rPr>
                  <a:t>3</a:t>
                </a:r>
                <a:r>
                  <a:rPr lang="zh-CN" altLang="en-US" i="0">
                    <a:solidFill>
                      <a:srgbClr val="000000"/>
                    </a:solidFill>
                    <a:latin typeface="Cambria Math" panose="02040503050406030204" pitchFamily="18" charset="0"/>
                  </a:rPr>
                  <a:t>，𝑥_</a:t>
                </a:r>
                <a:r>
                  <a:rPr lang="en-US" altLang="zh-CN" b="0" i="0">
                    <a:solidFill>
                      <a:srgbClr val="000000"/>
                    </a:solidFill>
                    <a:latin typeface="Cambria Math" panose="02040503050406030204" pitchFamily="18" charset="0"/>
                  </a:rPr>
                  <a:t>4</a:t>
                </a:r>
                <a:r>
                  <a:rPr lang="zh-CN" altLang="zh-CN" dirty="0"/>
                  <a:t>密度相连</a:t>
                </a:r>
                <a:r>
                  <a:rPr lang="zh-CN" altLang="en-US" dirty="0"/>
                  <a:t>，不是密度可达。</a:t>
                </a:r>
              </a:p>
            </p:txBody>
          </p:sp>
        </mc:Fallback>
      </mc:AlternateContent>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57</a:t>
            </a:fld>
            <a:endParaRPr lang="zh-CN" altLang="en-US"/>
          </a:p>
        </p:txBody>
      </p:sp>
    </p:spTree>
    <p:extLst>
      <p:ext uri="{BB962C8B-B14F-4D97-AF65-F5344CB8AC3E}">
        <p14:creationId xmlns:p14="http://schemas.microsoft.com/office/powerpoint/2010/main" val="2096821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58</a:t>
            </a:fld>
            <a:endParaRPr lang="zh-CN" altLang="en-US"/>
          </a:p>
        </p:txBody>
      </p:sp>
    </p:spTree>
    <p:extLst>
      <p:ext uri="{BB962C8B-B14F-4D97-AF65-F5344CB8AC3E}">
        <p14:creationId xmlns:p14="http://schemas.microsoft.com/office/powerpoint/2010/main" val="73680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xfrm>
            <a:off x="-357188" y="806450"/>
            <a:ext cx="7167563" cy="4030663"/>
          </a:xfrm>
          <a:ln/>
        </p:spPr>
      </p:sp>
      <p:sp>
        <p:nvSpPr>
          <p:cNvPr id="8397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Arial" pitchFamily="34" charset="0"/>
              </a:rPr>
              <a:t>剩下孤立的点是噪声样本点</a:t>
            </a:r>
          </a:p>
        </p:txBody>
      </p:sp>
      <p:sp>
        <p:nvSpPr>
          <p:cNvPr id="4" name="灯片编号占位符 3"/>
          <p:cNvSpPr>
            <a:spLocks noGrp="1"/>
          </p:cNvSpPr>
          <p:nvPr>
            <p:ph type="sldNum" sz="quarter" idx="5"/>
          </p:nvPr>
        </p:nvSpPr>
        <p:spPr/>
        <p:txBody>
          <a:bodyPr/>
          <a:lstStyle/>
          <a:p>
            <a:pPr>
              <a:defRPr/>
            </a:pPr>
            <a:fld id="{4F8E38C0-8136-44A4-AB9E-842A62C8F974}" type="slidenum">
              <a:rPr lang="zh-CN" altLang="en-US" smtClean="0"/>
              <a:pPr>
                <a:defRPr/>
              </a:pPr>
              <a:t>59</a:t>
            </a:fld>
            <a:endParaRPr lang="en-US" altLang="zh-CN"/>
          </a:p>
        </p:txBody>
      </p:sp>
    </p:spTree>
    <p:extLst>
      <p:ext uri="{BB962C8B-B14F-4D97-AF65-F5344CB8AC3E}">
        <p14:creationId xmlns:p14="http://schemas.microsoft.com/office/powerpoint/2010/main" val="55378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kumimoji="1" lang="zh-CN" altLang="en-US" sz="1400" b="0" i="0" u="none" strike="noStrike" kern="1200" baseline="0" dirty="0">
                <a:solidFill>
                  <a:schemeClr val="tx1"/>
                </a:solidFill>
                <a:latin typeface="+mn-lt"/>
                <a:ea typeface="+mn-ea"/>
                <a:cs typeface="宋体" charset="0"/>
              </a:rPr>
              <a:t>为什么要统计？</a:t>
            </a:r>
          </a:p>
          <a:p>
            <a:pPr rtl="0"/>
            <a:r>
              <a:rPr kumimoji="1" lang="zh-CN" altLang="en-US" sz="1400" b="0" i="0" u="none" strike="noStrike" kern="1200" baseline="0" dirty="0">
                <a:solidFill>
                  <a:schemeClr val="tx1"/>
                </a:solidFill>
                <a:latin typeface="+mn-lt"/>
                <a:ea typeface="+mn-ea"/>
                <a:cs typeface="宋体" charset="0"/>
              </a:rPr>
              <a:t>（</a:t>
            </a:r>
            <a:r>
              <a:rPr kumimoji="1" lang="en-US" altLang="zh-CN" sz="1400" b="0" i="0" u="none" strike="noStrike" kern="1200" baseline="0" dirty="0">
                <a:solidFill>
                  <a:schemeClr val="tx1"/>
                </a:solidFill>
                <a:latin typeface="+mn-lt"/>
                <a:ea typeface="+mn-ea"/>
                <a:cs typeface="宋体" charset="0"/>
              </a:rPr>
              <a:t>1</a:t>
            </a:r>
            <a:r>
              <a:rPr kumimoji="1" lang="zh-CN" altLang="en-US" sz="1400" b="0" i="0" u="none" strike="noStrike" kern="1200" baseline="0" dirty="0">
                <a:solidFill>
                  <a:schemeClr val="tx1"/>
                </a:solidFill>
                <a:latin typeface="+mn-lt"/>
                <a:ea typeface="+mn-ea"/>
                <a:cs typeface="宋体" charset="0"/>
              </a:rPr>
              <a:t>） 概率：概率并不是来源于</a:t>
            </a:r>
            <a:r>
              <a:rPr kumimoji="1" lang="en-US" altLang="zh-CN" sz="1400" b="0" i="0" u="none" strike="noStrike" kern="1200" baseline="0" dirty="0">
                <a:solidFill>
                  <a:schemeClr val="tx1"/>
                </a:solidFill>
                <a:latin typeface="+mn-lt"/>
                <a:ea typeface="+mn-ea"/>
                <a:cs typeface="宋体" charset="0"/>
              </a:rPr>
              <a:t>noise</a:t>
            </a:r>
            <a:r>
              <a:rPr kumimoji="1" lang="zh-CN" altLang="en-US" sz="1400" b="0" i="0" u="none" strike="noStrike" kern="1200" baseline="0" dirty="0">
                <a:solidFill>
                  <a:schemeClr val="tx1"/>
                </a:solidFill>
                <a:latin typeface="+mn-lt"/>
                <a:ea typeface="+mn-ea"/>
                <a:cs typeface="宋体" charset="0"/>
              </a:rPr>
              <a:t>，而是这个世界本身就是不确定的   不确定性</a:t>
            </a:r>
            <a:r>
              <a:rPr kumimoji="1" lang="zh-CN" altLang="en-US" sz="1400" b="0" i="0" u="none" strike="noStrike" kern="1200" baseline="0" dirty="0">
                <a:solidFill>
                  <a:schemeClr val="tx1"/>
                </a:solidFill>
                <a:latin typeface="+mn-lt"/>
                <a:ea typeface="+mn-ea"/>
                <a:cs typeface="宋体" charset="0"/>
                <a:sym typeface="Wingdings" panose="05000000000000000000" pitchFamily="2" charset="2"/>
              </a:rPr>
              <a:t> 统计学习</a:t>
            </a:r>
          </a:p>
          <a:p>
            <a:pPr rtl="0"/>
            <a:r>
              <a:rPr kumimoji="1" lang="zh-CN" altLang="en-US" sz="1400" b="0" i="0" u="none" strike="noStrike" kern="1200" baseline="0" dirty="0">
                <a:solidFill>
                  <a:schemeClr val="tx1"/>
                </a:solidFill>
                <a:latin typeface="+mn-lt"/>
                <a:ea typeface="+mn-ea"/>
                <a:cs typeface="宋体" charset="0"/>
              </a:rPr>
              <a:t>	如投篮，只能说命中的概率，无法确定某一次投篮是否一定会中，不同水平表现为投中的概率不同</a:t>
            </a:r>
          </a:p>
          <a:p>
            <a:pPr rtl="0"/>
            <a:r>
              <a:rPr kumimoji="1" lang="zh-CN" altLang="en-US" sz="1400" b="0" i="0" u="none" strike="noStrike" kern="1200" baseline="0" dirty="0">
                <a:solidFill>
                  <a:schemeClr val="tx1"/>
                </a:solidFill>
                <a:latin typeface="+mn-lt"/>
                <a:ea typeface="+mn-ea"/>
                <a:cs typeface="宋体" charset="0"/>
              </a:rPr>
              <a:t>                       某一次的结果是从一个分布中采样</a:t>
            </a:r>
          </a:p>
          <a:p>
            <a:pPr rtl="0"/>
            <a:r>
              <a:rPr kumimoji="1" lang="zh-CN" altLang="en-US" sz="1400" b="0" i="0" u="none" strike="noStrike" kern="1200" baseline="0" dirty="0">
                <a:solidFill>
                  <a:schemeClr val="tx1"/>
                </a:solidFill>
                <a:latin typeface="+mn-lt"/>
                <a:ea typeface="+mn-ea"/>
                <a:cs typeface="宋体" charset="0"/>
              </a:rPr>
              <a:t>（</a:t>
            </a:r>
            <a:r>
              <a:rPr kumimoji="1" lang="en-US" altLang="zh-CN" sz="1400" b="0" i="0" u="none" strike="noStrike" kern="1200" baseline="0" dirty="0">
                <a:solidFill>
                  <a:schemeClr val="tx1"/>
                </a:solidFill>
                <a:latin typeface="+mn-lt"/>
                <a:ea typeface="+mn-ea"/>
                <a:cs typeface="宋体" charset="0"/>
              </a:rPr>
              <a:t>2</a:t>
            </a:r>
            <a:r>
              <a:rPr kumimoji="1" lang="zh-CN" altLang="en-US" sz="1400" b="0" i="0" u="none" strike="noStrike" kern="1200" baseline="0" dirty="0">
                <a:solidFill>
                  <a:schemeClr val="tx1"/>
                </a:solidFill>
                <a:latin typeface="+mn-lt"/>
                <a:ea typeface="+mn-ea"/>
                <a:cs typeface="宋体" charset="0"/>
              </a:rPr>
              <a:t>）统计：有些时候不可能精确数数，如人口等不停在变化</a:t>
            </a:r>
          </a:p>
          <a:p>
            <a:pPr rtl="0"/>
            <a:r>
              <a:rPr kumimoji="1" lang="zh-CN" altLang="en-US" sz="1400" b="0" i="0" u="none" strike="noStrike" kern="1200" baseline="0" dirty="0">
                <a:solidFill>
                  <a:schemeClr val="tx1"/>
                </a:solidFill>
                <a:latin typeface="+mn-lt"/>
                <a:ea typeface="+mn-ea"/>
                <a:cs typeface="宋体" charset="0"/>
              </a:rPr>
              <a:t>	统计物理学：宏观物质系统是大量微观例子的集体表现，宏观物理量是微观物理量的统计平均值，如布朗运动（温度、压强</a:t>
            </a:r>
            <a:r>
              <a:rPr kumimoji="1" lang="en-US" altLang="zh-CN" sz="1400" b="0" i="0" u="none" strike="noStrike" kern="1200" baseline="0" dirty="0">
                <a:solidFill>
                  <a:schemeClr val="tx1"/>
                </a:solidFill>
                <a:latin typeface="+mn-lt"/>
                <a:ea typeface="+mn-ea"/>
                <a:cs typeface="宋体" charset="0"/>
              </a:rPr>
              <a:t>…</a:t>
            </a:r>
            <a:r>
              <a:rPr kumimoji="1" lang="zh-CN" altLang="en-US" sz="1400" b="0" i="0" u="none" strike="noStrike" kern="1200" baseline="0" dirty="0">
                <a:solidFill>
                  <a:schemeClr val="tx1"/>
                </a:solidFill>
                <a:latin typeface="+mn-lt"/>
                <a:ea typeface="+mn-ea"/>
                <a:cs typeface="宋体" charset="0"/>
              </a:rPr>
              <a:t>）</a:t>
            </a:r>
          </a:p>
          <a:p>
            <a:pPr rtl="0"/>
            <a:r>
              <a:rPr kumimoji="1" lang="zh-CN" altLang="en-US" sz="1400" b="0" i="0" u="none" strike="noStrike" kern="1200" baseline="0" dirty="0">
                <a:solidFill>
                  <a:schemeClr val="tx1"/>
                </a:solidFill>
                <a:latin typeface="+mn-lt"/>
                <a:ea typeface="+mn-ea"/>
                <a:cs typeface="宋体" charset="0"/>
              </a:rPr>
              <a:t>	统计中很多概率就是从统计物理、统计化学中来的，如熵</a:t>
            </a:r>
          </a:p>
          <a:p>
            <a:pPr rtl="0"/>
            <a:endParaRPr kumimoji="1" lang="en-US" altLang="zh-CN" sz="1400" b="0" i="0" u="none" strike="noStrike" kern="1200" baseline="0" dirty="0">
              <a:solidFill>
                <a:schemeClr val="tx1"/>
              </a:solidFill>
              <a:latin typeface="+mn-lt"/>
              <a:ea typeface="+mn-ea"/>
              <a:cs typeface="宋体" charset="0"/>
            </a:endParaRPr>
          </a:p>
          <a:p>
            <a:pPr rtl="0"/>
            <a:r>
              <a:rPr kumimoji="1" lang="zh-CN" altLang="en-US" sz="1400" b="0" i="0" u="none" strike="noStrike" kern="1200" baseline="0" dirty="0">
                <a:solidFill>
                  <a:schemeClr val="tx1"/>
                </a:solidFill>
                <a:latin typeface="+mn-lt"/>
                <a:ea typeface="+mn-ea"/>
                <a:cs typeface="宋体" charset="0"/>
              </a:rPr>
              <a:t>数据产生过程   通过采样，    得到样本（观测到的数据）</a:t>
            </a:r>
          </a:p>
          <a:p>
            <a:pPr rtl="0"/>
            <a:r>
              <a:rPr kumimoji="1" lang="zh-CN" altLang="en-US" sz="1400" b="0" i="0" u="none" strike="noStrike" kern="1200" baseline="0" dirty="0">
                <a:solidFill>
                  <a:schemeClr val="tx1"/>
                </a:solidFill>
                <a:latin typeface="+mn-lt"/>
                <a:ea typeface="+mn-ea"/>
                <a:cs typeface="宋体" charset="0"/>
              </a:rPr>
              <a:t>我们先讲采样（概率），然后再学统计推断</a:t>
            </a:r>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5</a:t>
            </a:fld>
            <a:endParaRPr lang="zh-CN" altLang="en-US"/>
          </a:p>
        </p:txBody>
      </p:sp>
    </p:spTree>
    <p:extLst>
      <p:ext uri="{BB962C8B-B14F-4D97-AF65-F5344CB8AC3E}">
        <p14:creationId xmlns:p14="http://schemas.microsoft.com/office/powerpoint/2010/main" val="2796558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高维数据</a:t>
            </a:r>
            <a:r>
              <a:rPr kumimoji="1" lang="zh-CN" altLang="zh-CN" sz="1400" kern="1200" dirty="0">
                <a:solidFill>
                  <a:schemeClr val="tx1"/>
                </a:solidFill>
                <a:effectLst/>
                <a:latin typeface="+mn-lt"/>
                <a:ea typeface="+mn-ea"/>
                <a:cs typeface="宋体" charset="0"/>
              </a:rPr>
              <a:t>复杂度高</a:t>
            </a:r>
            <a:endParaRPr kumimoji="1" lang="en-US" altLang="zh-CN" sz="1400" kern="1200" dirty="0">
              <a:solidFill>
                <a:schemeClr val="tx1"/>
              </a:solidFill>
              <a:effectLst/>
              <a:latin typeface="+mn-lt"/>
              <a:ea typeface="+mn-ea"/>
              <a:cs typeface="宋体" charset="0"/>
            </a:endParaRPr>
          </a:p>
          <a:p>
            <a:r>
              <a:rPr lang="zh-CN" altLang="en-US" dirty="0"/>
              <a:t>样本的密度不均匀：</a:t>
            </a:r>
            <a:r>
              <a:rPr kumimoji="1" lang="zh-CN" altLang="zh-CN" sz="1400" kern="1200" dirty="0">
                <a:solidFill>
                  <a:schemeClr val="tx1"/>
                </a:solidFill>
                <a:effectLst/>
                <a:latin typeface="+mn-lt"/>
                <a:ea typeface="+mn-ea"/>
                <a:cs typeface="宋体" charset="0"/>
              </a:rPr>
              <a:t>密度差异很大</a:t>
            </a:r>
            <a:r>
              <a:rPr kumimoji="1" lang="zh-CN" altLang="en-US" sz="1400" kern="1200" dirty="0">
                <a:solidFill>
                  <a:schemeClr val="tx1"/>
                </a:solidFill>
                <a:effectLst/>
                <a:latin typeface="+mn-lt"/>
                <a:ea typeface="+mn-ea"/>
                <a:cs typeface="宋体" charset="0"/>
              </a:rPr>
              <a:t>时，</a:t>
            </a:r>
            <a:r>
              <a:rPr lang="zh-CN" altLang="en-US" dirty="0"/>
              <a:t>不容易定义</a:t>
            </a:r>
            <a:r>
              <a:rPr lang="en-US" altLang="zh-CN" dirty="0"/>
              <a:t>ε</a:t>
            </a:r>
            <a:endParaRPr lang="zh-CN" altLang="en-US" dirty="0"/>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60</a:t>
            </a:fld>
            <a:endParaRPr lang="zh-CN" altLang="en-US"/>
          </a:p>
        </p:txBody>
      </p:sp>
    </p:spTree>
    <p:extLst>
      <p:ext uri="{BB962C8B-B14F-4D97-AF65-F5344CB8AC3E}">
        <p14:creationId xmlns:p14="http://schemas.microsoft.com/office/powerpoint/2010/main" val="2380209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63</a:t>
            </a:fld>
            <a:endParaRPr lang="zh-CN" altLang="en-US"/>
          </a:p>
        </p:txBody>
      </p:sp>
    </p:spTree>
    <p:extLst>
      <p:ext uri="{BB962C8B-B14F-4D97-AF65-F5344CB8AC3E}">
        <p14:creationId xmlns:p14="http://schemas.microsoft.com/office/powerpoint/2010/main" val="568635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lvl="1"/>
            <a:r>
              <a:rPr lang="en-US" altLang="zh-CN" sz="2000" dirty="0"/>
              <a:t>20</a:t>
            </a:r>
            <a:r>
              <a:rPr lang="zh-CN" altLang="en-US" sz="2000" dirty="0"/>
              <a:t>世纪</a:t>
            </a:r>
            <a:r>
              <a:rPr lang="en-US" altLang="zh-CN" sz="2000" dirty="0"/>
              <a:t>90</a:t>
            </a:r>
            <a:r>
              <a:rPr lang="zh-CN" altLang="en-US" sz="2000" dirty="0"/>
              <a:t>年代的沃尔玛超市中，管理人员在分析销售数据时</a:t>
            </a:r>
            <a:endParaRPr lang="en-US" altLang="zh-CN" sz="2000" dirty="0"/>
          </a:p>
          <a:p>
            <a:pPr marL="542925" lvl="1" indent="0">
              <a:buNone/>
            </a:pPr>
            <a:r>
              <a:rPr lang="zh-CN" altLang="en-US" sz="2000" dirty="0"/>
              <a:t>发现：在某些特定的情况下，啤酒与尿布两件看上去毫无关系</a:t>
            </a:r>
            <a:endParaRPr lang="en-US" altLang="zh-CN" sz="2000" dirty="0"/>
          </a:p>
          <a:p>
            <a:pPr marL="542925" lvl="1" indent="0">
              <a:buNone/>
            </a:pPr>
            <a:r>
              <a:rPr lang="zh-CN" altLang="en-US" sz="2000" dirty="0"/>
              <a:t>的商品经常会出现在同一个购物篮中。</a:t>
            </a:r>
            <a:endParaRPr lang="en-US" altLang="zh-CN" sz="2000" dirty="0"/>
          </a:p>
          <a:p>
            <a:pPr marL="542925" lvl="1" indent="0">
              <a:buNone/>
            </a:pPr>
            <a:endParaRPr lang="en-US" altLang="zh-CN" sz="1000" dirty="0"/>
          </a:p>
          <a:p>
            <a:pPr lvl="1"/>
            <a:r>
              <a:rPr lang="zh-CN" altLang="en-US" sz="2000" dirty="0"/>
              <a:t>后续调查发现：这种现象出现在年轻父亲的身上。在美国有婴儿的家庭中，一般是母</a:t>
            </a:r>
            <a:endParaRPr lang="en-US" altLang="zh-CN" sz="2000" dirty="0"/>
          </a:p>
          <a:p>
            <a:pPr marL="542925" lvl="1" indent="0">
              <a:buNone/>
            </a:pPr>
            <a:r>
              <a:rPr lang="zh-CN" altLang="en-US" sz="2000" dirty="0"/>
              <a:t>亲在家中照看婴儿，父亲前去超市购买尿布。父亲在购买尿布的同时，往往会顺便为自己</a:t>
            </a:r>
            <a:endParaRPr lang="en-US" altLang="zh-CN" sz="2000" dirty="0"/>
          </a:p>
          <a:p>
            <a:pPr marL="542925" lvl="1" indent="0">
              <a:buNone/>
            </a:pPr>
            <a:r>
              <a:rPr lang="zh-CN" altLang="en-US" sz="2000" dirty="0"/>
              <a:t>买啤酒，这样就会出现啤酒与尿布这两件看上去不相干的商品经常会出现在同一个购物篮</a:t>
            </a:r>
            <a:endParaRPr lang="en-US" altLang="zh-CN" sz="2000" dirty="0"/>
          </a:p>
          <a:p>
            <a:pPr marL="542925" lvl="1" indent="0">
              <a:buNone/>
            </a:pPr>
            <a:r>
              <a:rPr lang="zh-CN" altLang="en-US" sz="2000" dirty="0"/>
              <a:t>的现象。</a:t>
            </a:r>
            <a:endParaRPr lang="en-US" altLang="zh-CN" sz="2000" dirty="0"/>
          </a:p>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64</a:t>
            </a:fld>
            <a:endParaRPr lang="zh-CN" altLang="en-US"/>
          </a:p>
        </p:txBody>
      </p:sp>
    </p:spTree>
    <p:extLst>
      <p:ext uri="{BB962C8B-B14F-4D97-AF65-F5344CB8AC3E}">
        <p14:creationId xmlns:p14="http://schemas.microsoft.com/office/powerpoint/2010/main" val="321590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65</a:t>
            </a:fld>
            <a:endParaRPr lang="zh-CN" altLang="en-US"/>
          </a:p>
        </p:txBody>
      </p:sp>
    </p:spTree>
    <p:extLst>
      <p:ext uri="{BB962C8B-B14F-4D97-AF65-F5344CB8AC3E}">
        <p14:creationId xmlns:p14="http://schemas.microsoft.com/office/powerpoint/2010/main" val="168557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66</a:t>
            </a:fld>
            <a:endParaRPr lang="zh-CN" altLang="en-US"/>
          </a:p>
        </p:txBody>
      </p:sp>
    </p:spTree>
    <p:extLst>
      <p:ext uri="{BB962C8B-B14F-4D97-AF65-F5344CB8AC3E}">
        <p14:creationId xmlns:p14="http://schemas.microsoft.com/office/powerpoint/2010/main" val="1436789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71</a:t>
            </a:fld>
            <a:endParaRPr lang="zh-CN" altLang="en-US"/>
          </a:p>
        </p:txBody>
      </p:sp>
    </p:spTree>
    <p:extLst>
      <p:ext uri="{BB962C8B-B14F-4D97-AF65-F5344CB8AC3E}">
        <p14:creationId xmlns:p14="http://schemas.microsoft.com/office/powerpoint/2010/main" val="423026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9EBB296-32A9-5A48-BEA3-E3D1082E4F1B}" type="slidenum">
              <a:rPr lang="zh-CN" altLang="en-US" smtClean="0"/>
              <a:pPr>
                <a:defRPr/>
              </a:pPr>
              <a:t>6</a:t>
            </a:fld>
            <a:endParaRPr lang="zh-CN" altLang="en-US"/>
          </a:p>
        </p:txBody>
      </p:sp>
    </p:spTree>
    <p:extLst>
      <p:ext uri="{BB962C8B-B14F-4D97-AF65-F5344CB8AC3E}">
        <p14:creationId xmlns:p14="http://schemas.microsoft.com/office/powerpoint/2010/main" val="241687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区别：</a:t>
            </a:r>
            <a:r>
              <a:rPr lang="zh-CN" altLang="en-US" dirty="0">
                <a:hlinkClick r:id="rId3"/>
              </a:rPr>
              <a:t>描述统计</a:t>
            </a:r>
            <a:r>
              <a:rPr lang="zh-CN" altLang="en-US" dirty="0"/>
              <a:t>研究的是数据收集、处理、汇总、图表描述、概括与分析等统计方法。</a:t>
            </a:r>
            <a:r>
              <a:rPr lang="zh-CN" altLang="en-US" dirty="0">
                <a:hlinkClick r:id="rId4"/>
              </a:rPr>
              <a:t>推断统计</a:t>
            </a:r>
            <a:r>
              <a:rPr lang="zh-CN" altLang="en-US" dirty="0"/>
              <a:t>是研究如何利用样本数据来推断总体特征的方法。</a:t>
            </a:r>
          </a:p>
          <a:p>
            <a:r>
              <a:rPr lang="zh-CN" altLang="en-US" dirty="0"/>
              <a:t>联系：</a:t>
            </a:r>
            <a:r>
              <a:rPr lang="zh-CN" altLang="en-US" dirty="0">
                <a:hlinkClick r:id="rId3"/>
              </a:rPr>
              <a:t>描述统计</a:t>
            </a:r>
            <a:r>
              <a:rPr lang="zh-CN" altLang="en-US" dirty="0"/>
              <a:t>学和</a:t>
            </a:r>
            <a:r>
              <a:rPr lang="zh-CN" altLang="en-US" dirty="0">
                <a:hlinkClick r:id="rId4"/>
              </a:rPr>
              <a:t>推断统计</a:t>
            </a:r>
            <a:r>
              <a:rPr lang="zh-CN" altLang="en-US" dirty="0"/>
              <a:t>学是现代统计学的两个组成部分，相辅相成、缺一不可，</a:t>
            </a:r>
            <a:r>
              <a:rPr lang="zh-CN" altLang="en-US" dirty="0">
                <a:hlinkClick r:id="rId3"/>
              </a:rPr>
              <a:t>描述统计</a:t>
            </a:r>
            <a:r>
              <a:rPr lang="zh-CN" altLang="en-US" dirty="0"/>
              <a:t>学是现代统计学的基础和前提，</a:t>
            </a:r>
            <a:r>
              <a:rPr lang="zh-CN" altLang="en-US" dirty="0">
                <a:hlinkClick r:id="rId4"/>
              </a:rPr>
              <a:t>推断统计</a:t>
            </a:r>
            <a:r>
              <a:rPr lang="zh-CN" altLang="en-US" dirty="0"/>
              <a:t>学是现代统计学的核心和关键。</a:t>
            </a:r>
            <a:endParaRPr lang="en-US" altLang="zh-CN" dirty="0"/>
          </a:p>
          <a:p>
            <a:r>
              <a:rPr lang="zh-CN" altLang="en-US" dirty="0"/>
              <a:t>参数估计就是用样本统计量去估计总体的参数的真值，它的方法有点估计和区间估计两种。</a:t>
            </a:r>
            <a:endParaRPr lang="en-US" altLang="zh-CN" dirty="0"/>
          </a:p>
          <a:p>
            <a:r>
              <a:rPr lang="zh-CN" altLang="en-US" dirty="0"/>
              <a:t>假设检验假是根据样本统计量来检验对总体参数的先验假设是否成立，是推断统计的另一项重要内容，它与参数估计类似，但角度不同，参数估计是利用样本信息推断未知的总体参数，而假设检验则是先对总体参数提出一个假设值，然后利用样本信息判断这一假设是否成立。</a:t>
            </a:r>
          </a:p>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7</a:t>
            </a:fld>
            <a:endParaRPr lang="zh-CN" altLang="en-US"/>
          </a:p>
        </p:txBody>
      </p:sp>
    </p:spTree>
    <p:extLst>
      <p:ext uri="{BB962C8B-B14F-4D97-AF65-F5344CB8AC3E}">
        <p14:creationId xmlns:p14="http://schemas.microsoft.com/office/powerpoint/2010/main" val="20471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8</a:t>
            </a:fld>
            <a:endParaRPr lang="zh-CN" altLang="en-US"/>
          </a:p>
        </p:txBody>
      </p:sp>
    </p:spTree>
    <p:extLst>
      <p:ext uri="{BB962C8B-B14F-4D97-AF65-F5344CB8AC3E}">
        <p14:creationId xmlns:p14="http://schemas.microsoft.com/office/powerpoint/2010/main" val="85790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方差分析主要用于分析“分类型自变量”和“数值型因变量”之间的关系，如彩电品牌对销售量的影响。多因素：彩电品牌和地区对销售量的影响。</a:t>
            </a:r>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9</a:t>
            </a:fld>
            <a:endParaRPr lang="zh-CN" altLang="en-US"/>
          </a:p>
        </p:txBody>
      </p:sp>
    </p:spTree>
    <p:extLst>
      <p:ext uri="{BB962C8B-B14F-4D97-AF65-F5344CB8AC3E}">
        <p14:creationId xmlns:p14="http://schemas.microsoft.com/office/powerpoint/2010/main" val="266919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400" b="0" kern="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pPr>
                <a:defRPr/>
              </a:pPr>
              <a:t>10</a:t>
            </a:fld>
            <a:endParaRPr lang="zh-CN" altLang="en-US"/>
          </a:p>
        </p:txBody>
      </p:sp>
    </p:spTree>
    <p:extLst>
      <p:ext uri="{BB962C8B-B14F-4D97-AF65-F5344CB8AC3E}">
        <p14:creationId xmlns:p14="http://schemas.microsoft.com/office/powerpoint/2010/main" val="9710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p:spPr>
        <p:txBody>
          <a:bodyPr/>
          <a:lstStyle/>
          <a:p>
            <a:r>
              <a:rPr kumimoji="1" lang="zh-CN" altLang="en-US"/>
              <a:t>单击此处编辑母版标题样式</a:t>
            </a:r>
          </a:p>
        </p:txBody>
      </p:sp>
      <p:sp>
        <p:nvSpPr>
          <p:cNvPr id="3" name="副标题 2"/>
          <p:cNvSpPr>
            <a:spLocks noGrp="1"/>
          </p:cNvSpPr>
          <p:nvPr>
            <p:ph type="subTitle" idx="1"/>
          </p:nvPr>
        </p:nvSpPr>
        <p:spPr>
          <a:xfrm>
            <a:off x="1830388" y="3887788"/>
            <a:ext cx="853757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0683720-D202-D144-AE38-207F41A40DED}" type="datetime1">
              <a:rPr kumimoji="1" lang="zh-CN" altLang="en-US" sz="1200" b="0" i="0" u="none" strike="noStrike" kern="1200" cap="none" spc="0" normalizeH="0" baseline="0" noProof="0" smtClean="0">
                <a:ln>
                  <a:noFill/>
                </a:ln>
                <a:solidFill>
                  <a:prstClr val="black">
                    <a:tint val="75000"/>
                  </a:prstClr>
                </a:solidFill>
                <a:effectLst/>
                <a:uLnTx/>
                <a:uFillTx/>
                <a:latin typeface="Arial" charset="0"/>
                <a:ea typeface="宋体" charset="0"/>
              </a:rPr>
              <a:pPr marL="0" marR="0" lvl="0" indent="0" algn="l" defTabSz="914400" rtl="0" eaLnBrk="1" fontAlgn="base" latinLnBrk="0" hangingPunct="1">
                <a:lnSpc>
                  <a:spcPct val="100000"/>
                </a:lnSpc>
                <a:spcBef>
                  <a:spcPct val="0"/>
                </a:spcBef>
                <a:spcAft>
                  <a:spcPct val="0"/>
                </a:spcAft>
                <a:buClrTx/>
                <a:buSzTx/>
                <a:buFontTx/>
                <a:buNone/>
                <a:tabLst/>
                <a:defRPr/>
              </a:pPr>
              <a:t>2022/9/19</a:t>
            </a:fld>
            <a:endParaRPr kumimoji="1" lang="zh-CN" altLang="en-US" sz="1200" b="0" i="0" u="none" strike="noStrike" kern="1200" cap="none" spc="0" normalizeH="0" baseline="0" noProof="0">
              <a:ln>
                <a:noFill/>
              </a:ln>
              <a:solidFill>
                <a:prstClr val="black">
                  <a:tint val="75000"/>
                </a:prstClr>
              </a:solidFill>
              <a:effectLst/>
              <a:uLnTx/>
              <a:uFillTx/>
              <a:latin typeface="Arial" charset="0"/>
              <a:ea typeface="宋体" charset="0"/>
            </a:endParaRPr>
          </a:p>
        </p:txBody>
      </p:sp>
      <p:sp>
        <p:nvSpPr>
          <p:cNvPr id="5" name="页脚占位符 4"/>
          <p:cNvSpPr>
            <a:spLocks noGrp="1"/>
          </p:cNvSpPr>
          <p:nvPr>
            <p:ph type="ftr" sz="quarter" idx="11"/>
          </p:nvPr>
        </p:nvSpPr>
        <p:spPr>
          <a:xfrm>
            <a:off x="4167188" y="6357938"/>
            <a:ext cx="3863975"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Arial" charset="0"/>
              <a:ea typeface="宋体" charset="0"/>
            </a:endParaRPr>
          </a:p>
        </p:txBody>
      </p:sp>
      <p:sp>
        <p:nvSpPr>
          <p:cNvPr id="6" name="幻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FD8B1E-252B-6841-B1D4-B9F5B081E9D0}" type="slidenum">
              <a:rPr kumimoji="1" lang="zh-CN" altLang="en-US" sz="1200" b="0" i="0" u="none" strike="noStrike" kern="1200" cap="none" spc="0" normalizeH="0" baseline="0" noProof="0" smtClean="0">
                <a:ln>
                  <a:noFill/>
                </a:ln>
                <a:solidFill>
                  <a:prstClr val="black">
                    <a:tint val="75000"/>
                  </a:prstClr>
                </a:solidFill>
                <a:effectLst/>
                <a:uLnTx/>
                <a:uFillTx/>
                <a:latin typeface="Arial" charset="0"/>
                <a:ea typeface="宋体"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zh-CN" altLang="en-US" sz="1200" b="0" i="0" u="none" strike="noStrike" kern="1200" cap="none" spc="0" normalizeH="0" baseline="0" noProof="0" dirty="0">
              <a:ln>
                <a:noFill/>
              </a:ln>
              <a:solidFill>
                <a:prstClr val="black">
                  <a:tint val="75000"/>
                </a:prstClr>
              </a:solidFill>
              <a:effectLst/>
              <a:uLnTx/>
              <a:uFillTx/>
              <a:latin typeface="Arial" charset="0"/>
              <a:ea typeface="宋体" charset="0"/>
            </a:endParaRPr>
          </a:p>
        </p:txBody>
      </p:sp>
    </p:spTree>
    <p:extLst>
      <p:ext uri="{BB962C8B-B14F-4D97-AF65-F5344CB8AC3E}">
        <p14:creationId xmlns:p14="http://schemas.microsoft.com/office/powerpoint/2010/main" val="1094635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333450"/>
            <a:ext cx="10979150" cy="720080"/>
          </a:xfrm>
        </p:spPr>
        <p:txBody>
          <a:bodyPr/>
          <a:lstStyle>
            <a:lvl1pPr algn="l">
              <a:defRPr lang="zh-CN" altLang="en-US" sz="2800" b="1" kern="1200" spc="225" dirty="0">
                <a:solidFill>
                  <a:srgbClr val="0259B3"/>
                </a:solidFill>
                <a:latin typeface="微软雅黑"/>
                <a:ea typeface="微软雅黑"/>
                <a:cs typeface="微软雅黑"/>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ADD2823C-A920-B649-9E09-EA158251CC57}" type="datetime1">
              <a:rPr lang="zh-CN" altLang="en-US" smtClean="0"/>
              <a:pPr>
                <a:defRPr/>
              </a:pPr>
              <a:t>2022/9/19</a:t>
            </a:fld>
            <a:endParaRPr lang="zh-CN" altLang="en-US" dirty="0"/>
          </a:p>
        </p:txBody>
      </p:sp>
      <p:sp>
        <p:nvSpPr>
          <p:cNvPr id="4" name="页脚占位符 3"/>
          <p:cNvSpPr>
            <a:spLocks noGrp="1"/>
          </p:cNvSpPr>
          <p:nvPr>
            <p:ph type="ftr" sz="quarter" idx="11"/>
          </p:nvPr>
        </p:nvSpPr>
        <p:spPr/>
        <p:txBody>
          <a:bodyPr/>
          <a:lstStyle>
            <a:lvl1pPr>
              <a:defRPr/>
            </a:lvl1pPr>
          </a:lstStyle>
          <a:p>
            <a:pPr>
              <a:defRPr/>
            </a:pPr>
            <a:endParaRPr lang="zh-CN" altLang="en-US" dirty="0"/>
          </a:p>
        </p:txBody>
      </p:sp>
      <p:sp>
        <p:nvSpPr>
          <p:cNvPr id="5" name="灯片编号占位符 4"/>
          <p:cNvSpPr>
            <a:spLocks noGrp="1"/>
          </p:cNvSpPr>
          <p:nvPr>
            <p:ph type="sldNum" sz="quarter" idx="12"/>
          </p:nvPr>
        </p:nvSpPr>
        <p:spPr>
          <a:xfrm>
            <a:off x="9339535" y="6497780"/>
            <a:ext cx="2846387" cy="321476"/>
          </a:xfrm>
        </p:spPr>
        <p:txBody>
          <a:bodyPr/>
          <a:lstStyle>
            <a:lvl1pPr>
              <a:defRPr b="0">
                <a:solidFill>
                  <a:schemeClr val="bg1">
                    <a:lumMod val="50000"/>
                  </a:schemeClr>
                </a:solidFill>
                <a:latin typeface="微软雅黑"/>
                <a:ea typeface="微软雅黑"/>
                <a:cs typeface="微软雅黑"/>
              </a:defRPr>
            </a:lvl1pPr>
          </a:lstStyle>
          <a:p>
            <a:pPr>
              <a:defRPr/>
            </a:pPr>
            <a:fld id="{B35901BC-4697-634B-B237-19528C62CAD5}" type="slidenum">
              <a:rPr lang="zh-CN" altLang="en-US" smtClean="0"/>
              <a:pPr>
                <a:defRPr/>
              </a:pPr>
              <a:t>‹#›</a:t>
            </a:fld>
            <a:endParaRPr lang="zh-CN" altLang="en-US" dirty="0"/>
          </a:p>
        </p:txBody>
      </p:sp>
      <p:sp>
        <p:nvSpPr>
          <p:cNvPr id="8" name="内容占位符 7"/>
          <p:cNvSpPr>
            <a:spLocks noGrp="1"/>
          </p:cNvSpPr>
          <p:nvPr>
            <p:ph sz="quarter" idx="13"/>
          </p:nvPr>
        </p:nvSpPr>
        <p:spPr>
          <a:xfrm>
            <a:off x="626541" y="1053530"/>
            <a:ext cx="10945242" cy="5041454"/>
          </a:xfrm>
        </p:spPr>
        <p:txBody>
          <a:bodyPr/>
          <a:lstStyle>
            <a:lvl1pPr marL="457200" indent="-457200" algn="l" defTabSz="1085850" rtl="0" eaLnBrk="0" fontAlgn="base"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algn="l" defTabSz="1085850" rtl="0" eaLnBrk="0" fontAlgn="base" hangingPunct="0">
              <a:lnSpc>
                <a:spcPct val="120000"/>
              </a:lnSpc>
              <a:spcBef>
                <a:spcPct val="20000"/>
              </a:spcBef>
              <a:spcAft>
                <a:spcPct val="0"/>
              </a:spcAft>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hangingPunct="0">
              <a:lnSpc>
                <a:spcPct val="120000"/>
              </a:lnSpc>
              <a:spcBef>
                <a:spcPct val="20000"/>
              </a:spcBef>
              <a:spcAft>
                <a:spcPct val="0"/>
              </a:spcAft>
              <a:defRPr kumimoji="1" lang="zh-CN" altLang="en-US" sz="2400" kern="1200" dirty="0">
                <a:solidFill>
                  <a:schemeClr val="tx1"/>
                </a:solidFill>
                <a:latin typeface="微软雅黑"/>
                <a:ea typeface="微软雅黑"/>
                <a:cs typeface="微软雅黑"/>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cxnSp>
        <p:nvCxnSpPr>
          <p:cNvPr id="9" name="直接连接符 7"/>
          <p:cNvCxnSpPr/>
          <p:nvPr userDrawn="1"/>
        </p:nvCxnSpPr>
        <p:spPr>
          <a:xfrm>
            <a:off x="626567" y="981522"/>
            <a:ext cx="10945216" cy="0"/>
          </a:xfrm>
          <a:prstGeom prst="line">
            <a:avLst/>
          </a:prstGeom>
          <a:ln w="28575">
            <a:solidFill>
              <a:srgbClr val="0259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4785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915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09600" y="1600200"/>
            <a:ext cx="10979150" cy="4527550"/>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09600" y="6357938"/>
            <a:ext cx="2846388"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BD7829-5952-6D43-A079-C574AE98EC85}" type="datetime1">
              <a:rPr kumimoji="1" lang="zh-CN" altLang="en-US" sz="1200" b="0" i="0" u="none" strike="noStrike" kern="1200" cap="none" spc="0" normalizeH="0" baseline="0" noProof="0" smtClean="0">
                <a:ln>
                  <a:noFill/>
                </a:ln>
                <a:solidFill>
                  <a:prstClr val="black">
                    <a:tint val="75000"/>
                  </a:prstClr>
                </a:solidFill>
                <a:effectLst/>
                <a:uLnTx/>
                <a:uFillTx/>
                <a:latin typeface="Arial" charset="0"/>
                <a:ea typeface="宋体" charset="0"/>
              </a:rPr>
              <a:pPr marL="0" marR="0" lvl="0" indent="0" algn="l" defTabSz="914400" rtl="0" eaLnBrk="1" fontAlgn="base" latinLnBrk="0" hangingPunct="1">
                <a:lnSpc>
                  <a:spcPct val="100000"/>
                </a:lnSpc>
                <a:spcBef>
                  <a:spcPct val="0"/>
                </a:spcBef>
                <a:spcAft>
                  <a:spcPct val="0"/>
                </a:spcAft>
                <a:buClrTx/>
                <a:buSzTx/>
                <a:buFontTx/>
                <a:buNone/>
                <a:tabLst/>
                <a:defRPr/>
              </a:pPr>
              <a:t>2022/9/19</a:t>
            </a:fld>
            <a:endParaRPr kumimoji="1" lang="zh-CN" altLang="en-US" sz="1200" b="0" i="0" u="none" strike="noStrike" kern="1200" cap="none" spc="0" normalizeH="0" baseline="0" noProof="0">
              <a:ln>
                <a:noFill/>
              </a:ln>
              <a:solidFill>
                <a:prstClr val="black">
                  <a:tint val="75000"/>
                </a:prstClr>
              </a:solidFill>
              <a:effectLst/>
              <a:uLnTx/>
              <a:uFillTx/>
              <a:latin typeface="Arial" charset="0"/>
              <a:ea typeface="宋体" charset="0"/>
            </a:endParaRPr>
          </a:p>
        </p:txBody>
      </p:sp>
      <p:sp>
        <p:nvSpPr>
          <p:cNvPr id="6" name="幻灯片编号占位符 5"/>
          <p:cNvSpPr>
            <a:spLocks noGrp="1"/>
          </p:cNvSpPr>
          <p:nvPr>
            <p:ph type="sldNum" sz="quarter" idx="4"/>
          </p:nvPr>
        </p:nvSpPr>
        <p:spPr>
          <a:xfrm>
            <a:off x="8742363" y="6357938"/>
            <a:ext cx="284638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EFD8B1E-252B-6841-B1D4-B9F5B081E9D0}" type="slidenum">
              <a:rPr kumimoji="1" lang="zh-CN" altLang="en-US" sz="1200" b="0" i="0" u="none" strike="noStrike" kern="1200" cap="none" spc="0" normalizeH="0" baseline="0" noProof="0" smtClean="0">
                <a:ln>
                  <a:noFill/>
                </a:ln>
                <a:solidFill>
                  <a:prstClr val="black">
                    <a:tint val="75000"/>
                  </a:prstClr>
                </a:solidFill>
                <a:effectLst/>
                <a:uLnTx/>
                <a:uFillTx/>
                <a:latin typeface="Arial" charset="0"/>
                <a:ea typeface="宋体"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Arial" charset="0"/>
              <a:ea typeface="宋体" charset="0"/>
            </a:endParaRPr>
          </a:p>
        </p:txBody>
      </p:sp>
      <p:sp>
        <p:nvSpPr>
          <p:cNvPr id="8" name="标题占位符 1"/>
          <p:cNvSpPr txBox="1">
            <a:spLocks/>
          </p:cNvSpPr>
          <p:nvPr userDrawn="1"/>
        </p:nvSpPr>
        <p:spPr bwMode="auto">
          <a:xfrm>
            <a:off x="609600" y="274638"/>
            <a:ext cx="1097915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zh-CN" altLang="en-US" sz="4400" b="0" i="0" u="none" strike="noStrike" kern="1200" cap="none" spc="0" normalizeH="0" baseline="0" noProof="0">
                <a:ln>
                  <a:noFill/>
                </a:ln>
                <a:solidFill>
                  <a:prstClr val="black"/>
                </a:solidFill>
                <a:effectLst/>
                <a:uLnTx/>
                <a:uFillTx/>
                <a:latin typeface="Calibri"/>
                <a:ea typeface="宋体" panose="02010600030101010101" pitchFamily="2" charset="-122"/>
                <a:cs typeface="+mj-cs"/>
              </a:rPr>
              <a:t>单击此处编辑母版标题样式</a:t>
            </a:r>
          </a:p>
        </p:txBody>
      </p:sp>
      <p:sp>
        <p:nvSpPr>
          <p:cNvPr id="9" name="文本占位符 2"/>
          <p:cNvSpPr txBox="1">
            <a:spLocks/>
          </p:cNvSpPr>
          <p:nvPr userDrawn="1"/>
        </p:nvSpPr>
        <p:spPr bwMode="auto">
          <a:xfrm>
            <a:off x="609600" y="1600200"/>
            <a:ext cx="1097915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a:buChar char="•"/>
              <a:tabLst/>
              <a:defRPr/>
            </a:pPr>
            <a:r>
              <a:rPr kumimoji="0" lang="zh-CN" altLang="en-US" sz="3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单击此处编辑母版文本样式</a:t>
            </a:r>
          </a:p>
          <a:p>
            <a:pPr marL="742950" marR="0" lvl="1" indent="-285750" algn="l" defTabSz="457200" rtl="0" eaLnBrk="1" fontAlgn="base" latinLnBrk="0" hangingPunct="1">
              <a:lnSpc>
                <a:spcPct val="100000"/>
              </a:lnSpc>
              <a:spcBef>
                <a:spcPct val="20000"/>
              </a:spcBef>
              <a:spcAft>
                <a:spcPct val="0"/>
              </a:spcAft>
              <a:buClrTx/>
              <a:buSzTx/>
              <a:buFont typeface="Arial"/>
              <a:buChar char="–"/>
              <a:tabLst/>
              <a:defRPr/>
            </a:pPr>
            <a:r>
              <a:rPr kumimoji="0" lang="zh-CN" altLang="en-US" sz="2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二级</a:t>
            </a:r>
          </a:p>
          <a:p>
            <a:pPr marL="1143000" marR="0" lvl="2" indent="-228600" algn="l" defTabSz="457200" rtl="0" eaLnBrk="1" fontAlgn="base" latinLnBrk="0" hangingPunct="1">
              <a:lnSpc>
                <a:spcPct val="100000"/>
              </a:lnSpc>
              <a:spcBef>
                <a:spcPct val="20000"/>
              </a:spcBef>
              <a:spcAft>
                <a:spcPct val="0"/>
              </a:spcAft>
              <a:buClrTx/>
              <a:buSzTx/>
              <a:buFont typeface="Arial"/>
              <a:buChar char="•"/>
              <a:tabLst/>
              <a:defRPr/>
            </a:pPr>
            <a:r>
              <a:rPr kumimoji="0" lang="zh-CN" altLang="en-US" sz="24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三级</a:t>
            </a:r>
          </a:p>
          <a:p>
            <a:pPr marL="1600200" marR="0" lvl="3" indent="-228600" algn="l" defTabSz="457200" rtl="0" eaLnBrk="1" fontAlgn="base" latinLnBrk="0" hangingPunct="1">
              <a:lnSpc>
                <a:spcPct val="100000"/>
              </a:lnSpc>
              <a:spcBef>
                <a:spcPct val="20000"/>
              </a:spcBef>
              <a:spcAft>
                <a:spcPct val="0"/>
              </a:spcAft>
              <a:buClrTx/>
              <a:buSzTx/>
              <a:buFont typeface="Arial"/>
              <a:buChar char="–"/>
              <a:tabLst/>
              <a:defRPr/>
            </a:pPr>
            <a:r>
              <a:rPr kumimoji="0" lang="zh-CN" altLang="en-US" sz="20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四级</a:t>
            </a:r>
          </a:p>
          <a:p>
            <a:pPr marL="2057400" marR="0" lvl="4" indent="-228600" algn="l" defTabSz="457200" rtl="0" eaLnBrk="1" fontAlgn="base" latinLnBrk="0" hangingPunct="1">
              <a:lnSpc>
                <a:spcPct val="100000"/>
              </a:lnSpc>
              <a:spcBef>
                <a:spcPct val="20000"/>
              </a:spcBef>
              <a:spcAft>
                <a:spcPct val="0"/>
              </a:spcAft>
              <a:buClrTx/>
              <a:buSzTx/>
              <a:buFont typeface="Arial"/>
              <a:buChar char="»"/>
              <a:tabLst/>
              <a:defRPr/>
            </a:pPr>
            <a:r>
              <a:rPr kumimoji="0" lang="zh-CN" altLang="en-US" sz="20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五级</a:t>
            </a:r>
          </a:p>
        </p:txBody>
      </p:sp>
      <p:sp>
        <p:nvSpPr>
          <p:cNvPr id="10" name="日期占位符 3"/>
          <p:cNvSpPr txBox="1">
            <a:spLocks/>
          </p:cNvSpPr>
          <p:nvPr userDrawn="1"/>
        </p:nvSpPr>
        <p:spPr>
          <a:xfrm>
            <a:off x="609600" y="6356350"/>
            <a:ext cx="2846388"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l" rtl="0" fontAlgn="base">
              <a:spcBef>
                <a:spcPct val="0"/>
              </a:spcBef>
              <a:spcAft>
                <a:spcPct val="0"/>
              </a:spcAft>
              <a:defRPr sz="1200" kern="1200">
                <a:solidFill>
                  <a:srgbClr val="898989"/>
                </a:solidFill>
                <a:latin typeface="Arial" charset="0"/>
                <a:ea typeface="宋体" charset="0"/>
                <a:cs typeface="宋体" charset="0"/>
              </a:defRPr>
            </a:lvl1pPr>
            <a:lvl2pPr marL="542925" indent="-85725" algn="l" rtl="0" fontAlgn="base">
              <a:spcBef>
                <a:spcPct val="0"/>
              </a:spcBef>
              <a:spcAft>
                <a:spcPct val="0"/>
              </a:spcAft>
              <a:defRPr kern="1200">
                <a:solidFill>
                  <a:schemeClr val="tx1"/>
                </a:solidFill>
                <a:latin typeface="Arial" charset="0"/>
                <a:ea typeface="宋体" charset="0"/>
                <a:cs typeface="宋体" charset="0"/>
              </a:defRPr>
            </a:lvl2pPr>
            <a:lvl3pPr marL="1087438" indent="-173038" algn="l" rtl="0" fontAlgn="base">
              <a:spcBef>
                <a:spcPct val="0"/>
              </a:spcBef>
              <a:spcAft>
                <a:spcPct val="0"/>
              </a:spcAft>
              <a:defRPr kern="1200">
                <a:solidFill>
                  <a:schemeClr val="tx1"/>
                </a:solidFill>
                <a:latin typeface="Arial" charset="0"/>
                <a:ea typeface="宋体" charset="0"/>
                <a:cs typeface="宋体" charset="0"/>
              </a:defRPr>
            </a:lvl3pPr>
            <a:lvl4pPr marL="1631950" indent="-260350" algn="l" rtl="0" fontAlgn="base">
              <a:spcBef>
                <a:spcPct val="0"/>
              </a:spcBef>
              <a:spcAft>
                <a:spcPct val="0"/>
              </a:spcAft>
              <a:defRPr kern="1200">
                <a:solidFill>
                  <a:schemeClr val="tx1"/>
                </a:solidFill>
                <a:latin typeface="Arial" charset="0"/>
                <a:ea typeface="宋体" charset="0"/>
                <a:cs typeface="宋体" charset="0"/>
              </a:defRPr>
            </a:lvl4pPr>
            <a:lvl5pPr marL="2176463" indent="-347663" algn="l" rtl="0" fontAlgn="base">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6CF9492-2A08-D240-93AC-2BA4A373B040}" type="datetimeFigureOut">
              <a:rPr kumimoji="0" lang="zh-CN" altLang="en-US" sz="1200" b="0" i="0" u="none" strike="noStrike" kern="1200" cap="none" spc="0" normalizeH="0" baseline="0" noProof="0" smtClean="0">
                <a:ln>
                  <a:noFill/>
                </a:ln>
                <a:solidFill>
                  <a:srgbClr val="898989"/>
                </a:solidFill>
                <a:effectLst/>
                <a:uLnTx/>
                <a:uFillTx/>
                <a:latin typeface="Arial" charset="0"/>
                <a:ea typeface="宋体" charset="0"/>
              </a:rPr>
              <a:pPr marL="0" marR="0" lvl="0" indent="0" algn="l" defTabSz="914400" rtl="0" eaLnBrk="1" fontAlgn="base" latinLnBrk="0" hangingPunct="1">
                <a:lnSpc>
                  <a:spcPct val="100000"/>
                </a:lnSpc>
                <a:spcBef>
                  <a:spcPct val="0"/>
                </a:spcBef>
                <a:spcAft>
                  <a:spcPct val="0"/>
                </a:spcAft>
                <a:buClrTx/>
                <a:buSzTx/>
                <a:buFontTx/>
                <a:buNone/>
                <a:tabLst/>
                <a:defRPr/>
              </a:pPr>
              <a:t>2022/9/19</a:t>
            </a:fld>
            <a:endParaRPr kumimoji="0" lang="zh-CN" altLang="en-US" sz="1200" b="0" i="0" u="none" strike="noStrike" kern="1200" cap="none" spc="0" normalizeH="0" baseline="0" noProof="0">
              <a:ln>
                <a:noFill/>
              </a:ln>
              <a:solidFill>
                <a:srgbClr val="898989"/>
              </a:solidFill>
              <a:effectLst/>
              <a:uLnTx/>
              <a:uFillTx/>
              <a:latin typeface="Arial" charset="0"/>
              <a:ea typeface="宋体" charset="0"/>
            </a:endParaRPr>
          </a:p>
        </p:txBody>
      </p:sp>
      <p:sp>
        <p:nvSpPr>
          <p:cNvPr id="11" name="幻灯片编号占位符 5"/>
          <p:cNvSpPr txBox="1">
            <a:spLocks/>
          </p:cNvSpPr>
          <p:nvPr userDrawn="1"/>
        </p:nvSpPr>
        <p:spPr>
          <a:xfrm>
            <a:off x="8742363" y="6356350"/>
            <a:ext cx="2846387"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defRPr sz="1200" kern="1200">
                <a:solidFill>
                  <a:srgbClr val="898989"/>
                </a:solidFill>
                <a:latin typeface="Arial" charset="0"/>
                <a:ea typeface="宋体" charset="0"/>
                <a:cs typeface="宋体" charset="0"/>
              </a:defRPr>
            </a:lvl1pPr>
            <a:lvl2pPr marL="542925" indent="-85725" algn="l" rtl="0" fontAlgn="base">
              <a:spcBef>
                <a:spcPct val="0"/>
              </a:spcBef>
              <a:spcAft>
                <a:spcPct val="0"/>
              </a:spcAft>
              <a:defRPr kern="1200">
                <a:solidFill>
                  <a:schemeClr val="tx1"/>
                </a:solidFill>
                <a:latin typeface="Arial" charset="0"/>
                <a:ea typeface="宋体" charset="0"/>
                <a:cs typeface="宋体" charset="0"/>
              </a:defRPr>
            </a:lvl2pPr>
            <a:lvl3pPr marL="1087438" indent="-173038" algn="l" rtl="0" fontAlgn="base">
              <a:spcBef>
                <a:spcPct val="0"/>
              </a:spcBef>
              <a:spcAft>
                <a:spcPct val="0"/>
              </a:spcAft>
              <a:defRPr kern="1200">
                <a:solidFill>
                  <a:schemeClr val="tx1"/>
                </a:solidFill>
                <a:latin typeface="Arial" charset="0"/>
                <a:ea typeface="宋体" charset="0"/>
                <a:cs typeface="宋体" charset="0"/>
              </a:defRPr>
            </a:lvl3pPr>
            <a:lvl4pPr marL="1631950" indent="-260350" algn="l" rtl="0" fontAlgn="base">
              <a:spcBef>
                <a:spcPct val="0"/>
              </a:spcBef>
              <a:spcAft>
                <a:spcPct val="0"/>
              </a:spcAft>
              <a:defRPr kern="1200">
                <a:solidFill>
                  <a:schemeClr val="tx1"/>
                </a:solidFill>
                <a:latin typeface="Arial" charset="0"/>
                <a:ea typeface="宋体" charset="0"/>
                <a:cs typeface="宋体" charset="0"/>
              </a:defRPr>
            </a:lvl4pPr>
            <a:lvl5pPr marL="2176463" indent="-347663" algn="l" rtl="0" fontAlgn="base">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E955C5-77DE-B04C-B288-6CD8E4EE8101}" type="slidenum">
              <a:rPr kumimoji="0" lang="zh-CN" altLang="en-US" sz="1200" b="0" i="0" u="none" strike="noStrike" kern="1200" cap="none" spc="0" normalizeH="0" baseline="0" noProof="0" smtClean="0">
                <a:ln>
                  <a:noFill/>
                </a:ln>
                <a:solidFill>
                  <a:srgbClr val="898989"/>
                </a:solidFill>
                <a:effectLst/>
                <a:uLnTx/>
                <a:uFillTx/>
                <a:latin typeface="Arial" charset="0"/>
                <a:ea typeface="宋体"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zh-CN" altLang="en-US" sz="1200" b="0" i="0" u="none" strike="noStrike" kern="1200" cap="none" spc="0" normalizeH="0" baseline="0" noProof="0">
              <a:ln>
                <a:noFill/>
              </a:ln>
              <a:solidFill>
                <a:srgbClr val="898989"/>
              </a:solidFill>
              <a:effectLst/>
              <a:uLnTx/>
              <a:uFillTx/>
              <a:latin typeface="Arial" charset="0"/>
              <a:ea typeface="宋体" charset="0"/>
            </a:endParaRPr>
          </a:p>
        </p:txBody>
      </p:sp>
      <p:sp>
        <p:nvSpPr>
          <p:cNvPr id="21" name="矩形 20"/>
          <p:cNvSpPr/>
          <p:nvPr userDrawn="1"/>
        </p:nvSpPr>
        <p:spPr>
          <a:xfrm>
            <a:off x="0" y="-1"/>
            <a:ext cx="12205734" cy="6866972"/>
          </a:xfrm>
          <a:prstGeom prst="rect">
            <a:avLst/>
          </a:prstGeom>
          <a:solidFill>
            <a:srgbClr val="025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7" name="图片 6"/>
          <p:cNvPicPr>
            <a:picLocks noChangeAspect="1"/>
          </p:cNvPicPr>
          <p:nvPr userDrawn="1"/>
        </p:nvPicPr>
        <p:blipFill>
          <a:blip r:embed="rId4"/>
          <a:stretch>
            <a:fillRect/>
          </a:stretch>
        </p:blipFill>
        <p:spPr>
          <a:xfrm>
            <a:off x="0" y="1845618"/>
            <a:ext cx="12198350" cy="2023189"/>
          </a:xfrm>
          <a:prstGeom prst="rect">
            <a:avLst/>
          </a:prstGeom>
        </p:spPr>
      </p:pic>
      <p:cxnSp>
        <p:nvCxnSpPr>
          <p:cNvPr id="13" name="直线连接符 12"/>
          <p:cNvCxnSpPr/>
          <p:nvPr userDrawn="1"/>
        </p:nvCxnSpPr>
        <p:spPr>
          <a:xfrm>
            <a:off x="0" y="1845618"/>
            <a:ext cx="12198350" cy="0"/>
          </a:xfrm>
          <a:prstGeom prst="line">
            <a:avLst/>
          </a:prstGeom>
          <a:ln w="7620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直线连接符 19"/>
          <p:cNvCxnSpPr/>
          <p:nvPr userDrawn="1"/>
        </p:nvCxnSpPr>
        <p:spPr>
          <a:xfrm>
            <a:off x="0" y="3861842"/>
            <a:ext cx="12198350" cy="0"/>
          </a:xfrm>
          <a:prstGeom prst="line">
            <a:avLst/>
          </a:prstGeom>
          <a:ln w="7620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2062"/>
      </p:ext>
    </p:extLst>
  </p:cSld>
  <p:clrMap bg1="lt1" tx1="dk1" bg2="lt2" tx2="dk2" accent1="accent1" accent2="accent2" accent3="accent3" accent4="accent4" accent5="accent5" accent6="accent6" hlink="hlink" folHlink="folHlink"/>
  <p:sldLayoutIdLst>
    <p:sldLayoutId id="2147484095" r:id="rId1"/>
    <p:sldLayoutId id="2147484096"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zh.wikipedia.org/wiki/%E6%A0%B7%E6%9C%AC" TargetMode="Externa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0.wmf"/><Relationship Id="rId18" Type="http://schemas.openxmlformats.org/officeDocument/2006/relationships/oleObject" Target="../embeddings/oleObject11.bin"/><Relationship Id="rId3" Type="http://schemas.openxmlformats.org/officeDocument/2006/relationships/notesSlide" Target="../notesSlides/notesSlide28.xml"/><Relationship Id="rId7" Type="http://schemas.openxmlformats.org/officeDocument/2006/relationships/image" Target="../media/image17.wmf"/><Relationship Id="rId12" Type="http://schemas.openxmlformats.org/officeDocument/2006/relationships/oleObject" Target="../embeddings/oleObject8.bin"/><Relationship Id="rId17" Type="http://schemas.openxmlformats.org/officeDocument/2006/relationships/image" Target="../media/image22.wmf"/><Relationship Id="rId2" Type="http://schemas.openxmlformats.org/officeDocument/2006/relationships/slideLayout" Target="../slideLayouts/slideLayout2.xml"/><Relationship Id="rId16" Type="http://schemas.openxmlformats.org/officeDocument/2006/relationships/oleObject" Target="../embeddings/oleObject10.bin"/><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1.wmf"/><Relationship Id="rId10" Type="http://schemas.openxmlformats.org/officeDocument/2006/relationships/oleObject" Target="../embeddings/oleObject7.bin"/><Relationship Id="rId19" Type="http://schemas.openxmlformats.org/officeDocument/2006/relationships/image" Target="../media/image23.wmf"/><Relationship Id="rId4" Type="http://schemas.openxmlformats.org/officeDocument/2006/relationships/oleObject" Target="../embeddings/oleObject4.bin"/><Relationship Id="rId9" Type="http://schemas.openxmlformats.org/officeDocument/2006/relationships/image" Target="../media/image18.wmf"/><Relationship Id="rId1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31.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12.bin"/><Relationship Id="rId10" Type="http://schemas.openxmlformats.org/officeDocument/2006/relationships/image" Target="../media/image31.wmf"/><Relationship Id="rId4" Type="http://schemas.openxmlformats.org/officeDocument/2006/relationships/image" Target="../media/image32.png"/><Relationship Id="rId9" Type="http://schemas.openxmlformats.org/officeDocument/2006/relationships/oleObject" Target="../embeddings/oleObject14.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82551" y="3933850"/>
            <a:ext cx="11305256" cy="2769989"/>
          </a:xfrm>
          <a:prstGeom prst="rect">
            <a:avLst/>
          </a:prstGeom>
          <a:noFill/>
        </p:spPr>
        <p:txBody>
          <a:bodyPr wrap="square" rtlCol="0">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1" lang="zh-CN" altLang="en-US" sz="3600" b="1" i="0" u="none" strike="noStrike" kern="1200" cap="none" spc="0" normalizeH="0" baseline="0" noProof="0" dirty="0">
                <a:ln>
                  <a:noFill/>
                </a:ln>
                <a:solidFill>
                  <a:prstClr val="white"/>
                </a:solidFill>
                <a:effectLst/>
                <a:uLnTx/>
                <a:uFillTx/>
                <a:latin typeface="微软雅黑"/>
                <a:ea typeface="微软雅黑"/>
                <a:cs typeface="微软雅黑"/>
              </a:rPr>
              <a:t>数据科学</a:t>
            </a:r>
            <a:r>
              <a:rPr kumimoji="1" lang="zh-CN" altLang="en-US" sz="3600" b="1" dirty="0">
                <a:solidFill>
                  <a:prstClr val="white"/>
                </a:solidFill>
                <a:latin typeface="微软雅黑"/>
                <a:ea typeface="微软雅黑"/>
                <a:cs typeface="微软雅黑"/>
              </a:rPr>
              <a:t>理论基础：统计学</a:t>
            </a:r>
            <a:endParaRPr kumimoji="1" lang="en-US" altLang="zh-CN" sz="2000" b="1" dirty="0">
              <a:solidFill>
                <a:schemeClr val="bg1"/>
              </a:solidFill>
              <a:latin typeface="微软雅黑"/>
              <a:ea typeface="微软雅黑"/>
              <a:cs typeface="微软雅黑"/>
            </a:endParaRPr>
          </a:p>
          <a:p>
            <a:pPr algn="ctr">
              <a:lnSpc>
                <a:spcPct val="150000"/>
              </a:lnSpc>
            </a:pPr>
            <a:endParaRPr kumimoji="1" lang="en-US" altLang="zh-CN" sz="2000" b="1" dirty="0">
              <a:solidFill>
                <a:schemeClr val="bg1"/>
              </a:solidFill>
              <a:latin typeface="微软雅黑"/>
              <a:ea typeface="微软雅黑"/>
              <a:cs typeface="微软雅黑"/>
            </a:endParaRPr>
          </a:p>
          <a:p>
            <a:pPr lvl="0" algn="ctr">
              <a:lnSpc>
                <a:spcPct val="150000"/>
              </a:lnSpc>
              <a:defRPr/>
            </a:pPr>
            <a:r>
              <a:rPr kumimoji="1" lang="zh-CN" altLang="en-US" sz="2000" b="1" dirty="0">
                <a:solidFill>
                  <a:prstClr val="white"/>
                </a:solidFill>
                <a:latin typeface="微软雅黑"/>
                <a:ea typeface="微软雅黑"/>
                <a:cs typeface="微软雅黑"/>
              </a:rPr>
              <a:t>北京邮电大学 </a:t>
            </a:r>
            <a:endParaRPr kumimoji="1" lang="en-US" altLang="zh-CN" sz="2000" b="1" dirty="0">
              <a:solidFill>
                <a:prstClr val="white"/>
              </a:solidFill>
              <a:latin typeface="微软雅黑"/>
              <a:ea typeface="微软雅黑"/>
              <a:cs typeface="微软雅黑"/>
            </a:endParaRPr>
          </a:p>
          <a:p>
            <a:pPr algn="ctr">
              <a:lnSpc>
                <a:spcPct val="150000"/>
              </a:lnSpc>
              <a:defRPr/>
            </a:pPr>
            <a:r>
              <a:rPr kumimoji="1" lang="zh-CN" altLang="en-US" sz="2000" b="1">
                <a:solidFill>
                  <a:prstClr val="white"/>
                </a:solidFill>
                <a:latin typeface="微软雅黑"/>
                <a:ea typeface="微软雅黑"/>
                <a:cs typeface="微软雅黑"/>
              </a:rPr>
              <a:t>智能感知与计算教研中心</a:t>
            </a:r>
          </a:p>
          <a:p>
            <a:pPr lvl="0" algn="ctr">
              <a:lnSpc>
                <a:spcPct val="150000"/>
              </a:lnSpc>
              <a:defRPr/>
            </a:pPr>
            <a:r>
              <a:rPr kumimoji="1" lang="zh-CN" altLang="en-US" sz="2000" b="1">
                <a:solidFill>
                  <a:prstClr val="white"/>
                </a:solidFill>
                <a:latin typeface="微软雅黑"/>
                <a:ea typeface="微软雅黑"/>
                <a:cs typeface="微软雅黑"/>
              </a:rPr>
              <a:t>数据</a:t>
            </a:r>
            <a:r>
              <a:rPr kumimoji="1" lang="zh-CN" altLang="en-US" sz="2000" b="1" dirty="0">
                <a:solidFill>
                  <a:prstClr val="white"/>
                </a:solidFill>
                <a:latin typeface="微软雅黑"/>
                <a:ea typeface="微软雅黑"/>
                <a:cs typeface="微软雅黑"/>
              </a:rPr>
              <a:t>科学中心</a:t>
            </a:r>
            <a:endParaRPr kumimoji="1" lang="en-US" altLang="zh-CN" sz="2000" b="1" dirty="0">
              <a:solidFill>
                <a:prstClr val="white"/>
              </a:solidFill>
              <a:latin typeface="微软雅黑"/>
              <a:ea typeface="微软雅黑"/>
              <a:cs typeface="微软雅黑"/>
            </a:endParaRPr>
          </a:p>
        </p:txBody>
      </p:sp>
    </p:spTree>
    <p:extLst>
      <p:ext uri="{BB962C8B-B14F-4D97-AF65-F5344CB8AC3E}">
        <p14:creationId xmlns:p14="http://schemas.microsoft.com/office/powerpoint/2010/main" val="63435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数据科学中常用的统计学方法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9</a:t>
            </a:fld>
            <a:endParaRPr lang="zh-CN" altLang="en-US" dirty="0"/>
          </a:p>
        </p:txBody>
      </p:sp>
      <p:sp>
        <p:nvSpPr>
          <p:cNvPr id="7" name="内容占位符 10">
            <a:extLst>
              <a:ext uri="{FF2B5EF4-FFF2-40B4-BE49-F238E27FC236}">
                <a16:creationId xmlns:a16="http://schemas.microsoft.com/office/drawing/2014/main" id="{1E0D9CAE-A51C-4C5C-B7E2-B7BF658A5A20}"/>
              </a:ext>
            </a:extLst>
          </p:cNvPr>
          <p:cNvSpPr>
            <a:spLocks noGrp="1"/>
          </p:cNvSpPr>
          <p:nvPr>
            <p:ph sz="quarter" idx="13"/>
          </p:nvPr>
        </p:nvSpPr>
        <p:spPr/>
        <p:txBody>
          <a:bodyPr>
            <a:normAutofit/>
          </a:bodyPr>
          <a:lstStyle/>
          <a:p>
            <a:r>
              <a:rPr lang="zh-CN" altLang="en-US" dirty="0"/>
              <a:t>基本分析法</a:t>
            </a:r>
            <a:endParaRPr lang="en-US" altLang="zh-CN" dirty="0"/>
          </a:p>
        </p:txBody>
      </p:sp>
      <p:pic>
        <p:nvPicPr>
          <p:cNvPr id="11" name="图片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02631" y="1499039"/>
            <a:ext cx="10131623" cy="5173058"/>
          </a:xfrm>
          <a:prstGeom prst="rect">
            <a:avLst/>
          </a:prstGeom>
        </p:spPr>
      </p:pic>
      <p:sp>
        <p:nvSpPr>
          <p:cNvPr id="12" name="文本框 11"/>
          <p:cNvSpPr txBox="1"/>
          <p:nvPr/>
        </p:nvSpPr>
        <p:spPr>
          <a:xfrm>
            <a:off x="2930823" y="5354265"/>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逻辑回归</a:t>
            </a:r>
          </a:p>
        </p:txBody>
      </p:sp>
    </p:spTree>
    <p:extLst>
      <p:ext uri="{BB962C8B-B14F-4D97-AF65-F5344CB8AC3E}">
        <p14:creationId xmlns:p14="http://schemas.microsoft.com/office/powerpoint/2010/main" val="204455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55CB325-467A-4CAB-B4D3-09844A6F16F9}"/>
              </a:ext>
            </a:extLst>
          </p:cNvPr>
          <p:cNvPicPr>
            <a:picLocks noChangeAspect="1"/>
          </p:cNvPicPr>
          <p:nvPr/>
        </p:nvPicPr>
        <p:blipFill>
          <a:blip r:embed="rId3"/>
          <a:stretch>
            <a:fillRect/>
          </a:stretch>
        </p:blipFill>
        <p:spPr>
          <a:xfrm>
            <a:off x="2282751" y="1372563"/>
            <a:ext cx="7272808" cy="4722421"/>
          </a:xfrm>
          <a:prstGeom prst="rect">
            <a:avLst/>
          </a:prstGeom>
        </p:spPr>
      </p:pic>
      <p:sp>
        <p:nvSpPr>
          <p:cNvPr id="2" name="标题 1"/>
          <p:cNvSpPr>
            <a:spLocks noGrp="1"/>
          </p:cNvSpPr>
          <p:nvPr>
            <p:ph type="title"/>
          </p:nvPr>
        </p:nvSpPr>
        <p:spPr/>
        <p:txBody>
          <a:bodyPr/>
          <a:lstStyle/>
          <a:p>
            <a:r>
              <a:rPr lang="zh-CN" altLang="en-US" dirty="0"/>
              <a:t>数据科学中常用的统计学方法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10</a:t>
            </a:fld>
            <a:endParaRPr lang="zh-CN" altLang="en-US" dirty="0"/>
          </a:p>
        </p:txBody>
      </p:sp>
      <p:sp>
        <p:nvSpPr>
          <p:cNvPr id="7" name="内容占位符 10">
            <a:extLst>
              <a:ext uri="{FF2B5EF4-FFF2-40B4-BE49-F238E27FC236}">
                <a16:creationId xmlns:a16="http://schemas.microsoft.com/office/drawing/2014/main" id="{1E0D9CAE-A51C-4C5C-B7E2-B7BF658A5A20}"/>
              </a:ext>
            </a:extLst>
          </p:cNvPr>
          <p:cNvSpPr>
            <a:spLocks noGrp="1"/>
          </p:cNvSpPr>
          <p:nvPr>
            <p:ph sz="quarter" idx="13"/>
          </p:nvPr>
        </p:nvSpPr>
        <p:spPr/>
        <p:txBody>
          <a:bodyPr>
            <a:normAutofit/>
          </a:bodyPr>
          <a:lstStyle/>
          <a:p>
            <a:r>
              <a:rPr lang="zh-CN" altLang="en-US" dirty="0"/>
              <a:t>元分析法</a:t>
            </a:r>
            <a:endParaRPr lang="en-US" altLang="zh-CN" dirty="0"/>
          </a:p>
        </p:txBody>
      </p:sp>
    </p:spTree>
    <p:extLst>
      <p:ext uri="{BB962C8B-B14F-4D97-AF65-F5344CB8AC3E}">
        <p14:creationId xmlns:p14="http://schemas.microsoft.com/office/powerpoint/2010/main" val="203323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11</a:t>
            </a:fld>
            <a:endParaRPr lang="zh-CN" altLang="en-US" dirty="0"/>
          </a:p>
        </p:txBody>
      </p:sp>
      <p:sp>
        <p:nvSpPr>
          <p:cNvPr id="4" name="内容占位符 3"/>
          <p:cNvSpPr>
            <a:spLocks noGrp="1"/>
          </p:cNvSpPr>
          <p:nvPr>
            <p:ph sz="quarter" idx="13"/>
          </p:nvPr>
        </p:nvSpPr>
        <p:spPr/>
        <p:txBody>
          <a:bodyPr/>
          <a:lstStyle/>
          <a:p>
            <a:r>
              <a:rPr lang="zh-CN" altLang="en-US" dirty="0"/>
              <a:t>特征描述分析</a:t>
            </a:r>
            <a:endParaRPr lang="en-US" altLang="zh-CN" dirty="0"/>
          </a:p>
          <a:p>
            <a:pPr>
              <a:lnSpc>
                <a:spcPct val="150000"/>
              </a:lnSpc>
              <a:spcBef>
                <a:spcPts val="600"/>
              </a:spcBef>
            </a:pPr>
            <a:r>
              <a:rPr lang="zh-CN" altLang="en-US" dirty="0"/>
              <a:t>相关和回归分析</a:t>
            </a:r>
            <a:endParaRPr lang="en-US" altLang="zh-CN" dirty="0"/>
          </a:p>
          <a:p>
            <a:pPr lvl="1">
              <a:lnSpc>
                <a:spcPct val="150000"/>
              </a:lnSpc>
              <a:spcBef>
                <a:spcPts val="600"/>
              </a:spcBef>
            </a:pPr>
            <a:r>
              <a:rPr lang="zh-CN" altLang="en-US" sz="1800" dirty="0"/>
              <a:t>两个变量之间的密切程度</a:t>
            </a:r>
            <a:endParaRPr lang="en-US" altLang="zh-CN" sz="1800" dirty="0"/>
          </a:p>
          <a:p>
            <a:r>
              <a:rPr lang="zh-CN" altLang="en-US" dirty="0"/>
              <a:t>聚类分析</a:t>
            </a:r>
            <a:endParaRPr lang="en-US" altLang="zh-CN" dirty="0"/>
          </a:p>
          <a:p>
            <a:r>
              <a:rPr lang="zh-CN" altLang="en-US" dirty="0"/>
              <a:t>关联分析</a:t>
            </a:r>
            <a:endParaRPr lang="en-US" altLang="zh-CN" dirty="0"/>
          </a:p>
          <a:p>
            <a:endParaRPr lang="zh-CN" altLang="en-US" dirty="0"/>
          </a:p>
        </p:txBody>
      </p:sp>
    </p:spTree>
    <p:extLst>
      <p:ext uri="{BB962C8B-B14F-4D97-AF65-F5344CB8AC3E}">
        <p14:creationId xmlns:p14="http://schemas.microsoft.com/office/powerpoint/2010/main" val="306041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50000"/>
              </a:lnSpc>
              <a:spcBef>
                <a:spcPts val="600"/>
              </a:spcBef>
            </a:pPr>
            <a:r>
              <a:rPr lang="zh-CN" altLang="en-US" dirty="0"/>
              <a:t>特征描述分析</a:t>
            </a:r>
            <a:endParaRPr lang="en-US" altLang="zh-CN"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12</a:t>
            </a:fld>
            <a:endParaRPr lang="zh-CN" altLang="en-US" dirty="0"/>
          </a:p>
        </p:txBody>
      </p:sp>
      <p:sp>
        <p:nvSpPr>
          <p:cNvPr id="4" name="内容占位符 3"/>
          <p:cNvSpPr>
            <a:spLocks noGrp="1"/>
          </p:cNvSpPr>
          <p:nvPr>
            <p:ph sz="quarter" idx="13"/>
          </p:nvPr>
        </p:nvSpPr>
        <p:spPr/>
        <p:txBody>
          <a:bodyPr>
            <a:normAutofit/>
          </a:bodyPr>
          <a:lstStyle/>
          <a:p>
            <a:pPr>
              <a:lnSpc>
                <a:spcPct val="150000"/>
              </a:lnSpc>
              <a:spcBef>
                <a:spcPts val="600"/>
              </a:spcBef>
            </a:pPr>
            <a:r>
              <a:rPr lang="zh-CN" altLang="en-US" dirty="0"/>
              <a:t>特征描述分析</a:t>
            </a:r>
            <a:endParaRPr lang="en-US" altLang="zh-CN" dirty="0"/>
          </a:p>
          <a:p>
            <a:pPr lvl="1">
              <a:lnSpc>
                <a:spcPct val="150000"/>
              </a:lnSpc>
              <a:spcBef>
                <a:spcPts val="600"/>
              </a:spcBef>
            </a:pPr>
            <a:r>
              <a:rPr lang="zh-CN" altLang="en-US" sz="2200" dirty="0"/>
              <a:t>集中趋势分析</a:t>
            </a:r>
            <a:endParaRPr lang="en-US" altLang="zh-CN" sz="2200" dirty="0"/>
          </a:p>
          <a:p>
            <a:pPr lvl="2">
              <a:lnSpc>
                <a:spcPct val="150000"/>
              </a:lnSpc>
              <a:spcBef>
                <a:spcPts val="600"/>
              </a:spcBef>
            </a:pPr>
            <a:r>
              <a:rPr lang="zh-CN" altLang="en-US" sz="2000" dirty="0"/>
              <a:t>均值、中位数、众数</a:t>
            </a:r>
            <a:endParaRPr lang="en-US" altLang="zh-CN" sz="2000" dirty="0"/>
          </a:p>
          <a:p>
            <a:pPr lvl="1">
              <a:lnSpc>
                <a:spcPct val="150000"/>
              </a:lnSpc>
              <a:spcBef>
                <a:spcPts val="600"/>
              </a:spcBef>
            </a:pPr>
            <a:r>
              <a:rPr lang="zh-CN" altLang="en-US" sz="2200" dirty="0"/>
              <a:t>离中趋势分析</a:t>
            </a:r>
            <a:endParaRPr lang="en-US" altLang="zh-CN" sz="2200" dirty="0"/>
          </a:p>
          <a:p>
            <a:pPr lvl="2">
              <a:lnSpc>
                <a:spcPct val="150000"/>
              </a:lnSpc>
              <a:spcBef>
                <a:spcPts val="600"/>
              </a:spcBef>
            </a:pPr>
            <a:r>
              <a:rPr lang="zh-CN" altLang="en-US" sz="2000" dirty="0"/>
              <a:t>极差、方差、标准差</a:t>
            </a:r>
            <a:endParaRPr lang="en-US" altLang="zh-CN" sz="2000" dirty="0"/>
          </a:p>
          <a:p>
            <a:pPr lvl="1">
              <a:lnSpc>
                <a:spcPct val="150000"/>
              </a:lnSpc>
              <a:spcBef>
                <a:spcPts val="600"/>
              </a:spcBef>
            </a:pPr>
            <a:r>
              <a:rPr lang="zh-CN" altLang="en-US" sz="2200" dirty="0"/>
              <a:t>变异性指标</a:t>
            </a:r>
            <a:endParaRPr lang="en-US" altLang="zh-CN" sz="2200" dirty="0"/>
          </a:p>
          <a:p>
            <a:pPr lvl="2">
              <a:lnSpc>
                <a:spcPct val="150000"/>
              </a:lnSpc>
              <a:spcBef>
                <a:spcPts val="600"/>
              </a:spcBef>
            </a:pPr>
            <a:r>
              <a:rPr lang="zh-CN" altLang="en-US" sz="2000" dirty="0"/>
              <a:t>偏度、峰度</a:t>
            </a:r>
            <a:endParaRPr lang="en-US" altLang="zh-CN" sz="2000" dirty="0"/>
          </a:p>
          <a:p>
            <a:pPr marL="0" indent="0">
              <a:buNone/>
            </a:pPr>
            <a:endParaRPr lang="zh-CN" altLang="en-US" dirty="0"/>
          </a:p>
        </p:txBody>
      </p:sp>
      <p:graphicFrame>
        <p:nvGraphicFramePr>
          <p:cNvPr id="5" name="图示 4"/>
          <p:cNvGraphicFramePr/>
          <p:nvPr>
            <p:extLst>
              <p:ext uri="{D42A27DB-BD31-4B8C-83A1-F6EECF244321}">
                <p14:modId xmlns:p14="http://schemas.microsoft.com/office/powerpoint/2010/main" val="3513392777"/>
              </p:ext>
            </p:extLst>
          </p:nvPr>
        </p:nvGraphicFramePr>
        <p:xfrm>
          <a:off x="5019055" y="1310201"/>
          <a:ext cx="6874429" cy="4576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0983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13</a:t>
            </a:fld>
            <a:endParaRPr lang="zh-CN" altLang="en-US" dirty="0"/>
          </a:p>
        </p:txBody>
      </p:sp>
      <p:sp>
        <p:nvSpPr>
          <p:cNvPr id="4" name="内容占位符 3"/>
          <p:cNvSpPr>
            <a:spLocks noGrp="1"/>
          </p:cNvSpPr>
          <p:nvPr>
            <p:ph sz="quarter" idx="13"/>
          </p:nvPr>
        </p:nvSpPr>
        <p:spPr/>
        <p:txBody>
          <a:bodyPr/>
          <a:lstStyle/>
          <a:p>
            <a:r>
              <a:rPr lang="zh-CN" altLang="en-US" dirty="0">
                <a:solidFill>
                  <a:schemeClr val="bg1">
                    <a:lumMod val="65000"/>
                  </a:schemeClr>
                </a:solidFill>
              </a:rPr>
              <a:t>特征描述分析</a:t>
            </a:r>
            <a:endParaRPr lang="en-US" altLang="zh-CN" dirty="0">
              <a:solidFill>
                <a:schemeClr val="bg1">
                  <a:lumMod val="65000"/>
                </a:schemeClr>
              </a:solidFill>
            </a:endParaRPr>
          </a:p>
          <a:p>
            <a:pPr>
              <a:lnSpc>
                <a:spcPct val="150000"/>
              </a:lnSpc>
              <a:spcBef>
                <a:spcPts val="600"/>
              </a:spcBef>
            </a:pPr>
            <a:r>
              <a:rPr lang="zh-CN" altLang="en-US" dirty="0"/>
              <a:t>相关和回归分析</a:t>
            </a:r>
            <a:endParaRPr lang="en-US" altLang="zh-CN" dirty="0"/>
          </a:p>
          <a:p>
            <a:pPr lvl="1">
              <a:lnSpc>
                <a:spcPct val="150000"/>
              </a:lnSpc>
              <a:spcBef>
                <a:spcPts val="600"/>
              </a:spcBef>
            </a:pPr>
            <a:r>
              <a:rPr lang="zh-CN" altLang="en-US" sz="1800" dirty="0"/>
              <a:t>相关分析</a:t>
            </a:r>
            <a:endParaRPr lang="en-US" altLang="zh-CN" sz="1800" dirty="0"/>
          </a:p>
          <a:p>
            <a:pPr lvl="1">
              <a:lnSpc>
                <a:spcPct val="150000"/>
              </a:lnSpc>
              <a:spcBef>
                <a:spcPts val="600"/>
              </a:spcBef>
            </a:pPr>
            <a:r>
              <a:rPr lang="zh-CN" altLang="en-US" sz="1800" dirty="0">
                <a:solidFill>
                  <a:schemeClr val="bg1">
                    <a:lumMod val="65000"/>
                  </a:schemeClr>
                </a:solidFill>
              </a:rPr>
              <a:t>回归分析</a:t>
            </a:r>
            <a:endParaRPr lang="en-US" altLang="zh-CN" sz="1800" dirty="0">
              <a:solidFill>
                <a:schemeClr val="bg1">
                  <a:lumMod val="65000"/>
                </a:schemeClr>
              </a:solidFill>
            </a:endParaRPr>
          </a:p>
          <a:p>
            <a:r>
              <a:rPr lang="zh-CN" altLang="en-US" dirty="0">
                <a:solidFill>
                  <a:schemeClr val="bg1">
                    <a:lumMod val="65000"/>
                  </a:schemeClr>
                </a:solidFill>
              </a:rPr>
              <a:t>聚类分析</a:t>
            </a:r>
            <a:endParaRPr lang="en-US" altLang="zh-CN" dirty="0">
              <a:solidFill>
                <a:schemeClr val="bg1">
                  <a:lumMod val="65000"/>
                </a:schemeClr>
              </a:solidFill>
            </a:endParaRPr>
          </a:p>
          <a:p>
            <a:r>
              <a:rPr lang="zh-CN" altLang="en-US" dirty="0">
                <a:solidFill>
                  <a:schemeClr val="bg1">
                    <a:lumMod val="65000"/>
                  </a:schemeClr>
                </a:solidFill>
              </a:rPr>
              <a:t>关联分析</a:t>
            </a:r>
            <a:endParaRPr lang="en-US" altLang="zh-CN" dirty="0">
              <a:solidFill>
                <a:schemeClr val="bg1">
                  <a:lumMod val="65000"/>
                </a:schemeClr>
              </a:solidFill>
            </a:endParaRPr>
          </a:p>
          <a:p>
            <a:endParaRPr lang="zh-CN" altLang="en-US" dirty="0"/>
          </a:p>
        </p:txBody>
      </p:sp>
    </p:spTree>
    <p:extLst>
      <p:ext uri="{BB962C8B-B14F-4D97-AF65-F5344CB8AC3E}">
        <p14:creationId xmlns:p14="http://schemas.microsoft.com/office/powerpoint/2010/main" val="917537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函数关系和相关关系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14</a:t>
            </a:fld>
            <a:endParaRPr lang="zh-CN" altLang="en-US" dirty="0"/>
          </a:p>
        </p:txBody>
      </p:sp>
      <p:sp>
        <p:nvSpPr>
          <p:cNvPr id="5" name="Rectangle 3"/>
          <p:cNvSpPr>
            <a:spLocks noGrp="1" noChangeArrowheads="1"/>
          </p:cNvSpPr>
          <p:nvPr>
            <p:ph sz="quarter" idx="13"/>
          </p:nvPr>
        </p:nvSpPr>
        <p:spPr>
          <a:xfrm>
            <a:off x="770570" y="1071500"/>
            <a:ext cx="10657210" cy="5041454"/>
          </a:xfrm>
        </p:spPr>
        <p:txBody>
          <a:bodyPr/>
          <a:lstStyle/>
          <a:p>
            <a:pPr eaLnBrk="1" hangingPunct="1"/>
            <a:r>
              <a:rPr lang="zh-CN" altLang="en-US" sz="2800" dirty="0"/>
              <a:t>变量联系存在着两种不同的类型</a:t>
            </a:r>
          </a:p>
          <a:p>
            <a:pPr lvl="3" eaLnBrk="1" hangingPunct="1">
              <a:buFont typeface="微软雅黑" panose="020B0503020204020204" pitchFamily="34" charset="-122"/>
              <a:buChar char="−"/>
            </a:pPr>
            <a:r>
              <a:rPr lang="zh-CN" altLang="en-US" sz="2800" dirty="0"/>
              <a:t>函数关系</a:t>
            </a:r>
            <a:endParaRPr lang="en-US" altLang="zh-CN" sz="2800" dirty="0"/>
          </a:p>
          <a:p>
            <a:pPr lvl="3" eaLnBrk="1" hangingPunct="1">
              <a:buFont typeface="微软雅黑" panose="020B0503020204020204" pitchFamily="34" charset="-122"/>
              <a:buChar char="−"/>
            </a:pPr>
            <a:r>
              <a:rPr lang="zh-CN" altLang="en-US" sz="2800" dirty="0"/>
              <a:t>相关关系</a:t>
            </a:r>
          </a:p>
          <a:p>
            <a:pPr eaLnBrk="1" hangingPunct="1"/>
            <a:endParaRPr lang="zh-CN" altLang="en-US" sz="2800" dirty="0"/>
          </a:p>
          <a:p>
            <a:pPr eaLnBrk="1" hangingPunct="1"/>
            <a:r>
              <a:rPr lang="zh-CN" altLang="en-US" sz="2800" dirty="0"/>
              <a:t>函数关系</a:t>
            </a:r>
          </a:p>
          <a:p>
            <a:pPr eaLnBrk="1" hangingPunct="1">
              <a:buFont typeface="Wingdings" panose="05000000000000000000" pitchFamily="2" charset="2"/>
              <a:buNone/>
            </a:pPr>
            <a:r>
              <a:rPr lang="zh-CN" altLang="en-US" sz="2800" dirty="0"/>
              <a:t>   </a:t>
            </a:r>
            <a:r>
              <a:rPr lang="en-US" altLang="zh-CN" sz="2800" dirty="0"/>
              <a:t>		</a:t>
            </a:r>
            <a:r>
              <a:rPr lang="zh-CN" altLang="en-US" sz="2800" dirty="0"/>
              <a:t>当一个</a:t>
            </a:r>
            <a:r>
              <a:rPr lang="en-US" altLang="zh-CN" sz="2800" dirty="0"/>
              <a:t>(</a:t>
            </a:r>
            <a:r>
              <a:rPr lang="zh-CN" altLang="en-US" sz="2800" dirty="0"/>
              <a:t>或一组</a:t>
            </a:r>
            <a:r>
              <a:rPr lang="en-US" altLang="zh-CN" sz="2800" dirty="0"/>
              <a:t>)</a:t>
            </a:r>
            <a:r>
              <a:rPr lang="zh-CN" altLang="en-US" sz="2800" dirty="0"/>
              <a:t>变量每取一个值时，相应的另一个变量必然有一个确定值与之对应。</a:t>
            </a:r>
          </a:p>
        </p:txBody>
      </p:sp>
    </p:spTree>
    <p:extLst>
      <p:ext uri="{BB962C8B-B14F-4D97-AF65-F5344CB8AC3E}">
        <p14:creationId xmlns:p14="http://schemas.microsoft.com/office/powerpoint/2010/main" val="4269072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函数关系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15</a:t>
            </a:fld>
            <a:endParaRPr lang="zh-CN" altLang="en-US" dirty="0"/>
          </a:p>
        </p:txBody>
      </p:sp>
      <p:sp>
        <p:nvSpPr>
          <p:cNvPr id="27" name="Rectangle 3"/>
          <p:cNvSpPr txBox="1">
            <a:spLocks noChangeArrowheads="1"/>
          </p:cNvSpPr>
          <p:nvPr/>
        </p:nvSpPr>
        <p:spPr>
          <a:xfrm>
            <a:off x="716934" y="1289396"/>
            <a:ext cx="5219613" cy="4903788"/>
          </a:xfrm>
          <a:prstGeom prst="rect">
            <a:avLst/>
          </a:prstGeom>
          <a:noFill/>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fontAlgn="auto">
              <a:lnSpc>
                <a:spcPct val="150000"/>
              </a:lnSpc>
              <a:spcAft>
                <a:spcPts val="0"/>
              </a:spcAft>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一一对应的确定关系。</a:t>
            </a:r>
          </a:p>
          <a:p>
            <a:pPr algn="just" fontAlgn="auto">
              <a:lnSpc>
                <a:spcPct val="150000"/>
              </a:lnSpc>
              <a:spcAft>
                <a:spcPts val="0"/>
              </a:spcAft>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设有两个变量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i="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和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，变量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随变量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一起变化，并完全依赖于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，当变量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i="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取某个数值时，</a:t>
            </a:r>
            <a:r>
              <a:rPr lang="zh-CN" altLang="en-US" sz="2400" i="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依确定的关系取相应的值，则称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i="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是 </a:t>
            </a:r>
            <a:r>
              <a:rPr lang="en-US" altLang="zh-CN" sz="24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i="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的函数，记为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，其中 </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i="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称为</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自变量</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y </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称为</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因变量。</a:t>
            </a:r>
          </a:p>
          <a:p>
            <a:pPr algn="just" fontAlgn="auto">
              <a:lnSpc>
                <a:spcPct val="150000"/>
              </a:lnSpc>
              <a:spcAft>
                <a:spcPts val="0"/>
              </a:spcAft>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各观测点落在一条线上。</a:t>
            </a:r>
          </a:p>
        </p:txBody>
      </p:sp>
      <p:grpSp>
        <p:nvGrpSpPr>
          <p:cNvPr id="28" name="Group 4"/>
          <p:cNvGrpSpPr>
            <a:grpSpLocks/>
          </p:cNvGrpSpPr>
          <p:nvPr/>
        </p:nvGrpSpPr>
        <p:grpSpPr bwMode="auto">
          <a:xfrm>
            <a:off x="5990153" y="2061155"/>
            <a:ext cx="5293598" cy="2664783"/>
            <a:chOff x="3504" y="1824"/>
            <a:chExt cx="2112" cy="2160"/>
          </a:xfrm>
        </p:grpSpPr>
        <p:sp>
          <p:nvSpPr>
            <p:cNvPr id="29" name="Rectangle 5"/>
            <p:cNvSpPr>
              <a:spLocks noChangeArrowheads="1"/>
            </p:cNvSpPr>
            <p:nvPr/>
          </p:nvSpPr>
          <p:spPr bwMode="auto">
            <a:xfrm>
              <a:off x="3504" y="1824"/>
              <a:ext cx="2112" cy="216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 name="Group 6"/>
            <p:cNvGrpSpPr>
              <a:grpSpLocks/>
            </p:cNvGrpSpPr>
            <p:nvPr/>
          </p:nvGrpSpPr>
          <p:grpSpPr bwMode="auto">
            <a:xfrm>
              <a:off x="3504" y="1872"/>
              <a:ext cx="2016" cy="2057"/>
              <a:chOff x="3504" y="1872"/>
              <a:chExt cx="2016" cy="2057"/>
            </a:xfrm>
          </p:grpSpPr>
          <p:grpSp>
            <p:nvGrpSpPr>
              <p:cNvPr id="31" name="Group 7"/>
              <p:cNvGrpSpPr>
                <a:grpSpLocks/>
              </p:cNvGrpSpPr>
              <p:nvPr/>
            </p:nvGrpSpPr>
            <p:grpSpPr bwMode="auto">
              <a:xfrm>
                <a:off x="3648" y="2160"/>
                <a:ext cx="1824" cy="1536"/>
                <a:chOff x="3648" y="2160"/>
                <a:chExt cx="1824" cy="1536"/>
              </a:xfrm>
            </p:grpSpPr>
            <p:sp>
              <p:nvSpPr>
                <p:cNvPr id="34" name="Line 8"/>
                <p:cNvSpPr>
                  <a:spLocks noChangeShapeType="1"/>
                </p:cNvSpPr>
                <p:nvPr/>
              </p:nvSpPr>
              <p:spPr bwMode="auto">
                <a:xfrm>
                  <a:off x="3648" y="2160"/>
                  <a:ext cx="0" cy="1536"/>
                </a:xfrm>
                <a:prstGeom prst="line">
                  <a:avLst/>
                </a:prstGeom>
                <a:ln>
                  <a:headEnd type="triangle" w="med" len="med"/>
                  <a:tailEnd/>
                </a:ln>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35" name="Line 9"/>
                <p:cNvSpPr>
                  <a:spLocks noChangeShapeType="1"/>
                </p:cNvSpPr>
                <p:nvPr/>
              </p:nvSpPr>
              <p:spPr bwMode="auto">
                <a:xfrm>
                  <a:off x="3648" y="3696"/>
                  <a:ext cx="1824" cy="0"/>
                </a:xfrm>
                <a:prstGeom prst="line">
                  <a:avLst/>
                </a:prstGeom>
                <a:ln w="12700">
                  <a:headEnd/>
                  <a:tailEnd type="triangle" w="med" len="med"/>
                </a:ln>
              </p:spPr>
              <p:style>
                <a:lnRef idx="1">
                  <a:schemeClr val="dk1"/>
                </a:lnRef>
                <a:fillRef idx="0">
                  <a:schemeClr val="dk1"/>
                </a:fillRef>
                <a:effectRef idx="0">
                  <a:schemeClr val="dk1"/>
                </a:effectRef>
                <a:fontRef idx="minor">
                  <a:schemeClr val="tx1"/>
                </a:fontRef>
              </p:style>
              <p:txBody>
                <a:bodyPr/>
                <a:lstStyle/>
                <a:p>
                  <a:endParaRPr lang="zh-CN" altLang="en-US"/>
                </a:p>
              </p:txBody>
            </p:sp>
            <p:sp>
              <p:nvSpPr>
                <p:cNvPr id="36" name="Text Box 10"/>
                <p:cNvSpPr txBox="1">
                  <a:spLocks noChangeArrowheads="1"/>
                </p:cNvSpPr>
                <p:nvPr/>
              </p:nvSpPr>
              <p:spPr bwMode="auto">
                <a:xfrm>
                  <a:off x="3694" y="3198"/>
                  <a:ext cx="3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37" name="Text Box 11"/>
                <p:cNvSpPr txBox="1">
                  <a:spLocks noChangeArrowheads="1"/>
                </p:cNvSpPr>
                <p:nvPr/>
              </p:nvSpPr>
              <p:spPr bwMode="auto">
                <a:xfrm>
                  <a:off x="5044" y="2400"/>
                  <a:ext cx="3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grpSp>
              <p:nvGrpSpPr>
                <p:cNvPr id="38" name="Group 12"/>
                <p:cNvGrpSpPr>
                  <a:grpSpLocks/>
                </p:cNvGrpSpPr>
                <p:nvPr/>
              </p:nvGrpSpPr>
              <p:grpSpPr bwMode="auto">
                <a:xfrm>
                  <a:off x="3863" y="2500"/>
                  <a:ext cx="1349" cy="886"/>
                  <a:chOff x="3744" y="2544"/>
                  <a:chExt cx="1152" cy="853"/>
                </a:xfrm>
              </p:grpSpPr>
              <p:sp>
                <p:nvSpPr>
                  <p:cNvPr id="40" name="Text Box 13"/>
                  <p:cNvSpPr txBox="1">
                    <a:spLocks noChangeArrowheads="1"/>
                  </p:cNvSpPr>
                  <p:nvPr/>
                </p:nvSpPr>
                <p:spPr bwMode="auto">
                  <a:xfrm>
                    <a:off x="4464" y="2640"/>
                    <a:ext cx="28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41" name="Text Box 14"/>
                  <p:cNvSpPr txBox="1">
                    <a:spLocks noChangeArrowheads="1"/>
                  </p:cNvSpPr>
                  <p:nvPr/>
                </p:nvSpPr>
                <p:spPr bwMode="auto">
                  <a:xfrm>
                    <a:off x="4609" y="2544"/>
                    <a:ext cx="287"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42" name="Text Box 15"/>
                  <p:cNvSpPr txBox="1">
                    <a:spLocks noChangeArrowheads="1"/>
                  </p:cNvSpPr>
                  <p:nvPr/>
                </p:nvSpPr>
                <p:spPr bwMode="auto">
                  <a:xfrm>
                    <a:off x="4321" y="2736"/>
                    <a:ext cx="28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43" name="Text Box 16"/>
                  <p:cNvSpPr txBox="1">
                    <a:spLocks noChangeArrowheads="1"/>
                  </p:cNvSpPr>
                  <p:nvPr/>
                </p:nvSpPr>
                <p:spPr bwMode="auto">
                  <a:xfrm>
                    <a:off x="4176" y="2832"/>
                    <a:ext cx="28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44" name="Text Box 17"/>
                  <p:cNvSpPr txBox="1">
                    <a:spLocks noChangeArrowheads="1"/>
                  </p:cNvSpPr>
                  <p:nvPr/>
                </p:nvSpPr>
                <p:spPr bwMode="auto">
                  <a:xfrm>
                    <a:off x="4033" y="2928"/>
                    <a:ext cx="289"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45" name="Text Box 18"/>
                  <p:cNvSpPr txBox="1">
                    <a:spLocks noChangeArrowheads="1"/>
                  </p:cNvSpPr>
                  <p:nvPr/>
                </p:nvSpPr>
                <p:spPr bwMode="auto">
                  <a:xfrm>
                    <a:off x="3744" y="3120"/>
                    <a:ext cx="28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sp>
                <p:nvSpPr>
                  <p:cNvPr id="46" name="Text Box 19"/>
                  <p:cNvSpPr txBox="1">
                    <a:spLocks noChangeArrowheads="1"/>
                  </p:cNvSpPr>
                  <p:nvPr/>
                </p:nvSpPr>
                <p:spPr bwMode="auto">
                  <a:xfrm>
                    <a:off x="3889" y="3023"/>
                    <a:ext cx="287"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a:solidFill>
                          <a:schemeClr val="hlink"/>
                        </a:solidFill>
                        <a:effectLst>
                          <a:outerShdw blurRad="38100" dist="38100" dir="2700000" algn="tl">
                            <a:srgbClr val="C0C0C0"/>
                          </a:outerShdw>
                        </a:effectLst>
                        <a:sym typeface="Wingdings 2" panose="05020102010507070707" pitchFamily="18" charset="2"/>
                      </a:rPr>
                      <a:t></a:t>
                    </a:r>
                  </a:p>
                </p:txBody>
              </p:sp>
            </p:grpSp>
            <p:sp>
              <p:nvSpPr>
                <p:cNvPr id="39" name="Line 20"/>
                <p:cNvSpPr>
                  <a:spLocks noChangeShapeType="1"/>
                </p:cNvSpPr>
                <p:nvPr/>
              </p:nvSpPr>
              <p:spPr bwMode="auto">
                <a:xfrm flipV="1">
                  <a:off x="3696" y="2448"/>
                  <a:ext cx="1631" cy="947"/>
                </a:xfrm>
                <a:prstGeom prst="line">
                  <a:avLst/>
                </a:prstGeom>
                <a:noFill/>
                <a:ln w="19050">
                  <a:solidFill>
                    <a:schemeClr val="tx2"/>
                  </a:solidFill>
                  <a:round/>
                  <a:headEnd/>
                  <a:tailEnd/>
                </a:ln>
                <a:effectLst>
                  <a:outerShdw dist="12700" dir="54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grpSp>
          <p:sp>
            <p:nvSpPr>
              <p:cNvPr id="32" name="Text Box 21"/>
              <p:cNvSpPr txBox="1">
                <a:spLocks noChangeArrowheads="1"/>
              </p:cNvSpPr>
              <p:nvPr/>
            </p:nvSpPr>
            <p:spPr bwMode="auto">
              <a:xfrm>
                <a:off x="5232" y="3696"/>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dirty="0">
                    <a:ln w="0"/>
                    <a:effectLst>
                      <a:outerShdw blurRad="38100" dist="19050" dir="2700000" algn="tl" rotWithShape="0">
                        <a:schemeClr val="dk1">
                          <a:alpha val="40000"/>
                        </a:schemeClr>
                      </a:outerShdw>
                    </a:effectLst>
                  </a:rPr>
                  <a:t>x</a:t>
                </a:r>
              </a:p>
            </p:txBody>
          </p:sp>
          <p:sp>
            <p:nvSpPr>
              <p:cNvPr id="33" name="Text Box 22"/>
              <p:cNvSpPr txBox="1">
                <a:spLocks noChangeArrowheads="1"/>
              </p:cNvSpPr>
              <p:nvPr/>
            </p:nvSpPr>
            <p:spPr bwMode="auto">
              <a:xfrm>
                <a:off x="3504" y="1872"/>
                <a:ext cx="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dirty="0">
                    <a:ln w="0"/>
                    <a:effectLst>
                      <a:outerShdw blurRad="38100" dist="19050" dir="2700000" algn="tl" rotWithShape="0">
                        <a:schemeClr val="dk1">
                          <a:alpha val="40000"/>
                        </a:schemeClr>
                      </a:outerShdw>
                    </a:effectLst>
                  </a:rPr>
                  <a:t>y</a:t>
                </a:r>
              </a:p>
            </p:txBody>
          </p:sp>
        </p:grpSp>
      </p:grpSp>
    </p:spTree>
    <p:extLst>
      <p:ext uri="{BB962C8B-B14F-4D97-AF65-F5344CB8AC3E}">
        <p14:creationId xmlns:p14="http://schemas.microsoft.com/office/powerpoint/2010/main" val="690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500"/>
                                        <p:tgtEl>
                                          <p:spTgt spid="27">
                                            <p:txEl>
                                              <p:pRg st="0" end="0"/>
                                            </p:txEl>
                                          </p:spTgt>
                                        </p:tgtEl>
                                      </p:cBhvr>
                                    </p:animEffect>
                                  </p:childTnLst>
                                  <p:subTnLst>
                                    <p:animClr clrSpc="rgb" dir="cw">
                                      <p:cBhvr override="childStyle">
                                        <p:cTn dur="1" fill="hold" display="0" masterRel="nextClick" afterEffect="1"/>
                                        <p:tgtEl>
                                          <p:spTgt spid="27">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wipe(left)">
                                      <p:cBhvr>
                                        <p:cTn id="12" dur="500"/>
                                        <p:tgtEl>
                                          <p:spTgt spid="27">
                                            <p:txEl>
                                              <p:pRg st="1" end="1"/>
                                            </p:txEl>
                                          </p:spTgt>
                                        </p:tgtEl>
                                      </p:cBhvr>
                                    </p:animEffect>
                                  </p:childTnLst>
                                  <p:subTnLst>
                                    <p:animClr clrSpc="rgb" dir="cw">
                                      <p:cBhvr override="childStyle">
                                        <p:cTn dur="1" fill="hold" display="0" masterRel="nextClick" afterEffect="1"/>
                                        <p:tgtEl>
                                          <p:spTgt spid="27">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ox(ou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xEl>
                                              <p:pRg st="2" end="2"/>
                                            </p:txEl>
                                          </p:spTgt>
                                        </p:tgtEl>
                                        <p:attrNameLst>
                                          <p:attrName>style.visibility</p:attrName>
                                        </p:attrNameLst>
                                      </p:cBhvr>
                                      <p:to>
                                        <p:strVal val="visible"/>
                                      </p:to>
                                    </p:set>
                                    <p:animEffect transition="in" filter="wipe(left)">
                                      <p:cBhvr>
                                        <p:cTn id="22" dur="500"/>
                                        <p:tgtEl>
                                          <p:spTgt spid="27">
                                            <p:txEl>
                                              <p:pRg st="2" end="2"/>
                                            </p:txEl>
                                          </p:spTgt>
                                        </p:tgtEl>
                                      </p:cBhvr>
                                    </p:animEffect>
                                  </p:childTnLst>
                                  <p:subTnLst>
                                    <p:animClr clrSpc="rgb" dir="cw">
                                      <p:cBhvr override="childStyle">
                                        <p:cTn dur="1" fill="hold" display="0" masterRel="nextClick" afterEffect="1"/>
                                        <p:tgtEl>
                                          <p:spTgt spid="27">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16</a:t>
            </a:fld>
            <a:endParaRPr lang="zh-CN" altLang="en-US" dirty="0"/>
          </a:p>
        </p:txBody>
      </p:sp>
      <p:sp>
        <p:nvSpPr>
          <p:cNvPr id="6" name="Rectangle 1026"/>
          <p:cNvSpPr>
            <a:spLocks noGrp="1" noChangeArrowheads="1"/>
          </p:cNvSpPr>
          <p:nvPr>
            <p:ph type="title"/>
          </p:nvPr>
        </p:nvSpPr>
        <p:spPr/>
        <p:txBody>
          <a:bodyPr>
            <a:normAutofit/>
          </a:bodyPr>
          <a:lstStyle/>
          <a:p>
            <a:r>
              <a:rPr lang="zh-CN" altLang="en-US" dirty="0"/>
              <a:t>相关关系（</a:t>
            </a:r>
            <a:r>
              <a:rPr lang="en-US" altLang="zh-CN" dirty="0"/>
              <a:t>correlation analysis</a:t>
            </a:r>
            <a:r>
              <a:rPr lang="zh-CN" altLang="en-US" dirty="0"/>
              <a:t>）</a:t>
            </a:r>
          </a:p>
        </p:txBody>
      </p:sp>
      <p:sp>
        <p:nvSpPr>
          <p:cNvPr id="7" name="Rectangle 1029"/>
          <p:cNvSpPr>
            <a:spLocks noGrp="1" noChangeArrowheads="1"/>
          </p:cNvSpPr>
          <p:nvPr>
            <p:ph sz="quarter" idx="13"/>
          </p:nvPr>
        </p:nvSpPr>
        <p:spPr bwMode="auto">
          <a:xfrm>
            <a:off x="1490663" y="1485578"/>
            <a:ext cx="9505056" cy="3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chemeClr val="accent2"/>
                </a:solidFill>
                <a:latin typeface="微软雅黑" panose="020B0503020204020204" pitchFamily="34" charset="-122"/>
                <a:ea typeface="微软雅黑" panose="020B0503020204020204" pitchFamily="34" charset="-122"/>
              </a:rPr>
              <a:t>相关关系</a:t>
            </a:r>
            <a:endParaRPr lang="en-US" altLang="zh-CN" sz="2800" dirty="0">
              <a:latin typeface="微软雅黑" panose="020B0503020204020204" pitchFamily="34" charset="-122"/>
              <a:ea typeface="微软雅黑" panose="020B0503020204020204" pitchFamily="34" charset="-122"/>
            </a:endParaRPr>
          </a:p>
          <a:p>
            <a:pPr marL="1600200" lvl="4" indent="0" eaLnBrk="1" hangingPunct="1">
              <a:lnSpc>
                <a:spcPct val="150000"/>
              </a:lnSpc>
              <a:buNone/>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变量之间存在有依存关系，但这种关系是不完全确定的随机关系。</a:t>
            </a:r>
            <a:endParaRPr lang="en-US" altLang="zh-CN" sz="2800" dirty="0">
              <a:latin typeface="微软雅黑" panose="020B0503020204020204" pitchFamily="34" charset="-122"/>
              <a:ea typeface="微软雅黑" panose="020B0503020204020204" pitchFamily="34" charset="-122"/>
            </a:endParaRPr>
          </a:p>
          <a:p>
            <a:pPr lvl="5" indent="-457200" eaLnBrk="1" hangingPunct="1">
              <a:lnSpc>
                <a:spcPct val="150000"/>
              </a:lnSpc>
            </a:pPr>
            <a:r>
              <a:rPr lang="zh-CN" altLang="en-US" sz="2800" dirty="0">
                <a:latin typeface="微软雅黑" panose="020B0503020204020204" pitchFamily="34" charset="-122"/>
                <a:ea typeface="微软雅黑" panose="020B0503020204020204" pitchFamily="34" charset="-122"/>
              </a:rPr>
              <a:t>即当一个</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或一组</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变量每取一个值时，相应的另一个变量可能有多个不同值与之对应。</a:t>
            </a:r>
          </a:p>
        </p:txBody>
      </p:sp>
      <p:pic>
        <p:nvPicPr>
          <p:cNvPr id="8" name="Picture 1028" descr="BS02064_"/>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a:xfrm>
            <a:off x="266527" y="3776972"/>
            <a:ext cx="2016125" cy="30305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032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相关关系的分类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17</a:t>
            </a:fld>
            <a:endParaRPr lang="zh-CN" altLang="en-US" dirty="0"/>
          </a:p>
        </p:txBody>
      </p:sp>
      <p:sp>
        <p:nvSpPr>
          <p:cNvPr id="16" name="Rectangle 3"/>
          <p:cNvSpPr txBox="1">
            <a:spLocks noChangeArrowheads="1"/>
          </p:cNvSpPr>
          <p:nvPr/>
        </p:nvSpPr>
        <p:spPr>
          <a:xfrm>
            <a:off x="770583" y="1197546"/>
            <a:ext cx="6735762" cy="51593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lnSpc>
                <a:spcPct val="90000"/>
              </a:lnSpc>
              <a:spcAft>
                <a:spcPts val="0"/>
              </a:spcAft>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按相关的程度分</a:t>
            </a:r>
          </a:p>
        </p:txBody>
      </p:sp>
      <p:grpSp>
        <p:nvGrpSpPr>
          <p:cNvPr id="17" name="Group 9"/>
          <p:cNvGrpSpPr>
            <a:grpSpLocks/>
          </p:cNvGrpSpPr>
          <p:nvPr/>
        </p:nvGrpSpPr>
        <p:grpSpPr bwMode="auto">
          <a:xfrm>
            <a:off x="2065696" y="2133650"/>
            <a:ext cx="2720617" cy="1512887"/>
            <a:chOff x="3940" y="432"/>
            <a:chExt cx="1148" cy="1104"/>
          </a:xfrm>
          <a:solidFill>
            <a:schemeClr val="bg1"/>
          </a:solidFill>
        </p:grpSpPr>
        <p:sp>
          <p:nvSpPr>
            <p:cNvPr id="18" name="Rectangle 10"/>
            <p:cNvSpPr>
              <a:spLocks noChangeArrowheads="1"/>
            </p:cNvSpPr>
            <p:nvPr/>
          </p:nvSpPr>
          <p:spPr bwMode="auto">
            <a:xfrm>
              <a:off x="3984" y="432"/>
              <a:ext cx="1104" cy="3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pc="-150" dirty="0">
                  <a:latin typeface="Arial" panose="020B0604020202020204" pitchFamily="34" charset="0"/>
                  <a:ea typeface="微软雅黑" panose="020B0503020204020204" pitchFamily="34" charset="-122"/>
                  <a:cs typeface="Arial" panose="020B0604020202020204" pitchFamily="34" charset="0"/>
                </a:rPr>
                <a:t>完全相关</a:t>
              </a:r>
            </a:p>
          </p:txBody>
        </p:sp>
        <p:sp>
          <p:nvSpPr>
            <p:cNvPr id="19" name="Rectangle 11"/>
            <p:cNvSpPr>
              <a:spLocks noChangeArrowheads="1"/>
            </p:cNvSpPr>
            <p:nvPr/>
          </p:nvSpPr>
          <p:spPr bwMode="auto">
            <a:xfrm>
              <a:off x="3984" y="816"/>
              <a:ext cx="1104" cy="3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pc="-150" dirty="0">
                  <a:latin typeface="Arial" panose="020B0604020202020204" pitchFamily="34" charset="0"/>
                  <a:ea typeface="微软雅黑" panose="020B0503020204020204" pitchFamily="34" charset="-122"/>
                  <a:cs typeface="Arial" panose="020B0604020202020204" pitchFamily="34" charset="0"/>
                </a:rPr>
                <a:t>不完全相关</a:t>
              </a:r>
            </a:p>
          </p:txBody>
        </p:sp>
        <p:sp>
          <p:nvSpPr>
            <p:cNvPr id="20" name="Rectangle 12"/>
            <p:cNvSpPr>
              <a:spLocks noChangeArrowheads="1"/>
            </p:cNvSpPr>
            <p:nvPr/>
          </p:nvSpPr>
          <p:spPr bwMode="auto">
            <a:xfrm>
              <a:off x="3984" y="1200"/>
              <a:ext cx="1104" cy="336"/>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pc="-150" dirty="0">
                  <a:solidFill>
                    <a:schemeClr val="bg2"/>
                  </a:solidFill>
                  <a:latin typeface="Arial" panose="020B0604020202020204" pitchFamily="34" charset="0"/>
                  <a:ea typeface="微软雅黑" panose="020B0503020204020204" pitchFamily="34" charset="-122"/>
                  <a:cs typeface="Arial" panose="020B0604020202020204" pitchFamily="34" charset="0"/>
                </a:rPr>
                <a:t>  </a:t>
              </a:r>
              <a:r>
                <a:rPr lang="zh-CN" altLang="en-US" spc="-150" dirty="0">
                  <a:latin typeface="Arial" panose="020B0604020202020204" pitchFamily="34" charset="0"/>
                  <a:ea typeface="微软雅黑" panose="020B0503020204020204" pitchFamily="34" charset="-122"/>
                  <a:cs typeface="Arial" panose="020B0604020202020204" pitchFamily="34" charset="0"/>
                </a:rPr>
                <a:t>不相关</a:t>
              </a:r>
              <a:r>
                <a:rPr lang="en-US" altLang="zh-CN" spc="-150" dirty="0">
                  <a:latin typeface="Arial" panose="020B0604020202020204" pitchFamily="34" charset="0"/>
                  <a:ea typeface="微软雅黑" panose="020B0503020204020204" pitchFamily="34" charset="-122"/>
                  <a:cs typeface="Arial" panose="020B0604020202020204" pitchFamily="34" charset="0"/>
                </a:rPr>
                <a:t>(</a:t>
              </a:r>
              <a:r>
                <a:rPr lang="zh-CN" altLang="en-US" spc="-150" dirty="0">
                  <a:latin typeface="Arial" panose="020B0604020202020204" pitchFamily="34" charset="0"/>
                  <a:ea typeface="微软雅黑" panose="020B0503020204020204" pitchFamily="34" charset="-122"/>
                  <a:cs typeface="Arial" panose="020B0604020202020204" pitchFamily="34" charset="0"/>
                </a:rPr>
                <a:t>或零相关</a:t>
              </a:r>
              <a:r>
                <a:rPr lang="en-US" altLang="zh-CN" spc="-150" dirty="0">
                  <a:latin typeface="Arial" panose="020B0604020202020204" pitchFamily="34" charset="0"/>
                  <a:ea typeface="微软雅黑" panose="020B0503020204020204" pitchFamily="34" charset="-122"/>
                  <a:cs typeface="Arial" panose="020B0604020202020204" pitchFamily="34" charset="0"/>
                </a:rPr>
                <a:t>)</a:t>
              </a:r>
            </a:p>
          </p:txBody>
        </p:sp>
        <p:sp>
          <p:nvSpPr>
            <p:cNvPr id="21" name="AutoShape 13"/>
            <p:cNvSpPr>
              <a:spLocks/>
            </p:cNvSpPr>
            <p:nvPr/>
          </p:nvSpPr>
          <p:spPr bwMode="auto">
            <a:xfrm>
              <a:off x="3940" y="462"/>
              <a:ext cx="144" cy="1056"/>
            </a:xfrm>
            <a:prstGeom prst="leftBrace">
              <a:avLst>
                <a:gd name="adj1" fmla="val 61111"/>
                <a:gd name="adj2" fmla="val 50000"/>
              </a:avLst>
            </a:prstGeom>
            <a:grp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 name="Rectangle 24"/>
          <p:cNvSpPr>
            <a:spLocks noChangeArrowheads="1"/>
          </p:cNvSpPr>
          <p:nvPr/>
        </p:nvSpPr>
        <p:spPr bwMode="auto">
          <a:xfrm>
            <a:off x="4530725" y="43656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b="1"/>
          </a:p>
        </p:txBody>
      </p:sp>
      <p:sp>
        <p:nvSpPr>
          <p:cNvPr id="23" name="Rectangle 25"/>
          <p:cNvSpPr>
            <a:spLocks noChangeArrowheads="1"/>
          </p:cNvSpPr>
          <p:nvPr/>
        </p:nvSpPr>
        <p:spPr bwMode="auto">
          <a:xfrm>
            <a:off x="4602163" y="5084763"/>
            <a:ext cx="1841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20000"/>
              </a:spcBef>
              <a:buClr>
                <a:schemeClr val="tx2"/>
              </a:buClr>
              <a:buSzPct val="95000"/>
              <a:buFont typeface="Wingdings" panose="05000000000000000000" pitchFamily="2" charset="2"/>
              <a:buNone/>
            </a:pPr>
            <a:endParaRPr lang="zh-CN" altLang="zh-CN" b="1"/>
          </a:p>
        </p:txBody>
      </p:sp>
      <mc:AlternateContent xmlns:mc="http://schemas.openxmlformats.org/markup-compatibility/2006" xmlns:a14="http://schemas.microsoft.com/office/drawing/2010/main">
        <mc:Choice Requires="a14">
          <p:sp>
            <p:nvSpPr>
              <p:cNvPr id="24" name="Text Box 26"/>
              <p:cNvSpPr txBox="1">
                <a:spLocks noChangeArrowheads="1"/>
              </p:cNvSpPr>
              <p:nvPr/>
            </p:nvSpPr>
            <p:spPr bwMode="auto">
              <a:xfrm>
                <a:off x="1202631" y="3950870"/>
                <a:ext cx="9649072" cy="24293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FF0000"/>
                    </a:solidFill>
                    <a:latin typeface="微软雅黑" panose="020B0503020204020204" pitchFamily="34" charset="-122"/>
                    <a:ea typeface="微软雅黑" panose="020B0503020204020204" pitchFamily="34" charset="-122"/>
                  </a:rPr>
                  <a:t>例：</a:t>
                </a:r>
                <a:endParaRPr lang="en-US" altLang="zh-CN" sz="2800" b="1" dirty="0">
                  <a:solidFill>
                    <a:srgbClr val="FF0000"/>
                  </a:solidFill>
                  <a:latin typeface="微软雅黑" panose="020B0503020204020204" pitchFamily="34" charset="-122"/>
                  <a:ea typeface="微软雅黑" panose="020B0503020204020204" pitchFamily="34" charset="-122"/>
                </a:endParaRPr>
              </a:p>
              <a:p>
                <a:pPr lvl="1">
                  <a:lnSpc>
                    <a:spcPct val="200000"/>
                  </a:lnSpc>
                </a:pPr>
                <a:r>
                  <a:rPr lang="zh-CN" altLang="en-US" dirty="0">
                    <a:latin typeface="微软雅黑" panose="020B0503020204020204" pitchFamily="34" charset="-122"/>
                    <a:ea typeface="微软雅黑" panose="020B0503020204020204" pitchFamily="34" charset="-122"/>
                  </a:rPr>
                  <a:t>完全相关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在价格</a:t>
                </a:r>
                <a14:m>
                  <m:oMath xmlns:m="http://schemas.openxmlformats.org/officeDocument/2006/math">
                    <m:r>
                      <a:rPr lang="en-US" altLang="zh-CN" b="0" i="1" smtClean="0">
                        <a:solidFill>
                          <a:srgbClr val="000000"/>
                        </a:solidFill>
                        <a:latin typeface="Cambria Math" panose="02040503050406030204" pitchFamily="18" charset="0"/>
                      </a:rPr>
                      <m:t>𝑃</m:t>
                    </m:r>
                  </m:oMath>
                </a14:m>
                <a:r>
                  <a:rPr lang="zh-CN" altLang="en-US" dirty="0">
                    <a:latin typeface="微软雅黑" panose="020B0503020204020204" pitchFamily="34" charset="-122"/>
                    <a:ea typeface="微软雅黑" panose="020B0503020204020204" pitchFamily="34" charset="-122"/>
                  </a:rPr>
                  <a:t>不变的情况下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销售收入</a:t>
                </a:r>
                <a14:m>
                  <m:oMath xmlns:m="http://schemas.openxmlformats.org/officeDocument/2006/math">
                    <m:r>
                      <a:rPr lang="en-US" altLang="zh-CN" b="0" i="1" smtClean="0">
                        <a:solidFill>
                          <a:srgbClr val="000000"/>
                        </a:solidFill>
                        <a:latin typeface="Cambria Math" panose="02040503050406030204" pitchFamily="18" charset="0"/>
                      </a:rPr>
                      <m:t>𝑌</m:t>
                    </m:r>
                    <m:r>
                      <a:rPr lang="en-US" altLang="zh-CN" i="1">
                        <a:solidFill>
                          <a:srgbClr val="000000"/>
                        </a:solidFill>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与销售量</a:t>
                </a:r>
                <a:r>
                  <a:rPr lang="en-US" altLang="zh-CN" dirty="0">
                    <a:solidFill>
                      <a:srgbClr val="000000"/>
                    </a:solidFill>
                  </a:rPr>
                  <a:t> </a:t>
                </a:r>
                <a14:m>
                  <m:oMath xmlns:m="http://schemas.openxmlformats.org/officeDocument/2006/math">
                    <m:r>
                      <a:rPr lang="en-US" altLang="zh-CN" b="0" i="1" smtClean="0">
                        <a:solidFill>
                          <a:srgbClr val="000000"/>
                        </a:solidFill>
                        <a:latin typeface="Cambria Math" panose="02040503050406030204" pitchFamily="18" charset="0"/>
                      </a:rPr>
                      <m:t>𝑋</m:t>
                    </m:r>
                  </m:oMath>
                </a14:m>
                <a:r>
                  <a:rPr lang="zh-CN" altLang="en-US" dirty="0">
                    <a:latin typeface="微软雅黑" panose="020B0503020204020204" pitchFamily="34" charset="-122"/>
                    <a:ea typeface="微软雅黑" panose="020B0503020204020204" pitchFamily="34" charset="-122"/>
                  </a:rPr>
                  <a:t>的关系。</a:t>
                </a:r>
                <a:endParaRPr lang="en-US" altLang="zh-CN" dirty="0">
                  <a:latin typeface="微软雅黑" panose="020B0503020204020204" pitchFamily="34" charset="-122"/>
                  <a:ea typeface="微软雅黑" panose="020B0503020204020204" pitchFamily="34" charset="-122"/>
                </a:endParaRPr>
              </a:p>
              <a:p>
                <a:pPr lvl="1">
                  <a:lnSpc>
                    <a:spcPct val="200000"/>
                  </a:lnSpc>
                </a:pPr>
                <a:r>
                  <a:rPr lang="zh-CN" altLang="en-US" dirty="0">
                    <a:latin typeface="微软雅黑" panose="020B0503020204020204" pitchFamily="34" charset="-122"/>
                    <a:ea typeface="微软雅黑" panose="020B0503020204020204" pitchFamily="34" charset="-122"/>
                  </a:rPr>
                  <a:t>不相关</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股票价格的高低与气温的高低是不相关的。</a:t>
                </a:r>
                <a:endParaRPr lang="en-US" altLang="zh-CN"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p:txBody>
          </p:sp>
        </mc:Choice>
        <mc:Fallback xmlns="">
          <p:sp>
            <p:nvSpPr>
              <p:cNvPr id="24" name="Text Box 26"/>
              <p:cNvSpPr txBox="1">
                <a:spLocks noRot="1" noChangeAspect="1" noMove="1" noResize="1" noEditPoints="1" noAdjustHandles="1" noChangeArrowheads="1" noChangeShapeType="1" noTextEdit="1"/>
              </p:cNvSpPr>
              <p:nvPr/>
            </p:nvSpPr>
            <p:spPr bwMode="auto">
              <a:xfrm>
                <a:off x="1202631" y="3950870"/>
                <a:ext cx="9649072" cy="2429383"/>
              </a:xfrm>
              <a:prstGeom prst="rect">
                <a:avLst/>
              </a:prstGeom>
              <a:blipFill>
                <a:blip r:embed="rId2"/>
                <a:stretch>
                  <a:fillRect l="-1263" t="-250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89179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相关关系的分类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18</a:t>
            </a:fld>
            <a:endParaRPr lang="zh-CN" altLang="en-US" dirty="0"/>
          </a:p>
        </p:txBody>
      </p:sp>
      <p:sp>
        <p:nvSpPr>
          <p:cNvPr id="7" name="Text Box 4"/>
          <p:cNvSpPr txBox="1">
            <a:spLocks noChangeArrowheads="1"/>
          </p:cNvSpPr>
          <p:nvPr/>
        </p:nvSpPr>
        <p:spPr>
          <a:xfrm>
            <a:off x="509290" y="1341562"/>
            <a:ext cx="4176712" cy="720080"/>
          </a:xfrm>
          <a:prstGeom prst="rect">
            <a:avLst/>
          </a:prstGeom>
          <a:noFill/>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fontAlgn="auto">
              <a:spcBef>
                <a:spcPct val="0"/>
              </a:spcBef>
              <a:spcAft>
                <a:spcPts val="0"/>
              </a:spcAft>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按相关的方向分</a:t>
            </a:r>
          </a:p>
        </p:txBody>
      </p:sp>
      <p:grpSp>
        <p:nvGrpSpPr>
          <p:cNvPr id="8" name="Group 5"/>
          <p:cNvGrpSpPr>
            <a:grpSpLocks/>
          </p:cNvGrpSpPr>
          <p:nvPr/>
        </p:nvGrpSpPr>
        <p:grpSpPr bwMode="auto">
          <a:xfrm>
            <a:off x="4947047" y="1005798"/>
            <a:ext cx="1107422" cy="1236663"/>
            <a:chOff x="1989" y="3361"/>
            <a:chExt cx="715" cy="779"/>
          </a:xfrm>
        </p:grpSpPr>
        <p:sp>
          <p:nvSpPr>
            <p:cNvPr id="9" name="Text Box 6"/>
            <p:cNvSpPr txBox="1">
              <a:spLocks noChangeArrowheads="1"/>
            </p:cNvSpPr>
            <p:nvPr/>
          </p:nvSpPr>
          <p:spPr bwMode="auto">
            <a:xfrm>
              <a:off x="1989" y="3361"/>
              <a:ext cx="715" cy="29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正相关</a:t>
              </a:r>
            </a:p>
          </p:txBody>
        </p:sp>
        <p:sp>
          <p:nvSpPr>
            <p:cNvPr id="10" name="Text Box 7"/>
            <p:cNvSpPr txBox="1">
              <a:spLocks noChangeArrowheads="1"/>
            </p:cNvSpPr>
            <p:nvPr/>
          </p:nvSpPr>
          <p:spPr bwMode="auto">
            <a:xfrm>
              <a:off x="1989" y="3849"/>
              <a:ext cx="715" cy="29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负相关</a:t>
              </a:r>
            </a:p>
          </p:txBody>
        </p:sp>
      </p:grpSp>
      <p:sp>
        <p:nvSpPr>
          <p:cNvPr id="12" name="Rectangle 9"/>
          <p:cNvSpPr>
            <a:spLocks noChangeArrowheads="1"/>
          </p:cNvSpPr>
          <p:nvPr/>
        </p:nvSpPr>
        <p:spPr bwMode="auto">
          <a:xfrm>
            <a:off x="1562671" y="2343276"/>
            <a:ext cx="9361039"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dirty="0">
                <a:latin typeface="微软雅黑" panose="020B0503020204020204" pitchFamily="34" charset="-122"/>
                <a:ea typeface="微软雅黑" panose="020B0503020204020204" pitchFamily="34" charset="-122"/>
              </a:rPr>
              <a:t>正相关：两个变量之间的变化方向一致，都是增长趋势或下降趋势。</a:t>
            </a:r>
          </a:p>
          <a:p>
            <a:pPr eaLnBrk="1" hangingPunct="1">
              <a:lnSpc>
                <a:spcPct val="150000"/>
              </a:lnSpc>
            </a:pPr>
            <a:r>
              <a:rPr lang="zh-CN" altLang="en-US" dirty="0">
                <a:latin typeface="微软雅黑" panose="020B0503020204020204" pitchFamily="34" charset="-122"/>
                <a:ea typeface="微软雅黑" panose="020B0503020204020204" pitchFamily="34" charset="-122"/>
              </a:rPr>
              <a:t>     </a:t>
            </a:r>
            <a:r>
              <a:rPr kumimoji="0" lang="zh-CN" altLang="en-US" b="1" dirty="0">
                <a:solidFill>
                  <a:srgbClr val="FF0000"/>
                </a:solidFill>
                <a:latin typeface="微软雅黑" panose="020B0503020204020204" pitchFamily="34" charset="-122"/>
                <a:ea typeface="微软雅黑" panose="020B0503020204020204" pitchFamily="34" charset="-122"/>
              </a:rPr>
              <a:t>例</a:t>
            </a:r>
            <a:r>
              <a:rPr kumimoji="0" lang="en-US" altLang="zh-CN" b="1" dirty="0">
                <a:solidFill>
                  <a:srgbClr val="FF0000"/>
                </a:solidFill>
                <a:latin typeface="微软雅黑" panose="020B0503020204020204" pitchFamily="34" charset="-122"/>
                <a:ea typeface="微软雅黑" panose="020B0503020204020204" pitchFamily="34" charset="-122"/>
              </a:rPr>
              <a:t>:</a:t>
            </a:r>
            <a:r>
              <a:rPr kumimoji="0" lang="en-US" altLang="zh-CN" dirty="0">
                <a:solidFill>
                  <a:srgbClr val="FF0000"/>
                </a:solidFill>
                <a:latin typeface="微软雅黑" panose="020B0503020204020204" pitchFamily="34" charset="-122"/>
                <a:ea typeface="微软雅黑" panose="020B0503020204020204" pitchFamily="34" charset="-122"/>
              </a:rPr>
              <a:t>   </a:t>
            </a:r>
            <a:r>
              <a:rPr kumimoji="0" lang="zh-CN" altLang="en-US" dirty="0">
                <a:latin typeface="微软雅黑" panose="020B0503020204020204" pitchFamily="34" charset="-122"/>
                <a:ea typeface="微软雅黑" panose="020B0503020204020204" pitchFamily="34" charset="-122"/>
              </a:rPr>
              <a:t>收入与消费的关系。</a:t>
            </a:r>
            <a:endParaRPr kumimoji="0" lang="en-US" altLang="zh-CN" dirty="0">
              <a:latin typeface="微软雅黑" panose="020B0503020204020204" pitchFamily="34" charset="-122"/>
              <a:ea typeface="微软雅黑" panose="020B0503020204020204" pitchFamily="34" charset="-122"/>
            </a:endParaRPr>
          </a:p>
          <a:p>
            <a:pPr eaLnBrk="1" hangingPunct="1">
              <a:lnSpc>
                <a:spcPct val="150000"/>
              </a:lnSpc>
            </a:pPr>
            <a:r>
              <a:rPr kumimoji="0" lang="en-US" altLang="zh-CN" dirty="0">
                <a:latin typeface="微软雅黑" panose="020B0503020204020204" pitchFamily="34" charset="-122"/>
                <a:ea typeface="微软雅黑" panose="020B0503020204020204" pitchFamily="34" charset="-122"/>
              </a:rPr>
              <a:t>             </a:t>
            </a:r>
            <a:r>
              <a:rPr kumimoji="0" lang="zh-CN" altLang="en-US" dirty="0">
                <a:latin typeface="微软雅黑" panose="020B0503020204020204" pitchFamily="34" charset="-122"/>
                <a:ea typeface="微软雅黑" panose="020B0503020204020204" pitchFamily="34" charset="-122"/>
              </a:rPr>
              <a:t>工人的工资随劳动生产率的提高而提高。</a:t>
            </a:r>
          </a:p>
        </p:txBody>
      </p:sp>
      <p:sp>
        <p:nvSpPr>
          <p:cNvPr id="13" name="Rectangle 10"/>
          <p:cNvSpPr>
            <a:spLocks noChangeArrowheads="1"/>
          </p:cNvSpPr>
          <p:nvPr/>
        </p:nvSpPr>
        <p:spPr bwMode="auto">
          <a:xfrm>
            <a:off x="1763270" y="4293890"/>
            <a:ext cx="9160439"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dirty="0">
                <a:latin typeface="微软雅黑" panose="020B0503020204020204" pitchFamily="34" charset="-122"/>
                <a:ea typeface="微软雅黑" panose="020B0503020204020204" pitchFamily="34" charset="-122"/>
              </a:rPr>
              <a:t>负相关：两个变量变化趋势相反，一个下降而另一个上升，或一个上升而另一个下降。</a:t>
            </a:r>
            <a:endParaRPr kumimoji="0" lang="en-US" altLang="zh-CN" dirty="0">
              <a:latin typeface="微软雅黑" panose="020B0503020204020204" pitchFamily="34" charset="-122"/>
              <a:ea typeface="微软雅黑" panose="020B0503020204020204" pitchFamily="34" charset="-122"/>
            </a:endParaRPr>
          </a:p>
          <a:p>
            <a:pPr eaLnBrk="1" hangingPunct="1">
              <a:lnSpc>
                <a:spcPct val="150000"/>
              </a:lnSpc>
            </a:pPr>
            <a:r>
              <a:rPr kumimoji="0" lang="en-US" altLang="zh-CN" dirty="0">
                <a:latin typeface="微软雅黑" panose="020B0503020204020204" pitchFamily="34" charset="-122"/>
                <a:ea typeface="微软雅黑" panose="020B0503020204020204" pitchFamily="34" charset="-122"/>
              </a:rPr>
              <a:t>   </a:t>
            </a:r>
            <a:r>
              <a:rPr kumimoji="0" lang="zh-CN" altLang="en-US" b="1" dirty="0">
                <a:solidFill>
                  <a:srgbClr val="FF0000"/>
                </a:solidFill>
                <a:latin typeface="微软雅黑" panose="020B0503020204020204" pitchFamily="34" charset="-122"/>
                <a:ea typeface="微软雅黑" panose="020B0503020204020204" pitchFamily="34" charset="-122"/>
              </a:rPr>
              <a:t>例</a:t>
            </a:r>
            <a:r>
              <a:rPr kumimoji="0" lang="en-US" altLang="zh-CN" b="1" dirty="0">
                <a:solidFill>
                  <a:srgbClr val="FF0000"/>
                </a:solidFill>
                <a:latin typeface="微软雅黑" panose="020B0503020204020204" pitchFamily="34" charset="-122"/>
                <a:ea typeface="微软雅黑" panose="020B0503020204020204" pitchFamily="34" charset="-122"/>
              </a:rPr>
              <a:t>:  </a:t>
            </a:r>
            <a:r>
              <a:rPr kumimoji="0" lang="zh-CN" altLang="en-US" dirty="0">
                <a:latin typeface="微软雅黑" panose="020B0503020204020204" pitchFamily="34" charset="-122"/>
                <a:ea typeface="微软雅黑" panose="020B0503020204020204" pitchFamily="34" charset="-122"/>
              </a:rPr>
              <a:t>物价与消费的关系。</a:t>
            </a:r>
            <a:endParaRPr kumimoji="0" lang="en-US" altLang="zh-CN" dirty="0">
              <a:latin typeface="微软雅黑" panose="020B0503020204020204" pitchFamily="34" charset="-122"/>
              <a:ea typeface="微软雅黑" panose="020B0503020204020204" pitchFamily="34" charset="-122"/>
            </a:endParaRPr>
          </a:p>
          <a:p>
            <a:pPr eaLnBrk="1" hangingPunct="1">
              <a:lnSpc>
                <a:spcPct val="150000"/>
              </a:lnSpc>
            </a:pPr>
            <a:r>
              <a:rPr kumimoji="0" lang="en-US" altLang="zh-CN" dirty="0">
                <a:latin typeface="微软雅黑" panose="020B0503020204020204" pitchFamily="34" charset="-122"/>
                <a:ea typeface="微软雅黑" panose="020B0503020204020204" pitchFamily="34" charset="-122"/>
              </a:rPr>
              <a:t>          </a:t>
            </a:r>
            <a:r>
              <a:rPr kumimoji="0" lang="zh-CN" altLang="en-US" dirty="0">
                <a:latin typeface="微软雅黑" panose="020B0503020204020204" pitchFamily="34" charset="-122"/>
                <a:ea typeface="微软雅黑" panose="020B0503020204020204" pitchFamily="34" charset="-122"/>
              </a:rPr>
              <a:t>商品流转的规模愈大</a:t>
            </a:r>
            <a:r>
              <a:rPr kumimoji="0" lang="en-US" altLang="zh-CN"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流通费用水平则越低。</a:t>
            </a:r>
          </a:p>
        </p:txBody>
      </p:sp>
      <p:sp>
        <p:nvSpPr>
          <p:cNvPr id="14" name="AutoShape 13"/>
          <p:cNvSpPr>
            <a:spLocks/>
          </p:cNvSpPr>
          <p:nvPr/>
        </p:nvSpPr>
        <p:spPr bwMode="auto">
          <a:xfrm>
            <a:off x="4585692" y="1053531"/>
            <a:ext cx="217339" cy="1087904"/>
          </a:xfrm>
          <a:prstGeom prst="leftBrace">
            <a:avLst>
              <a:gd name="adj1" fmla="val 61111"/>
              <a:gd name="adj2" fmla="val 50000"/>
            </a:avLst>
          </a:prstGeom>
          <a:solidFill>
            <a:schemeClr val="bg1"/>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24179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82551" y="2565698"/>
            <a:ext cx="10979150" cy="1368152"/>
          </a:xfrm>
        </p:spPr>
        <p:txBody>
          <a:bodyPr>
            <a:normAutofit/>
          </a:bodyPr>
          <a:lstStyle/>
          <a:p>
            <a:pPr algn="ctr"/>
            <a:r>
              <a:rPr kumimoji="1" lang="zh-CN" altLang="en-US" sz="4000" dirty="0">
                <a:latin typeface="微软雅黑" panose="020B0503020204020204" pitchFamily="34" charset="-122"/>
                <a:ea typeface="微软雅黑" panose="020B0503020204020204" pitchFamily="34" charset="-122"/>
                <a:cs typeface="Hiragino Sans GB W6"/>
              </a:rPr>
              <a:t>统计学与数据科学</a:t>
            </a:r>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1</a:t>
            </a:fld>
            <a:endParaRPr lang="zh-CN" altLang="en-US" dirty="0"/>
          </a:p>
        </p:txBody>
      </p:sp>
    </p:spTree>
    <p:extLst>
      <p:ext uri="{BB962C8B-B14F-4D97-AF65-F5344CB8AC3E}">
        <p14:creationId xmlns:p14="http://schemas.microsoft.com/office/powerpoint/2010/main" val="3853611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相关关系的分类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19</a:t>
            </a:fld>
            <a:endParaRPr lang="zh-CN" altLang="en-US" dirty="0"/>
          </a:p>
        </p:txBody>
      </p:sp>
      <p:sp>
        <p:nvSpPr>
          <p:cNvPr id="5" name="Rectangle 1031"/>
          <p:cNvSpPr>
            <a:spLocks noChangeArrowheads="1"/>
          </p:cNvSpPr>
          <p:nvPr/>
        </p:nvSpPr>
        <p:spPr bwMode="auto">
          <a:xfrm>
            <a:off x="770583" y="1223964"/>
            <a:ext cx="7772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90000"/>
              </a:lnSpc>
              <a:buClr>
                <a:schemeClr val="tx2"/>
              </a:buClr>
              <a:buSzPct val="75000"/>
              <a:buFont typeface="Wingdings" panose="05000000000000000000" pitchFamily="2" charset="2"/>
              <a:buChar char="l"/>
            </a:pPr>
            <a:r>
              <a:rPr kumimoji="0" lang="zh-CN" altLang="en-US" dirty="0">
                <a:latin typeface="微软雅黑" panose="020B0503020204020204" pitchFamily="34" charset="-122"/>
                <a:ea typeface="微软雅黑" panose="020B0503020204020204" pitchFamily="34" charset="-122"/>
              </a:rPr>
              <a:t>按相关的形式分</a:t>
            </a:r>
          </a:p>
        </p:txBody>
      </p:sp>
      <p:grpSp>
        <p:nvGrpSpPr>
          <p:cNvPr id="6" name="Group 1032"/>
          <p:cNvGrpSpPr>
            <a:grpSpLocks/>
          </p:cNvGrpSpPr>
          <p:nvPr/>
        </p:nvGrpSpPr>
        <p:grpSpPr bwMode="auto">
          <a:xfrm>
            <a:off x="4370983" y="1049025"/>
            <a:ext cx="2032062" cy="1121335"/>
            <a:chOff x="1536" y="3256"/>
            <a:chExt cx="1194" cy="632"/>
          </a:xfrm>
        </p:grpSpPr>
        <p:sp>
          <p:nvSpPr>
            <p:cNvPr id="7" name="Text Box 1033"/>
            <p:cNvSpPr txBox="1">
              <a:spLocks noChangeArrowheads="1"/>
            </p:cNvSpPr>
            <p:nvPr/>
          </p:nvSpPr>
          <p:spPr bwMode="auto">
            <a:xfrm>
              <a:off x="1748" y="3256"/>
              <a:ext cx="832" cy="260"/>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dirty="0">
                  <a:latin typeface="微软雅黑" panose="020B0503020204020204" pitchFamily="34" charset="-122"/>
                  <a:ea typeface="微软雅黑" panose="020B0503020204020204" pitchFamily="34" charset="-122"/>
                </a:rPr>
                <a:t>线性相关</a:t>
              </a:r>
            </a:p>
          </p:txBody>
        </p:sp>
        <p:sp>
          <p:nvSpPr>
            <p:cNvPr id="8" name="Text Box 1034"/>
            <p:cNvSpPr txBox="1">
              <a:spLocks noChangeArrowheads="1"/>
            </p:cNvSpPr>
            <p:nvPr/>
          </p:nvSpPr>
          <p:spPr bwMode="auto">
            <a:xfrm>
              <a:off x="1717" y="3628"/>
              <a:ext cx="1013" cy="260"/>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400" dirty="0">
                  <a:latin typeface="微软雅黑" panose="020B0503020204020204" pitchFamily="34" charset="-122"/>
                  <a:ea typeface="微软雅黑" panose="020B0503020204020204" pitchFamily="34" charset="-122"/>
                </a:rPr>
                <a:t>非线性相关</a:t>
              </a:r>
            </a:p>
          </p:txBody>
        </p:sp>
        <p:sp>
          <p:nvSpPr>
            <p:cNvPr id="9" name="AutoShape 1035"/>
            <p:cNvSpPr>
              <a:spLocks/>
            </p:cNvSpPr>
            <p:nvPr/>
          </p:nvSpPr>
          <p:spPr bwMode="auto">
            <a:xfrm>
              <a:off x="1536" y="3312"/>
              <a:ext cx="85" cy="467"/>
            </a:xfrm>
            <a:prstGeom prst="leftBrace">
              <a:avLst>
                <a:gd name="adj1" fmla="val 70833"/>
                <a:gd name="adj2" fmla="val 50000"/>
              </a:avLst>
            </a:prstGeom>
            <a:solidFill>
              <a:schemeClr val="bg1"/>
            </a:solid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a:latin typeface="Times New Roman" panose="02020603050405020304" pitchFamily="18" charset="0"/>
              </a:endParaRPr>
            </a:p>
          </p:txBody>
        </p:sp>
      </p:grpSp>
      <p:sp>
        <p:nvSpPr>
          <p:cNvPr id="10" name="Rectangle 1038"/>
          <p:cNvSpPr>
            <a:spLocks noChangeArrowheads="1"/>
          </p:cNvSpPr>
          <p:nvPr/>
        </p:nvSpPr>
        <p:spPr bwMode="auto">
          <a:xfrm>
            <a:off x="1257672" y="2326730"/>
            <a:ext cx="9505056" cy="1689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400" dirty="0">
                <a:latin typeface="微软雅黑" panose="020B0503020204020204" pitchFamily="34" charset="-122"/>
                <a:ea typeface="微软雅黑" panose="020B0503020204020204" pitchFamily="34" charset="-122"/>
              </a:rPr>
              <a:t>线性相关（直线相关）：当一个变量每变动一个单位时，另一个变量按一个大致固定的增</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量变动。</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例</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零件数量与零件加工总时间</a:t>
            </a:r>
          </a:p>
        </p:txBody>
      </p:sp>
      <p:sp>
        <p:nvSpPr>
          <p:cNvPr id="11" name="Rectangle 1039"/>
          <p:cNvSpPr>
            <a:spLocks noChangeArrowheads="1"/>
          </p:cNvSpPr>
          <p:nvPr/>
        </p:nvSpPr>
        <p:spPr bwMode="auto">
          <a:xfrm>
            <a:off x="1254081" y="4365547"/>
            <a:ext cx="9690188" cy="22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chemeClr val="tx2"/>
              </a:buClr>
              <a:buSzPct val="95000"/>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非线性相关（曲线相关）：当一个变量变动时， 另一个变量也相应发生变动，但这种变动是不均等的。</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例</a:t>
            </a: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产品的平均成本与总产量</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Tx/>
              <a:buSzTx/>
              <a:buFontTx/>
              <a:buNone/>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农产量与施肥量</a:t>
            </a:r>
            <a:endParaRPr lang="en-US" altLang="zh-CN" sz="2400" dirty="0">
              <a:latin typeface="微软雅黑" panose="020B0503020204020204" pitchFamily="34" charset="-122"/>
              <a:ea typeface="微软雅黑" panose="020B0503020204020204" pitchFamily="34" charset="-122"/>
            </a:endParaRPr>
          </a:p>
        </p:txBody>
      </p:sp>
      <p:sp>
        <p:nvSpPr>
          <p:cNvPr id="12" name="Text Box 1040"/>
          <p:cNvSpPr txBox="1">
            <a:spLocks noChangeArrowheads="1"/>
          </p:cNvSpPr>
          <p:nvPr/>
        </p:nvSpPr>
        <p:spPr bwMode="auto">
          <a:xfrm>
            <a:off x="6516688" y="5734050"/>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kumimoji="0" lang="zh-CN" altLang="zh-CN" sz="1800">
              <a:latin typeface="Arial Black" panose="020B0A04020102020204" pitchFamily="34" charset="0"/>
            </a:endParaRPr>
          </a:p>
        </p:txBody>
      </p:sp>
    </p:spTree>
    <p:extLst>
      <p:ext uri="{BB962C8B-B14F-4D97-AF65-F5344CB8AC3E}">
        <p14:creationId xmlns:p14="http://schemas.microsoft.com/office/powerpoint/2010/main" val="299983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图示</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latin typeface="微软雅黑" panose="020B0503020204020204" pitchFamily="34" charset="-122"/>
                <a:ea typeface="微软雅黑" panose="020B0503020204020204" pitchFamily="34" charset="-122"/>
              </a:rPr>
              <a:pPr>
                <a:defRPr/>
              </a:pPr>
              <a:t>20</a:t>
            </a:fld>
            <a:endParaRPr lang="zh-CN" altLang="en-US" dirty="0">
              <a:latin typeface="微软雅黑" panose="020B0503020204020204" pitchFamily="34" charset="-122"/>
              <a:ea typeface="微软雅黑" panose="020B0503020204020204" pitchFamily="34" charset="-122"/>
            </a:endParaRPr>
          </a:p>
        </p:txBody>
      </p:sp>
      <p:grpSp>
        <p:nvGrpSpPr>
          <p:cNvPr id="5" name="Group 2"/>
          <p:cNvGrpSpPr>
            <a:grpSpLocks/>
          </p:cNvGrpSpPr>
          <p:nvPr/>
        </p:nvGrpSpPr>
        <p:grpSpPr bwMode="auto">
          <a:xfrm>
            <a:off x="8112695" y="3985147"/>
            <a:ext cx="2667000" cy="2133600"/>
            <a:chOff x="3744" y="2640"/>
            <a:chExt cx="1680" cy="1344"/>
          </a:xfrm>
        </p:grpSpPr>
        <p:sp>
          <p:nvSpPr>
            <p:cNvPr id="6" name="Rectangle 3"/>
            <p:cNvSpPr>
              <a:spLocks noChangeArrowheads="1"/>
            </p:cNvSpPr>
            <p:nvPr/>
          </p:nvSpPr>
          <p:spPr bwMode="auto">
            <a:xfrm>
              <a:off x="3744" y="2640"/>
              <a:ext cx="1680" cy="1344"/>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grpSp>
          <p:nvGrpSpPr>
            <p:cNvPr id="7" name="Group 4"/>
            <p:cNvGrpSpPr>
              <a:grpSpLocks/>
            </p:cNvGrpSpPr>
            <p:nvPr/>
          </p:nvGrpSpPr>
          <p:grpSpPr bwMode="auto">
            <a:xfrm>
              <a:off x="3936" y="2688"/>
              <a:ext cx="1392" cy="1287"/>
              <a:chOff x="3984" y="2592"/>
              <a:chExt cx="1392" cy="1287"/>
            </a:xfrm>
          </p:grpSpPr>
          <p:grpSp>
            <p:nvGrpSpPr>
              <p:cNvPr id="8" name="Group 5"/>
              <p:cNvGrpSpPr>
                <a:grpSpLocks/>
              </p:cNvGrpSpPr>
              <p:nvPr/>
            </p:nvGrpSpPr>
            <p:grpSpPr bwMode="auto">
              <a:xfrm>
                <a:off x="3984" y="2592"/>
                <a:ext cx="1392" cy="1056"/>
                <a:chOff x="3984" y="2592"/>
                <a:chExt cx="1392" cy="1056"/>
              </a:xfrm>
            </p:grpSpPr>
            <p:sp>
              <p:nvSpPr>
                <p:cNvPr id="10" name="Line 6"/>
                <p:cNvSpPr>
                  <a:spLocks noChangeShapeType="1"/>
                </p:cNvSpPr>
                <p:nvPr/>
              </p:nvSpPr>
              <p:spPr bwMode="auto">
                <a:xfrm>
                  <a:off x="3984" y="2592"/>
                  <a:ext cx="0" cy="1056"/>
                </a:xfrm>
                <a:prstGeom prst="line">
                  <a:avLst/>
                </a:prstGeom>
                <a:noFill/>
                <a:ln w="28575">
                  <a:solidFill>
                    <a:schemeClr val="tx1"/>
                  </a:solidFill>
                  <a:round/>
                  <a:headEnd type="triangle" w="med" len="me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11" name="Line 7"/>
                <p:cNvSpPr>
                  <a:spLocks noChangeShapeType="1"/>
                </p:cNvSpPr>
                <p:nvPr/>
              </p:nvSpPr>
              <p:spPr bwMode="auto">
                <a:xfrm>
                  <a:off x="3984" y="3648"/>
                  <a:ext cx="1392" cy="0"/>
                </a:xfrm>
                <a:prstGeom prst="line">
                  <a:avLst/>
                </a:prstGeom>
                <a:noFill/>
                <a:ln w="28575">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12" name="Text Box 8"/>
                <p:cNvSpPr txBox="1">
                  <a:spLocks noChangeArrowheads="1"/>
                </p:cNvSpPr>
                <p:nvPr/>
              </p:nvSpPr>
              <p:spPr bwMode="auto">
                <a:xfrm>
                  <a:off x="4368" y="331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3" name="Text Box 9"/>
                <p:cNvSpPr txBox="1">
                  <a:spLocks noChangeArrowheads="1"/>
                </p:cNvSpPr>
                <p:nvPr/>
              </p:nvSpPr>
              <p:spPr bwMode="auto">
                <a:xfrm>
                  <a:off x="4800" y="3168"/>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4" name="Text Box 10"/>
                <p:cNvSpPr txBox="1">
                  <a:spLocks noChangeArrowheads="1"/>
                </p:cNvSpPr>
                <p:nvPr/>
              </p:nvSpPr>
              <p:spPr bwMode="auto">
                <a:xfrm>
                  <a:off x="4704" y="2688"/>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5" name="Text Box 11"/>
                <p:cNvSpPr txBox="1">
                  <a:spLocks noChangeArrowheads="1"/>
                </p:cNvSpPr>
                <p:nvPr/>
              </p:nvSpPr>
              <p:spPr bwMode="auto">
                <a:xfrm>
                  <a:off x="4944" y="2736"/>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6" name="Text Box 12"/>
                <p:cNvSpPr txBox="1">
                  <a:spLocks noChangeArrowheads="1"/>
                </p:cNvSpPr>
                <p:nvPr/>
              </p:nvSpPr>
              <p:spPr bwMode="auto">
                <a:xfrm>
                  <a:off x="4512" y="2640"/>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7" name="Text Box 13"/>
                <p:cNvSpPr txBox="1">
                  <a:spLocks noChangeArrowheads="1"/>
                </p:cNvSpPr>
                <p:nvPr/>
              </p:nvSpPr>
              <p:spPr bwMode="auto">
                <a:xfrm>
                  <a:off x="4464" y="3024"/>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8" name="Text Box 14"/>
                <p:cNvSpPr txBox="1">
                  <a:spLocks noChangeArrowheads="1"/>
                </p:cNvSpPr>
                <p:nvPr/>
              </p:nvSpPr>
              <p:spPr bwMode="auto">
                <a:xfrm>
                  <a:off x="4320" y="2928"/>
                  <a:ext cx="256"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9" name="Text Box 15"/>
                <p:cNvSpPr txBox="1">
                  <a:spLocks noChangeArrowheads="1"/>
                </p:cNvSpPr>
                <p:nvPr/>
              </p:nvSpPr>
              <p:spPr bwMode="auto">
                <a:xfrm>
                  <a:off x="4176" y="3216"/>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20" name="Text Box 16"/>
                <p:cNvSpPr txBox="1">
                  <a:spLocks noChangeArrowheads="1"/>
                </p:cNvSpPr>
                <p:nvPr/>
              </p:nvSpPr>
              <p:spPr bwMode="auto">
                <a:xfrm>
                  <a:off x="4176" y="3024"/>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21" name="Text Box 17"/>
                <p:cNvSpPr txBox="1">
                  <a:spLocks noChangeArrowheads="1"/>
                </p:cNvSpPr>
                <p:nvPr/>
              </p:nvSpPr>
              <p:spPr bwMode="auto">
                <a:xfrm>
                  <a:off x="4752" y="2928"/>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22" name="Text Box 18"/>
                <p:cNvSpPr txBox="1">
                  <a:spLocks noChangeArrowheads="1"/>
                </p:cNvSpPr>
                <p:nvPr/>
              </p:nvSpPr>
              <p:spPr bwMode="auto">
                <a:xfrm>
                  <a:off x="4944" y="3168"/>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23" name="Text Box 19"/>
                <p:cNvSpPr txBox="1">
                  <a:spLocks noChangeArrowheads="1"/>
                </p:cNvSpPr>
                <p:nvPr/>
              </p:nvSpPr>
              <p:spPr bwMode="auto">
                <a:xfrm>
                  <a:off x="4272" y="2784"/>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grpSp>
          <p:sp>
            <p:nvSpPr>
              <p:cNvPr id="9" name="Text Box 20"/>
              <p:cNvSpPr txBox="1">
                <a:spLocks noChangeArrowheads="1"/>
              </p:cNvSpPr>
              <p:nvPr/>
            </p:nvSpPr>
            <p:spPr bwMode="auto">
              <a:xfrm>
                <a:off x="4080" y="3648"/>
                <a:ext cx="1200"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1800" b="1">
                    <a:effectLst>
                      <a:outerShdw blurRad="38100" dist="38100" dir="2700000" algn="tl">
                        <a:srgbClr val="C0C0C0"/>
                      </a:outerShdw>
                    </a:effectLst>
                    <a:latin typeface="微软雅黑" panose="020B0503020204020204" pitchFamily="34" charset="-122"/>
                    <a:ea typeface="微软雅黑" panose="020B0503020204020204" pitchFamily="34" charset="-122"/>
                  </a:rPr>
                  <a:t>不相关</a:t>
                </a:r>
              </a:p>
            </p:txBody>
          </p:sp>
        </p:grpSp>
      </p:grpSp>
      <p:grpSp>
        <p:nvGrpSpPr>
          <p:cNvPr id="24" name="Group 21"/>
          <p:cNvGrpSpPr>
            <a:grpSpLocks/>
          </p:cNvGrpSpPr>
          <p:nvPr/>
        </p:nvGrpSpPr>
        <p:grpSpPr bwMode="auto">
          <a:xfrm>
            <a:off x="5054020" y="4038600"/>
            <a:ext cx="2667000" cy="2133600"/>
            <a:chOff x="2064" y="2544"/>
            <a:chExt cx="1680" cy="1344"/>
          </a:xfrm>
        </p:grpSpPr>
        <p:sp>
          <p:nvSpPr>
            <p:cNvPr id="25" name="Rectangle 22"/>
            <p:cNvSpPr>
              <a:spLocks noChangeArrowheads="1"/>
            </p:cNvSpPr>
            <p:nvPr/>
          </p:nvSpPr>
          <p:spPr bwMode="auto">
            <a:xfrm>
              <a:off x="2064" y="2544"/>
              <a:ext cx="1680" cy="1344"/>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grpSp>
          <p:nvGrpSpPr>
            <p:cNvPr id="26" name="Group 23"/>
            <p:cNvGrpSpPr>
              <a:grpSpLocks/>
            </p:cNvGrpSpPr>
            <p:nvPr/>
          </p:nvGrpSpPr>
          <p:grpSpPr bwMode="auto">
            <a:xfrm>
              <a:off x="2256" y="2592"/>
              <a:ext cx="1392" cy="1287"/>
              <a:chOff x="2208" y="2640"/>
              <a:chExt cx="1392" cy="1287"/>
            </a:xfrm>
          </p:grpSpPr>
          <p:grpSp>
            <p:nvGrpSpPr>
              <p:cNvPr id="27" name="Group 24"/>
              <p:cNvGrpSpPr>
                <a:grpSpLocks/>
              </p:cNvGrpSpPr>
              <p:nvPr/>
            </p:nvGrpSpPr>
            <p:grpSpPr bwMode="auto">
              <a:xfrm>
                <a:off x="2208" y="2640"/>
                <a:ext cx="1392" cy="1056"/>
                <a:chOff x="2208" y="2640"/>
                <a:chExt cx="1392" cy="1056"/>
              </a:xfrm>
            </p:grpSpPr>
            <p:sp>
              <p:nvSpPr>
                <p:cNvPr id="29" name="Line 25"/>
                <p:cNvSpPr>
                  <a:spLocks noChangeShapeType="1"/>
                </p:cNvSpPr>
                <p:nvPr/>
              </p:nvSpPr>
              <p:spPr bwMode="auto">
                <a:xfrm>
                  <a:off x="2208" y="2640"/>
                  <a:ext cx="0" cy="1056"/>
                </a:xfrm>
                <a:prstGeom prst="line">
                  <a:avLst/>
                </a:prstGeom>
                <a:noFill/>
                <a:ln w="28575">
                  <a:solidFill>
                    <a:schemeClr val="tx1"/>
                  </a:solidFill>
                  <a:round/>
                  <a:headEnd type="triangle" w="med" len="me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30" name="Line 26"/>
                <p:cNvSpPr>
                  <a:spLocks noChangeShapeType="1"/>
                </p:cNvSpPr>
                <p:nvPr/>
              </p:nvSpPr>
              <p:spPr bwMode="auto">
                <a:xfrm>
                  <a:off x="2208" y="3696"/>
                  <a:ext cx="1392" cy="0"/>
                </a:xfrm>
                <a:prstGeom prst="line">
                  <a:avLst/>
                </a:prstGeom>
                <a:noFill/>
                <a:ln w="28575">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31" name="Text Box 27"/>
                <p:cNvSpPr txBox="1">
                  <a:spLocks noChangeArrowheads="1"/>
                </p:cNvSpPr>
                <p:nvPr/>
              </p:nvSpPr>
              <p:spPr bwMode="auto">
                <a:xfrm>
                  <a:off x="2928" y="331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2" name="Text Box 28"/>
                <p:cNvSpPr txBox="1">
                  <a:spLocks noChangeArrowheads="1"/>
                </p:cNvSpPr>
                <p:nvPr/>
              </p:nvSpPr>
              <p:spPr bwMode="auto">
                <a:xfrm>
                  <a:off x="3216" y="3360"/>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3" name="Text Box 29"/>
                <p:cNvSpPr txBox="1">
                  <a:spLocks noChangeArrowheads="1"/>
                </p:cNvSpPr>
                <p:nvPr/>
              </p:nvSpPr>
              <p:spPr bwMode="auto">
                <a:xfrm>
                  <a:off x="2640" y="3168"/>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4" name="Text Box 30"/>
                <p:cNvSpPr txBox="1">
                  <a:spLocks noChangeArrowheads="1"/>
                </p:cNvSpPr>
                <p:nvPr/>
              </p:nvSpPr>
              <p:spPr bwMode="auto">
                <a:xfrm>
                  <a:off x="2976" y="3120"/>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5" name="Text Box 31"/>
                <p:cNvSpPr txBox="1">
                  <a:spLocks noChangeArrowheads="1"/>
                </p:cNvSpPr>
                <p:nvPr/>
              </p:nvSpPr>
              <p:spPr bwMode="auto">
                <a:xfrm>
                  <a:off x="2352" y="3024"/>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6" name="Text Box 32"/>
                <p:cNvSpPr txBox="1">
                  <a:spLocks noChangeArrowheads="1"/>
                </p:cNvSpPr>
                <p:nvPr/>
              </p:nvSpPr>
              <p:spPr bwMode="auto">
                <a:xfrm>
                  <a:off x="2758" y="3079"/>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7" name="Text Box 33"/>
                <p:cNvSpPr txBox="1">
                  <a:spLocks noChangeArrowheads="1"/>
                </p:cNvSpPr>
                <p:nvPr/>
              </p:nvSpPr>
              <p:spPr bwMode="auto">
                <a:xfrm>
                  <a:off x="2544" y="2976"/>
                  <a:ext cx="256"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8" name="Text Box 34"/>
                <p:cNvSpPr txBox="1">
                  <a:spLocks noChangeArrowheads="1"/>
                </p:cNvSpPr>
                <p:nvPr/>
              </p:nvSpPr>
              <p:spPr bwMode="auto">
                <a:xfrm>
                  <a:off x="2256" y="283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39" name="Text Box 35"/>
                <p:cNvSpPr txBox="1">
                  <a:spLocks noChangeArrowheads="1"/>
                </p:cNvSpPr>
                <p:nvPr/>
              </p:nvSpPr>
              <p:spPr bwMode="auto">
                <a:xfrm>
                  <a:off x="2496" y="2832"/>
                  <a:ext cx="240"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40" name="Line 36"/>
                <p:cNvSpPr>
                  <a:spLocks noChangeShapeType="1"/>
                </p:cNvSpPr>
                <p:nvPr/>
              </p:nvSpPr>
              <p:spPr bwMode="auto">
                <a:xfrm>
                  <a:off x="2256" y="2832"/>
                  <a:ext cx="1152" cy="768"/>
                </a:xfrm>
                <a:prstGeom prst="line">
                  <a:avLst/>
                </a:prstGeom>
                <a:noFill/>
                <a:ln w="28575">
                  <a:solidFill>
                    <a:schemeClr val="tx2"/>
                  </a:solidFill>
                  <a:round/>
                  <a:headEnd/>
                  <a:tailEnd/>
                </a:ln>
                <a:effectLst>
                  <a:outerShdw dist="12700" dir="108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28" name="Text Box 37"/>
              <p:cNvSpPr txBox="1">
                <a:spLocks noChangeArrowheads="1"/>
              </p:cNvSpPr>
              <p:nvPr/>
            </p:nvSpPr>
            <p:spPr bwMode="auto">
              <a:xfrm>
                <a:off x="2256" y="3696"/>
                <a:ext cx="1200"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1800" b="1">
                    <a:effectLst>
                      <a:outerShdw blurRad="38100" dist="38100" dir="2700000" algn="tl">
                        <a:srgbClr val="C0C0C0"/>
                      </a:outerShdw>
                    </a:effectLst>
                    <a:latin typeface="微软雅黑" panose="020B0503020204020204" pitchFamily="34" charset="-122"/>
                    <a:ea typeface="微软雅黑" panose="020B0503020204020204" pitchFamily="34" charset="-122"/>
                  </a:rPr>
                  <a:t>负线性相关</a:t>
                </a:r>
              </a:p>
            </p:txBody>
          </p:sp>
        </p:grpSp>
      </p:grpSp>
      <p:grpSp>
        <p:nvGrpSpPr>
          <p:cNvPr id="41" name="Group 38"/>
          <p:cNvGrpSpPr>
            <a:grpSpLocks/>
          </p:cNvGrpSpPr>
          <p:nvPr/>
        </p:nvGrpSpPr>
        <p:grpSpPr bwMode="auto">
          <a:xfrm>
            <a:off x="1853959" y="4024313"/>
            <a:ext cx="2667000" cy="2133600"/>
            <a:chOff x="144" y="2640"/>
            <a:chExt cx="1680" cy="1344"/>
          </a:xfrm>
        </p:grpSpPr>
        <p:sp>
          <p:nvSpPr>
            <p:cNvPr id="42" name="Rectangle 39"/>
            <p:cNvSpPr>
              <a:spLocks noChangeArrowheads="1"/>
            </p:cNvSpPr>
            <p:nvPr/>
          </p:nvSpPr>
          <p:spPr bwMode="auto">
            <a:xfrm>
              <a:off x="144" y="2640"/>
              <a:ext cx="1680" cy="1344"/>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grpSp>
          <p:nvGrpSpPr>
            <p:cNvPr id="43" name="Group 40"/>
            <p:cNvGrpSpPr>
              <a:grpSpLocks/>
            </p:cNvGrpSpPr>
            <p:nvPr/>
          </p:nvGrpSpPr>
          <p:grpSpPr bwMode="auto">
            <a:xfrm>
              <a:off x="288" y="2688"/>
              <a:ext cx="1392" cy="1287"/>
              <a:chOff x="384" y="2592"/>
              <a:chExt cx="1392" cy="1287"/>
            </a:xfrm>
          </p:grpSpPr>
          <p:grpSp>
            <p:nvGrpSpPr>
              <p:cNvPr id="44" name="Group 41"/>
              <p:cNvGrpSpPr>
                <a:grpSpLocks/>
              </p:cNvGrpSpPr>
              <p:nvPr/>
            </p:nvGrpSpPr>
            <p:grpSpPr bwMode="auto">
              <a:xfrm>
                <a:off x="384" y="2592"/>
                <a:ext cx="1392" cy="1056"/>
                <a:chOff x="3936" y="1248"/>
                <a:chExt cx="1392" cy="1056"/>
              </a:xfrm>
            </p:grpSpPr>
            <p:sp>
              <p:nvSpPr>
                <p:cNvPr id="46" name="Line 42"/>
                <p:cNvSpPr>
                  <a:spLocks noChangeShapeType="1"/>
                </p:cNvSpPr>
                <p:nvPr/>
              </p:nvSpPr>
              <p:spPr bwMode="auto">
                <a:xfrm>
                  <a:off x="3936" y="1248"/>
                  <a:ext cx="0" cy="1056"/>
                </a:xfrm>
                <a:prstGeom prst="line">
                  <a:avLst/>
                </a:prstGeom>
                <a:noFill/>
                <a:ln w="28575">
                  <a:solidFill>
                    <a:schemeClr val="tx1"/>
                  </a:solidFill>
                  <a:round/>
                  <a:headEnd type="triangle" w="med" len="me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47" name="Line 43"/>
                <p:cNvSpPr>
                  <a:spLocks noChangeShapeType="1"/>
                </p:cNvSpPr>
                <p:nvPr/>
              </p:nvSpPr>
              <p:spPr bwMode="auto">
                <a:xfrm>
                  <a:off x="3936" y="2304"/>
                  <a:ext cx="1392" cy="0"/>
                </a:xfrm>
                <a:prstGeom prst="line">
                  <a:avLst/>
                </a:prstGeom>
                <a:noFill/>
                <a:ln w="28575">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48" name="Text Box 44"/>
                <p:cNvSpPr txBox="1">
                  <a:spLocks noChangeArrowheads="1"/>
                </p:cNvSpPr>
                <p:nvPr/>
              </p:nvSpPr>
              <p:spPr bwMode="auto">
                <a:xfrm>
                  <a:off x="3971" y="196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49" name="Text Box 45"/>
                <p:cNvSpPr txBox="1">
                  <a:spLocks noChangeArrowheads="1"/>
                </p:cNvSpPr>
                <p:nvPr/>
              </p:nvSpPr>
              <p:spPr bwMode="auto">
                <a:xfrm>
                  <a:off x="5001" y="1414"/>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0" name="Text Box 46"/>
                <p:cNvSpPr txBox="1">
                  <a:spLocks noChangeArrowheads="1"/>
                </p:cNvSpPr>
                <p:nvPr/>
              </p:nvSpPr>
              <p:spPr bwMode="auto">
                <a:xfrm>
                  <a:off x="4736" y="1612"/>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1" name="Text Box 47"/>
                <p:cNvSpPr txBox="1">
                  <a:spLocks noChangeArrowheads="1"/>
                </p:cNvSpPr>
                <p:nvPr/>
              </p:nvSpPr>
              <p:spPr bwMode="auto">
                <a:xfrm>
                  <a:off x="4848" y="1392"/>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2" name="Text Box 48"/>
                <p:cNvSpPr txBox="1">
                  <a:spLocks noChangeArrowheads="1"/>
                </p:cNvSpPr>
                <p:nvPr/>
              </p:nvSpPr>
              <p:spPr bwMode="auto">
                <a:xfrm>
                  <a:off x="4562" y="1512"/>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3" name="Text Box 49"/>
                <p:cNvSpPr txBox="1">
                  <a:spLocks noChangeArrowheads="1"/>
                </p:cNvSpPr>
                <p:nvPr/>
              </p:nvSpPr>
              <p:spPr bwMode="auto">
                <a:xfrm>
                  <a:off x="4486" y="1687"/>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4" name="Text Box 50"/>
                <p:cNvSpPr txBox="1">
                  <a:spLocks noChangeArrowheads="1"/>
                </p:cNvSpPr>
                <p:nvPr/>
              </p:nvSpPr>
              <p:spPr bwMode="auto">
                <a:xfrm>
                  <a:off x="4272" y="1584"/>
                  <a:ext cx="256"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5" name="Text Box 51"/>
                <p:cNvSpPr txBox="1">
                  <a:spLocks noChangeArrowheads="1"/>
                </p:cNvSpPr>
                <p:nvPr/>
              </p:nvSpPr>
              <p:spPr bwMode="auto">
                <a:xfrm>
                  <a:off x="4076" y="184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6" name="Text Box 52"/>
                <p:cNvSpPr txBox="1">
                  <a:spLocks noChangeArrowheads="1"/>
                </p:cNvSpPr>
                <p:nvPr/>
              </p:nvSpPr>
              <p:spPr bwMode="auto">
                <a:xfrm>
                  <a:off x="4214" y="1908"/>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57" name="Line 53"/>
                <p:cNvSpPr>
                  <a:spLocks noChangeShapeType="1"/>
                </p:cNvSpPr>
                <p:nvPr/>
              </p:nvSpPr>
              <p:spPr bwMode="auto">
                <a:xfrm flipV="1">
                  <a:off x="3936" y="1446"/>
                  <a:ext cx="1245" cy="651"/>
                </a:xfrm>
                <a:prstGeom prst="line">
                  <a:avLst/>
                </a:prstGeom>
                <a:noFill/>
                <a:ln w="19050">
                  <a:solidFill>
                    <a:schemeClr val="tx2"/>
                  </a:solidFill>
                  <a:round/>
                  <a:headEnd/>
                  <a:tailEnd/>
                </a:ln>
                <a:effectLst>
                  <a:outerShdw dist="12700" dir="108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45" name="Text Box 54"/>
              <p:cNvSpPr txBox="1">
                <a:spLocks noChangeArrowheads="1"/>
              </p:cNvSpPr>
              <p:nvPr/>
            </p:nvSpPr>
            <p:spPr bwMode="auto">
              <a:xfrm>
                <a:off x="432" y="3648"/>
                <a:ext cx="1200"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18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正线性相关</a:t>
                </a:r>
              </a:p>
            </p:txBody>
          </p:sp>
        </p:grpSp>
      </p:grpSp>
      <p:grpSp>
        <p:nvGrpSpPr>
          <p:cNvPr id="58" name="Group 55"/>
          <p:cNvGrpSpPr>
            <a:grpSpLocks/>
          </p:cNvGrpSpPr>
          <p:nvPr/>
        </p:nvGrpSpPr>
        <p:grpSpPr bwMode="auto">
          <a:xfrm>
            <a:off x="8112695" y="1493838"/>
            <a:ext cx="2667000" cy="2133600"/>
            <a:chOff x="3744" y="1200"/>
            <a:chExt cx="1680" cy="1344"/>
          </a:xfrm>
        </p:grpSpPr>
        <p:sp>
          <p:nvSpPr>
            <p:cNvPr id="59" name="Rectangle 56"/>
            <p:cNvSpPr>
              <a:spLocks noChangeArrowheads="1"/>
            </p:cNvSpPr>
            <p:nvPr/>
          </p:nvSpPr>
          <p:spPr bwMode="auto">
            <a:xfrm>
              <a:off x="3744" y="1200"/>
              <a:ext cx="1680" cy="1344"/>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grpSp>
          <p:nvGrpSpPr>
            <p:cNvPr id="60" name="Group 57"/>
            <p:cNvGrpSpPr>
              <a:grpSpLocks/>
            </p:cNvGrpSpPr>
            <p:nvPr/>
          </p:nvGrpSpPr>
          <p:grpSpPr bwMode="auto">
            <a:xfrm>
              <a:off x="3936" y="1248"/>
              <a:ext cx="1458" cy="1287"/>
              <a:chOff x="3936" y="1248"/>
              <a:chExt cx="1458" cy="1287"/>
            </a:xfrm>
          </p:grpSpPr>
          <p:grpSp>
            <p:nvGrpSpPr>
              <p:cNvPr id="61" name="Group 58"/>
              <p:cNvGrpSpPr>
                <a:grpSpLocks/>
              </p:cNvGrpSpPr>
              <p:nvPr/>
            </p:nvGrpSpPr>
            <p:grpSpPr bwMode="auto">
              <a:xfrm>
                <a:off x="3936" y="1248"/>
                <a:ext cx="1458" cy="1056"/>
                <a:chOff x="3936" y="1248"/>
                <a:chExt cx="1458" cy="1056"/>
              </a:xfrm>
            </p:grpSpPr>
            <p:sp>
              <p:nvSpPr>
                <p:cNvPr id="63" name="Line 59"/>
                <p:cNvSpPr>
                  <a:spLocks noChangeShapeType="1"/>
                </p:cNvSpPr>
                <p:nvPr/>
              </p:nvSpPr>
              <p:spPr bwMode="auto">
                <a:xfrm>
                  <a:off x="3936" y="1248"/>
                  <a:ext cx="0" cy="1056"/>
                </a:xfrm>
                <a:prstGeom prst="line">
                  <a:avLst/>
                </a:prstGeom>
                <a:noFill/>
                <a:ln w="28575">
                  <a:solidFill>
                    <a:schemeClr val="tx1"/>
                  </a:solidFill>
                  <a:round/>
                  <a:headEnd type="triangle" w="med" len="me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64" name="Line 60"/>
                <p:cNvSpPr>
                  <a:spLocks noChangeShapeType="1"/>
                </p:cNvSpPr>
                <p:nvPr/>
              </p:nvSpPr>
              <p:spPr bwMode="auto">
                <a:xfrm>
                  <a:off x="3936" y="2304"/>
                  <a:ext cx="1392" cy="0"/>
                </a:xfrm>
                <a:prstGeom prst="line">
                  <a:avLst/>
                </a:prstGeom>
                <a:noFill/>
                <a:ln w="28575">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65" name="Text Box 61"/>
                <p:cNvSpPr txBox="1">
                  <a:spLocks noChangeArrowheads="1"/>
                </p:cNvSpPr>
                <p:nvPr/>
              </p:nvSpPr>
              <p:spPr bwMode="auto">
                <a:xfrm>
                  <a:off x="3971" y="196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66" name="Text Box 62"/>
                <p:cNvSpPr txBox="1">
                  <a:spLocks noChangeArrowheads="1"/>
                </p:cNvSpPr>
                <p:nvPr/>
              </p:nvSpPr>
              <p:spPr bwMode="auto">
                <a:xfrm>
                  <a:off x="4992" y="163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67" name="Text Box 63"/>
                <p:cNvSpPr txBox="1">
                  <a:spLocks noChangeArrowheads="1"/>
                </p:cNvSpPr>
                <p:nvPr/>
              </p:nvSpPr>
              <p:spPr bwMode="auto">
                <a:xfrm>
                  <a:off x="4656" y="1344"/>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68" name="Text Box 64"/>
                <p:cNvSpPr txBox="1">
                  <a:spLocks noChangeArrowheads="1"/>
                </p:cNvSpPr>
                <p:nvPr/>
              </p:nvSpPr>
              <p:spPr bwMode="auto">
                <a:xfrm>
                  <a:off x="4896" y="1392"/>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69" name="Text Box 65"/>
                <p:cNvSpPr txBox="1">
                  <a:spLocks noChangeArrowheads="1"/>
                </p:cNvSpPr>
                <p:nvPr/>
              </p:nvSpPr>
              <p:spPr bwMode="auto">
                <a:xfrm>
                  <a:off x="4464" y="1296"/>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0" name="Text Box 66"/>
                <p:cNvSpPr txBox="1">
                  <a:spLocks noChangeArrowheads="1"/>
                </p:cNvSpPr>
                <p:nvPr/>
              </p:nvSpPr>
              <p:spPr bwMode="auto">
                <a:xfrm>
                  <a:off x="4416" y="1440"/>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1" name="Text Box 67"/>
                <p:cNvSpPr txBox="1">
                  <a:spLocks noChangeArrowheads="1"/>
                </p:cNvSpPr>
                <p:nvPr/>
              </p:nvSpPr>
              <p:spPr bwMode="auto">
                <a:xfrm>
                  <a:off x="4272" y="1584"/>
                  <a:ext cx="256"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2" name="Text Box 68"/>
                <p:cNvSpPr txBox="1">
                  <a:spLocks noChangeArrowheads="1"/>
                </p:cNvSpPr>
                <p:nvPr/>
              </p:nvSpPr>
              <p:spPr bwMode="auto">
                <a:xfrm>
                  <a:off x="4128" y="1872"/>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3" name="Text Box 69"/>
                <p:cNvSpPr txBox="1">
                  <a:spLocks noChangeArrowheads="1"/>
                </p:cNvSpPr>
                <p:nvPr/>
              </p:nvSpPr>
              <p:spPr bwMode="auto">
                <a:xfrm>
                  <a:off x="4128" y="1680"/>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4" name="Freeform 70"/>
                <p:cNvSpPr>
                  <a:spLocks/>
                </p:cNvSpPr>
                <p:nvPr/>
              </p:nvSpPr>
              <p:spPr bwMode="auto">
                <a:xfrm>
                  <a:off x="3984" y="1440"/>
                  <a:ext cx="1248" cy="768"/>
                </a:xfrm>
                <a:custGeom>
                  <a:avLst/>
                  <a:gdLst>
                    <a:gd name="T0" fmla="*/ 0 w 1488"/>
                    <a:gd name="T1" fmla="*/ 768 h 728"/>
                    <a:gd name="T2" fmla="*/ 161 w 1488"/>
                    <a:gd name="T3" fmla="*/ 565 h 728"/>
                    <a:gd name="T4" fmla="*/ 322 w 1488"/>
                    <a:gd name="T5" fmla="*/ 312 h 728"/>
                    <a:gd name="T6" fmla="*/ 443 w 1488"/>
                    <a:gd name="T7" fmla="*/ 110 h 728"/>
                    <a:gd name="T8" fmla="*/ 604 w 1488"/>
                    <a:gd name="T9" fmla="*/ 8 h 728"/>
                    <a:gd name="T10" fmla="*/ 886 w 1488"/>
                    <a:gd name="T11" fmla="*/ 59 h 728"/>
                    <a:gd name="T12" fmla="*/ 1248 w 1488"/>
                    <a:gd name="T13" fmla="*/ 363 h 7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8" h="728">
                      <a:moveTo>
                        <a:pt x="0" y="728"/>
                      </a:moveTo>
                      <a:cubicBezTo>
                        <a:pt x="64" y="668"/>
                        <a:pt x="128" y="608"/>
                        <a:pt x="192" y="536"/>
                      </a:cubicBezTo>
                      <a:cubicBezTo>
                        <a:pt x="256" y="464"/>
                        <a:pt x="328" y="368"/>
                        <a:pt x="384" y="296"/>
                      </a:cubicBezTo>
                      <a:cubicBezTo>
                        <a:pt x="440" y="224"/>
                        <a:pt x="472" y="152"/>
                        <a:pt x="528" y="104"/>
                      </a:cubicBezTo>
                      <a:cubicBezTo>
                        <a:pt x="584" y="56"/>
                        <a:pt x="632" y="16"/>
                        <a:pt x="720" y="8"/>
                      </a:cubicBezTo>
                      <a:cubicBezTo>
                        <a:pt x="808" y="0"/>
                        <a:pt x="928" y="0"/>
                        <a:pt x="1056" y="56"/>
                      </a:cubicBezTo>
                      <a:cubicBezTo>
                        <a:pt x="1184" y="112"/>
                        <a:pt x="1336" y="228"/>
                        <a:pt x="1488" y="344"/>
                      </a:cubicBezTo>
                    </a:path>
                  </a:pathLst>
                </a:custGeom>
                <a:noFill/>
                <a:ln w="28575" cap="flat" cmpd="sng">
                  <a:solidFill>
                    <a:schemeClr val="tx2"/>
                  </a:solidFill>
                  <a:prstDash val="solid"/>
                  <a:round/>
                  <a:headEnd type="none" w="med" len="med"/>
                  <a:tailEnd type="none" w="med" len="med"/>
                </a:ln>
                <a:effectLst>
                  <a:outerShdw dist="127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75" name="Text Box 71"/>
                <p:cNvSpPr txBox="1">
                  <a:spLocks noChangeArrowheads="1"/>
                </p:cNvSpPr>
                <p:nvPr/>
              </p:nvSpPr>
              <p:spPr bwMode="auto">
                <a:xfrm>
                  <a:off x="4848" y="1488"/>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6" name="Text Box 72"/>
                <p:cNvSpPr txBox="1">
                  <a:spLocks noChangeArrowheads="1"/>
                </p:cNvSpPr>
                <p:nvPr/>
              </p:nvSpPr>
              <p:spPr bwMode="auto">
                <a:xfrm>
                  <a:off x="5136" y="1632"/>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77" name="Text Box 73"/>
                <p:cNvSpPr txBox="1">
                  <a:spLocks noChangeArrowheads="1"/>
                </p:cNvSpPr>
                <p:nvPr/>
              </p:nvSpPr>
              <p:spPr bwMode="auto">
                <a:xfrm>
                  <a:off x="4224" y="1440"/>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grpSp>
          <p:sp>
            <p:nvSpPr>
              <p:cNvPr id="62" name="Text Box 74"/>
              <p:cNvSpPr txBox="1">
                <a:spLocks noChangeArrowheads="1"/>
              </p:cNvSpPr>
              <p:nvPr/>
            </p:nvSpPr>
            <p:spPr bwMode="auto">
              <a:xfrm>
                <a:off x="4032" y="2304"/>
                <a:ext cx="1200"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1800" b="1">
                    <a:effectLst>
                      <a:outerShdw blurRad="38100" dist="38100" dir="2700000" algn="tl">
                        <a:srgbClr val="C0C0C0"/>
                      </a:outerShdw>
                    </a:effectLst>
                    <a:latin typeface="微软雅黑" panose="020B0503020204020204" pitchFamily="34" charset="-122"/>
                    <a:ea typeface="微软雅黑" panose="020B0503020204020204" pitchFamily="34" charset="-122"/>
                  </a:rPr>
                  <a:t>非线性相关</a:t>
                </a:r>
              </a:p>
            </p:txBody>
          </p:sp>
        </p:grpSp>
      </p:grpSp>
      <p:grpSp>
        <p:nvGrpSpPr>
          <p:cNvPr id="78" name="Group 75"/>
          <p:cNvGrpSpPr>
            <a:grpSpLocks/>
          </p:cNvGrpSpPr>
          <p:nvPr/>
        </p:nvGrpSpPr>
        <p:grpSpPr bwMode="auto">
          <a:xfrm>
            <a:off x="5015920" y="1491457"/>
            <a:ext cx="2667000" cy="2133600"/>
            <a:chOff x="1968" y="1200"/>
            <a:chExt cx="1680" cy="1344"/>
          </a:xfrm>
        </p:grpSpPr>
        <p:sp>
          <p:nvSpPr>
            <p:cNvPr id="79" name="Rectangle 76"/>
            <p:cNvSpPr>
              <a:spLocks noChangeArrowheads="1"/>
            </p:cNvSpPr>
            <p:nvPr/>
          </p:nvSpPr>
          <p:spPr bwMode="auto">
            <a:xfrm>
              <a:off x="1968" y="1200"/>
              <a:ext cx="1680" cy="1344"/>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grpSp>
          <p:nvGrpSpPr>
            <p:cNvPr id="80" name="Group 77"/>
            <p:cNvGrpSpPr>
              <a:grpSpLocks/>
            </p:cNvGrpSpPr>
            <p:nvPr/>
          </p:nvGrpSpPr>
          <p:grpSpPr bwMode="auto">
            <a:xfrm>
              <a:off x="2160" y="1248"/>
              <a:ext cx="1392" cy="1287"/>
              <a:chOff x="2160" y="1200"/>
              <a:chExt cx="1392" cy="1287"/>
            </a:xfrm>
          </p:grpSpPr>
          <p:grpSp>
            <p:nvGrpSpPr>
              <p:cNvPr id="81" name="Group 78"/>
              <p:cNvGrpSpPr>
                <a:grpSpLocks/>
              </p:cNvGrpSpPr>
              <p:nvPr/>
            </p:nvGrpSpPr>
            <p:grpSpPr bwMode="auto">
              <a:xfrm>
                <a:off x="2160" y="1200"/>
                <a:ext cx="1392" cy="1056"/>
                <a:chOff x="2160" y="1200"/>
                <a:chExt cx="1392" cy="1056"/>
              </a:xfrm>
            </p:grpSpPr>
            <p:sp>
              <p:nvSpPr>
                <p:cNvPr id="83" name="Line 79"/>
                <p:cNvSpPr>
                  <a:spLocks noChangeShapeType="1"/>
                </p:cNvSpPr>
                <p:nvPr/>
              </p:nvSpPr>
              <p:spPr bwMode="auto">
                <a:xfrm>
                  <a:off x="2160" y="1200"/>
                  <a:ext cx="0" cy="1056"/>
                </a:xfrm>
                <a:prstGeom prst="line">
                  <a:avLst/>
                </a:prstGeom>
                <a:noFill/>
                <a:ln w="28575">
                  <a:solidFill>
                    <a:schemeClr val="tx1"/>
                  </a:solidFill>
                  <a:round/>
                  <a:headEnd type="triangle" w="med" len="me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84" name="Line 80"/>
                <p:cNvSpPr>
                  <a:spLocks noChangeShapeType="1"/>
                </p:cNvSpPr>
                <p:nvPr/>
              </p:nvSpPr>
              <p:spPr bwMode="auto">
                <a:xfrm>
                  <a:off x="2160" y="2256"/>
                  <a:ext cx="1392" cy="0"/>
                </a:xfrm>
                <a:prstGeom prst="line">
                  <a:avLst/>
                </a:prstGeom>
                <a:noFill/>
                <a:ln w="28575">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85" name="Text Box 81"/>
                <p:cNvSpPr txBox="1">
                  <a:spLocks noChangeArrowheads="1"/>
                </p:cNvSpPr>
                <p:nvPr/>
              </p:nvSpPr>
              <p:spPr bwMode="auto">
                <a:xfrm>
                  <a:off x="3168" y="1968"/>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86" name="Text Box 82"/>
                <p:cNvSpPr txBox="1">
                  <a:spLocks noChangeArrowheads="1"/>
                </p:cNvSpPr>
                <p:nvPr/>
              </p:nvSpPr>
              <p:spPr bwMode="auto">
                <a:xfrm>
                  <a:off x="2880" y="1776"/>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87" name="Text Box 83"/>
                <p:cNvSpPr txBox="1">
                  <a:spLocks noChangeArrowheads="1"/>
                </p:cNvSpPr>
                <p:nvPr/>
              </p:nvSpPr>
              <p:spPr bwMode="auto">
                <a:xfrm>
                  <a:off x="3024" y="1872"/>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88" name="Text Box 84"/>
                <p:cNvSpPr txBox="1">
                  <a:spLocks noChangeArrowheads="1"/>
                </p:cNvSpPr>
                <p:nvPr/>
              </p:nvSpPr>
              <p:spPr bwMode="auto">
                <a:xfrm>
                  <a:off x="2736" y="1680"/>
                  <a:ext cx="258"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89" name="Text Box 85"/>
                <p:cNvSpPr txBox="1">
                  <a:spLocks noChangeArrowheads="1"/>
                </p:cNvSpPr>
                <p:nvPr/>
              </p:nvSpPr>
              <p:spPr bwMode="auto">
                <a:xfrm>
                  <a:off x="2304" y="1392"/>
                  <a:ext cx="256"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90" name="Text Box 86"/>
                <p:cNvSpPr txBox="1">
                  <a:spLocks noChangeArrowheads="1"/>
                </p:cNvSpPr>
                <p:nvPr/>
              </p:nvSpPr>
              <p:spPr bwMode="auto">
                <a:xfrm>
                  <a:off x="2592" y="1584"/>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91" name="Text Box 87"/>
                <p:cNvSpPr txBox="1">
                  <a:spLocks noChangeArrowheads="1"/>
                </p:cNvSpPr>
                <p:nvPr/>
              </p:nvSpPr>
              <p:spPr bwMode="auto">
                <a:xfrm>
                  <a:off x="2448" y="1488"/>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92" name="Line 88"/>
                <p:cNvSpPr>
                  <a:spLocks noChangeShapeType="1"/>
                </p:cNvSpPr>
                <p:nvPr/>
              </p:nvSpPr>
              <p:spPr bwMode="auto">
                <a:xfrm>
                  <a:off x="2256" y="1440"/>
                  <a:ext cx="1152" cy="720"/>
                </a:xfrm>
                <a:prstGeom prst="line">
                  <a:avLst/>
                </a:prstGeom>
                <a:noFill/>
                <a:ln w="28575">
                  <a:solidFill>
                    <a:schemeClr val="tx2"/>
                  </a:solidFill>
                  <a:round/>
                  <a:headEnd/>
                  <a:tailEnd/>
                </a:ln>
                <a:effectLst>
                  <a:outerShdw dist="12700" dir="108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grpSp>
          <p:sp>
            <p:nvSpPr>
              <p:cNvPr id="82" name="Text Box 89"/>
              <p:cNvSpPr txBox="1">
                <a:spLocks noChangeArrowheads="1"/>
              </p:cNvSpPr>
              <p:nvPr/>
            </p:nvSpPr>
            <p:spPr bwMode="auto">
              <a:xfrm>
                <a:off x="2256" y="2256"/>
                <a:ext cx="1200"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1800" b="1">
                    <a:effectLst>
                      <a:outerShdw blurRad="38100" dist="38100" dir="2700000" algn="tl">
                        <a:srgbClr val="C0C0C0"/>
                      </a:outerShdw>
                    </a:effectLst>
                    <a:latin typeface="微软雅黑" panose="020B0503020204020204" pitchFamily="34" charset="-122"/>
                    <a:ea typeface="微软雅黑" panose="020B0503020204020204" pitchFamily="34" charset="-122"/>
                  </a:rPr>
                  <a:t>完全负线性相关</a:t>
                </a:r>
              </a:p>
            </p:txBody>
          </p:sp>
        </p:grpSp>
      </p:grpSp>
      <p:grpSp>
        <p:nvGrpSpPr>
          <p:cNvPr id="93" name="Group 90"/>
          <p:cNvGrpSpPr>
            <a:grpSpLocks/>
          </p:cNvGrpSpPr>
          <p:nvPr/>
        </p:nvGrpSpPr>
        <p:grpSpPr bwMode="auto">
          <a:xfrm>
            <a:off x="1837308" y="1499806"/>
            <a:ext cx="2667000" cy="2133600"/>
            <a:chOff x="144" y="1200"/>
            <a:chExt cx="1680" cy="1344"/>
          </a:xfrm>
        </p:grpSpPr>
        <p:sp>
          <p:nvSpPr>
            <p:cNvPr id="94" name="Rectangle 91"/>
            <p:cNvSpPr>
              <a:spLocks noChangeArrowheads="1"/>
            </p:cNvSpPr>
            <p:nvPr/>
          </p:nvSpPr>
          <p:spPr bwMode="auto">
            <a:xfrm>
              <a:off x="144" y="1200"/>
              <a:ext cx="1680" cy="1344"/>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latin typeface="微软雅黑" panose="020B0503020204020204" pitchFamily="34" charset="-122"/>
                <a:ea typeface="微软雅黑" panose="020B0503020204020204" pitchFamily="34" charset="-122"/>
              </a:endParaRPr>
            </a:p>
          </p:txBody>
        </p:sp>
        <p:grpSp>
          <p:nvGrpSpPr>
            <p:cNvPr id="95" name="Group 92"/>
            <p:cNvGrpSpPr>
              <a:grpSpLocks/>
            </p:cNvGrpSpPr>
            <p:nvPr/>
          </p:nvGrpSpPr>
          <p:grpSpPr bwMode="auto">
            <a:xfrm>
              <a:off x="288" y="1248"/>
              <a:ext cx="1392" cy="1287"/>
              <a:chOff x="384" y="1152"/>
              <a:chExt cx="1392" cy="1287"/>
            </a:xfrm>
          </p:grpSpPr>
          <p:sp>
            <p:nvSpPr>
              <p:cNvPr id="96" name="Text Box 93"/>
              <p:cNvSpPr txBox="1">
                <a:spLocks noChangeArrowheads="1"/>
              </p:cNvSpPr>
              <p:nvPr/>
            </p:nvSpPr>
            <p:spPr bwMode="auto">
              <a:xfrm>
                <a:off x="480" y="2208"/>
                <a:ext cx="1200" cy="23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1800" b="1">
                    <a:effectLst>
                      <a:outerShdw blurRad="38100" dist="38100" dir="2700000" algn="tl">
                        <a:srgbClr val="C0C0C0"/>
                      </a:outerShdw>
                    </a:effectLst>
                    <a:latin typeface="微软雅黑" panose="020B0503020204020204" pitchFamily="34" charset="-122"/>
                    <a:ea typeface="微软雅黑" panose="020B0503020204020204" pitchFamily="34" charset="-122"/>
                  </a:rPr>
                  <a:t>完全正线性相关</a:t>
                </a:r>
              </a:p>
            </p:txBody>
          </p:sp>
          <p:grpSp>
            <p:nvGrpSpPr>
              <p:cNvPr id="97" name="Group 94"/>
              <p:cNvGrpSpPr>
                <a:grpSpLocks/>
              </p:cNvGrpSpPr>
              <p:nvPr/>
            </p:nvGrpSpPr>
            <p:grpSpPr bwMode="auto">
              <a:xfrm>
                <a:off x="384" y="1152"/>
                <a:ext cx="1392" cy="1056"/>
                <a:chOff x="384" y="1152"/>
                <a:chExt cx="1392" cy="1056"/>
              </a:xfrm>
            </p:grpSpPr>
            <p:sp>
              <p:nvSpPr>
                <p:cNvPr id="98" name="Line 95"/>
                <p:cNvSpPr>
                  <a:spLocks noChangeShapeType="1"/>
                </p:cNvSpPr>
                <p:nvPr/>
              </p:nvSpPr>
              <p:spPr bwMode="auto">
                <a:xfrm>
                  <a:off x="384" y="1152"/>
                  <a:ext cx="0" cy="1056"/>
                </a:xfrm>
                <a:prstGeom prst="line">
                  <a:avLst/>
                </a:prstGeom>
                <a:noFill/>
                <a:ln w="28575">
                  <a:solidFill>
                    <a:schemeClr val="tx1"/>
                  </a:solidFill>
                  <a:round/>
                  <a:headEnd type="triangle" w="med" len="me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99" name="Line 96"/>
                <p:cNvSpPr>
                  <a:spLocks noChangeShapeType="1"/>
                </p:cNvSpPr>
                <p:nvPr/>
              </p:nvSpPr>
              <p:spPr bwMode="auto">
                <a:xfrm>
                  <a:off x="384" y="2208"/>
                  <a:ext cx="1392" cy="0"/>
                </a:xfrm>
                <a:prstGeom prst="line">
                  <a:avLst/>
                </a:prstGeom>
                <a:noFill/>
                <a:ln w="28575">
                  <a:solidFill>
                    <a:schemeClr val="tx1"/>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sp>
              <p:nvSpPr>
                <p:cNvPr id="100" name="Text Box 97"/>
                <p:cNvSpPr txBox="1">
                  <a:spLocks noChangeArrowheads="1"/>
                </p:cNvSpPr>
                <p:nvPr/>
              </p:nvSpPr>
              <p:spPr bwMode="auto">
                <a:xfrm>
                  <a:off x="419" y="1866"/>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01" name="Text Box 98"/>
                <p:cNvSpPr txBox="1">
                  <a:spLocks noChangeArrowheads="1"/>
                </p:cNvSpPr>
                <p:nvPr/>
              </p:nvSpPr>
              <p:spPr bwMode="auto">
                <a:xfrm>
                  <a:off x="1449" y="1318"/>
                  <a:ext cx="257" cy="26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grpSp>
              <p:nvGrpSpPr>
                <p:cNvPr id="102" name="Group 99"/>
                <p:cNvGrpSpPr>
                  <a:grpSpLocks/>
                </p:cNvGrpSpPr>
                <p:nvPr/>
              </p:nvGrpSpPr>
              <p:grpSpPr bwMode="auto">
                <a:xfrm>
                  <a:off x="548" y="1386"/>
                  <a:ext cx="1029" cy="679"/>
                  <a:chOff x="3744" y="2544"/>
                  <a:chExt cx="1152" cy="952"/>
                </a:xfrm>
              </p:grpSpPr>
              <p:sp>
                <p:nvSpPr>
                  <p:cNvPr id="104" name="Text Box 100"/>
                  <p:cNvSpPr txBox="1">
                    <a:spLocks noChangeArrowheads="1"/>
                  </p:cNvSpPr>
                  <p:nvPr/>
                </p:nvSpPr>
                <p:spPr bwMode="auto">
                  <a:xfrm>
                    <a:off x="4464" y="2639"/>
                    <a:ext cx="288" cy="37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05" name="Text Box 101"/>
                  <p:cNvSpPr txBox="1">
                    <a:spLocks noChangeArrowheads="1"/>
                  </p:cNvSpPr>
                  <p:nvPr/>
                </p:nvSpPr>
                <p:spPr bwMode="auto">
                  <a:xfrm>
                    <a:off x="4608" y="2544"/>
                    <a:ext cx="288" cy="37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06" name="Text Box 102"/>
                  <p:cNvSpPr txBox="1">
                    <a:spLocks noChangeArrowheads="1"/>
                  </p:cNvSpPr>
                  <p:nvPr/>
                </p:nvSpPr>
                <p:spPr bwMode="auto">
                  <a:xfrm>
                    <a:off x="4321" y="2737"/>
                    <a:ext cx="288" cy="381"/>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07" name="Text Box 103"/>
                  <p:cNvSpPr txBox="1">
                    <a:spLocks noChangeArrowheads="1"/>
                  </p:cNvSpPr>
                  <p:nvPr/>
                </p:nvSpPr>
                <p:spPr bwMode="auto">
                  <a:xfrm>
                    <a:off x="4176" y="2831"/>
                    <a:ext cx="288" cy="37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08" name="Text Box 104"/>
                  <p:cNvSpPr txBox="1">
                    <a:spLocks noChangeArrowheads="1"/>
                  </p:cNvSpPr>
                  <p:nvPr/>
                </p:nvSpPr>
                <p:spPr bwMode="auto">
                  <a:xfrm>
                    <a:off x="4033" y="2928"/>
                    <a:ext cx="288" cy="37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09" name="Text Box 105"/>
                  <p:cNvSpPr txBox="1">
                    <a:spLocks noChangeArrowheads="1"/>
                  </p:cNvSpPr>
                  <p:nvPr/>
                </p:nvSpPr>
                <p:spPr bwMode="auto">
                  <a:xfrm>
                    <a:off x="3744" y="3119"/>
                    <a:ext cx="289" cy="37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sp>
                <p:nvSpPr>
                  <p:cNvPr id="110" name="Text Box 106"/>
                  <p:cNvSpPr txBox="1">
                    <a:spLocks noChangeArrowheads="1"/>
                  </p:cNvSpPr>
                  <p:nvPr/>
                </p:nvSpPr>
                <p:spPr bwMode="auto">
                  <a:xfrm>
                    <a:off x="3888" y="3024"/>
                    <a:ext cx="288" cy="377"/>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en-US" altLang="zh-CN" sz="2200">
                        <a:solidFill>
                          <a:schemeClr va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2" panose="05020102010507070707" pitchFamily="18" charset="2"/>
                      </a:rPr>
                      <a:t></a:t>
                    </a:r>
                  </a:p>
                </p:txBody>
              </p:sp>
            </p:grpSp>
            <p:sp>
              <p:nvSpPr>
                <p:cNvPr id="103" name="Line 107"/>
                <p:cNvSpPr>
                  <a:spLocks noChangeShapeType="1"/>
                </p:cNvSpPr>
                <p:nvPr/>
              </p:nvSpPr>
              <p:spPr bwMode="auto">
                <a:xfrm flipV="1">
                  <a:off x="432" y="1392"/>
                  <a:ext cx="1245" cy="651"/>
                </a:xfrm>
                <a:prstGeom prst="line">
                  <a:avLst/>
                </a:prstGeom>
                <a:noFill/>
                <a:ln w="19050">
                  <a:solidFill>
                    <a:schemeClr val="tx2"/>
                  </a:solidFill>
                  <a:round/>
                  <a:headEnd/>
                  <a:tailEnd/>
                </a:ln>
                <a:effectLst>
                  <a:outerShdw dist="12700" dir="10800000" algn="ctr" rotWithShape="0">
                    <a:schemeClr val="bg2"/>
                  </a:outerShdw>
                </a:effectLst>
                <a:extLst>
                  <a:ext uri="{909E8E84-426E-40DD-AFC4-6F175D3DCCD1}">
                    <a14:hiddenFill xmlns:a14="http://schemas.microsoft.com/office/drawing/2010/main">
                      <a:noFill/>
                    </a14:hiddenFill>
                  </a:ext>
                </a:extLst>
              </p:spPr>
              <p:txBody>
                <a:bodyPr/>
                <a:lstStyle/>
                <a:p>
                  <a:pPr algn="ctr"/>
                  <a:endParaRPr lang="zh-CN" altLang="en-US">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197379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box(out)">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box(out)">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ox(ou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ox(ou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box(ou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ox(ou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相关系数</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21</a:t>
            </a:fld>
            <a:endParaRPr lang="zh-CN" altLang="en-US" dirty="0"/>
          </a:p>
        </p:txBody>
      </p:sp>
      <p:sp>
        <p:nvSpPr>
          <p:cNvPr id="4" name="内容占位符 3"/>
          <p:cNvSpPr>
            <a:spLocks noGrp="1"/>
          </p:cNvSpPr>
          <p:nvPr>
            <p:ph sz="quarter" idx="13"/>
          </p:nvPr>
        </p:nvSpPr>
        <p:spPr/>
        <p:txBody>
          <a:bodyPr/>
          <a:lstStyle/>
          <a:p>
            <a:pPr marL="0" indent="0">
              <a:buNone/>
            </a:pPr>
            <a:r>
              <a:rPr lang="zh-CN" altLang="en-US" dirty="0"/>
              <a:t>皮尔逊</a:t>
            </a:r>
            <a:r>
              <a:rPr lang="en-US" altLang="zh-CN" dirty="0"/>
              <a:t>(1890</a:t>
            </a:r>
            <a:r>
              <a:rPr lang="zh-CN" altLang="en-US" dirty="0"/>
              <a:t>年</a:t>
            </a:r>
            <a:r>
              <a:rPr lang="en-US" altLang="zh-CN" dirty="0"/>
              <a:t>,</a:t>
            </a:r>
            <a:r>
              <a:rPr lang="zh-CN" altLang="en-US" dirty="0"/>
              <a:t>英国</a:t>
            </a:r>
            <a:r>
              <a:rPr lang="en-US" altLang="zh-CN" dirty="0"/>
              <a:t>)</a:t>
            </a:r>
            <a:r>
              <a:rPr lang="zh-CN" altLang="en-US" dirty="0"/>
              <a:t>相关系数</a:t>
            </a:r>
            <a:endParaRPr lang="en-US" altLang="zh-CN" dirty="0"/>
          </a:p>
          <a:p>
            <a:pPr lvl="1"/>
            <a:r>
              <a:rPr lang="zh-CN" altLang="en-US" dirty="0"/>
              <a:t>两个变量之间的协方差和标准差的商。</a:t>
            </a:r>
            <a:endParaRPr lang="en-US" altLang="zh-CN" dirty="0"/>
          </a:p>
          <a:p>
            <a:pPr lvl="1"/>
            <a:r>
              <a:rPr lang="zh-CN" altLang="en-US" dirty="0"/>
              <a:t>度量</a:t>
            </a:r>
            <a:r>
              <a:rPr lang="zh-CN" altLang="en-US" b="1" dirty="0">
                <a:solidFill>
                  <a:srgbClr val="D29544"/>
                </a:solidFill>
              </a:rPr>
              <a:t>两个变量</a:t>
            </a:r>
            <a:r>
              <a:rPr lang="zh-CN" altLang="en-US" dirty="0"/>
              <a:t>之间</a:t>
            </a:r>
            <a:r>
              <a:rPr lang="zh-CN" altLang="en-US" b="1" dirty="0">
                <a:solidFill>
                  <a:srgbClr val="D29544"/>
                </a:solidFill>
              </a:rPr>
              <a:t>线性</a:t>
            </a:r>
            <a:r>
              <a:rPr lang="zh-CN" altLang="en-US" dirty="0"/>
              <a:t>相关</a:t>
            </a:r>
            <a:r>
              <a:rPr lang="zh-CN" altLang="en-US" b="1" dirty="0">
                <a:solidFill>
                  <a:srgbClr val="D29544"/>
                </a:solidFill>
              </a:rPr>
              <a:t>密切程度</a:t>
            </a:r>
            <a:r>
              <a:rPr lang="zh-CN" altLang="en-US" dirty="0"/>
              <a:t>和相关方向的统计指标。</a:t>
            </a:r>
          </a:p>
          <a:p>
            <a:pPr marL="0" indent="0" eaLnBrk="1" hangingPunct="1">
              <a:lnSpc>
                <a:spcPct val="90000"/>
              </a:lnSpc>
              <a:buNone/>
            </a:pPr>
            <a:r>
              <a:rPr lang="zh-CN" altLang="en-US" dirty="0"/>
              <a:t>若相关系数是根据总体全部数据计算的，称为总体相关系数，记为                     </a:t>
            </a:r>
            <a:endParaRPr lang="en-US" altLang="zh-CN" dirty="0"/>
          </a:p>
          <a:p>
            <a:pPr marL="0" indent="0">
              <a:buNone/>
            </a:pPr>
            <a:endParaRPr lang="zh-CN" altLang="en-US" dirty="0"/>
          </a:p>
        </p:txBody>
      </p:sp>
      <p:graphicFrame>
        <p:nvGraphicFramePr>
          <p:cNvPr id="5" name="对象 4"/>
          <p:cNvGraphicFramePr>
            <a:graphicFrameLocks noChangeAspect="1"/>
          </p:cNvGraphicFramePr>
          <p:nvPr>
            <p:extLst/>
          </p:nvPr>
        </p:nvGraphicFramePr>
        <p:xfrm>
          <a:off x="3362325" y="3107179"/>
          <a:ext cx="4899025" cy="736600"/>
        </p:xfrm>
        <a:graphic>
          <a:graphicData uri="http://schemas.openxmlformats.org/presentationml/2006/ole">
            <mc:AlternateContent xmlns:mc="http://schemas.openxmlformats.org/markup-compatibility/2006">
              <mc:Choice xmlns:v="urn:schemas-microsoft-com:vml" Requires="v">
                <p:oleObj spid="_x0000_s12994" name="AxMath" r:id="rId4" imgW="2449800" imgH="367560" progId="">
                  <p:embed/>
                </p:oleObj>
              </mc:Choice>
              <mc:Fallback>
                <p:oleObj name="AxMath" r:id="rId4" imgW="2449800" imgH="367560" progId="">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325" y="3107179"/>
                        <a:ext cx="4899025"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609600" y="3881438"/>
            <a:ext cx="11305256" cy="461665"/>
          </a:xfrm>
          <a:prstGeom prst="rect">
            <a:avLst/>
          </a:prstGeom>
        </p:spPr>
        <p:txBody>
          <a:bodyPr wrap="square">
            <a:spAutoFit/>
          </a:bodyPr>
          <a:lstStyle/>
          <a:p>
            <a:r>
              <a:rPr kumimoji="1" lang="zh-CN" altLang="en-US" sz="2400" dirty="0">
                <a:latin typeface="微软雅黑"/>
                <a:ea typeface="微软雅黑"/>
                <a:cs typeface="微软雅黑"/>
              </a:rPr>
              <a:t>估算</a:t>
            </a:r>
            <a:r>
              <a:rPr kumimoji="1" lang="zh-CN" altLang="en-US" sz="2400" dirty="0">
                <a:latin typeface="微软雅黑"/>
                <a:ea typeface="微软雅黑"/>
                <a:cs typeface="微软雅黑"/>
                <a:hlinkClick r:id="rId6" tooltip="样本"/>
              </a:rPr>
              <a:t>样本</a:t>
            </a:r>
            <a:r>
              <a:rPr kumimoji="1" lang="zh-CN" altLang="en-US" sz="2400" dirty="0">
                <a:latin typeface="微软雅黑"/>
                <a:ea typeface="微软雅黑"/>
                <a:cs typeface="微软雅黑"/>
              </a:rPr>
              <a:t>的协方差和标准差，可得到样本皮尔逊系数，常用英文小写字母 </a:t>
            </a:r>
            <a:r>
              <a:rPr kumimoji="1" lang="en-US" altLang="zh-CN" sz="2400" dirty="0">
                <a:latin typeface="微软雅黑"/>
                <a:ea typeface="微软雅黑"/>
                <a:cs typeface="微软雅黑"/>
              </a:rPr>
              <a:t>r </a:t>
            </a:r>
            <a:r>
              <a:rPr kumimoji="1" lang="zh-CN" altLang="en-US" sz="2400" dirty="0">
                <a:latin typeface="微软雅黑"/>
                <a:ea typeface="微软雅黑"/>
                <a:cs typeface="微软雅黑"/>
              </a:rPr>
              <a:t>代表</a:t>
            </a:r>
          </a:p>
        </p:txBody>
      </p:sp>
      <p:graphicFrame>
        <p:nvGraphicFramePr>
          <p:cNvPr id="8" name="对象 7"/>
          <p:cNvGraphicFramePr>
            <a:graphicFrameLocks noChangeAspect="1"/>
          </p:cNvGraphicFramePr>
          <p:nvPr>
            <p:extLst/>
          </p:nvPr>
        </p:nvGraphicFramePr>
        <p:xfrm>
          <a:off x="3362325" y="4652529"/>
          <a:ext cx="4270375" cy="1612900"/>
        </p:xfrm>
        <a:graphic>
          <a:graphicData uri="http://schemas.openxmlformats.org/presentationml/2006/ole">
            <mc:AlternateContent xmlns:mc="http://schemas.openxmlformats.org/markup-compatibility/2006">
              <mc:Choice xmlns:v="urn:schemas-microsoft-com:vml" Requires="v">
                <p:oleObj spid="_x0000_s12995" name="AxMath" r:id="rId7" imgW="2135880" imgH="806400" progId="">
                  <p:embed/>
                </p:oleObj>
              </mc:Choice>
              <mc:Fallback>
                <p:oleObj name="AxMath" r:id="rId7" imgW="2135880" imgH="806400" progId="">
                  <p:embed/>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2325" y="4652529"/>
                        <a:ext cx="4270375" cy="161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893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相关系数</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22</a:t>
            </a:fld>
            <a:endParaRPr lang="zh-CN" altLang="en-US" dirty="0"/>
          </a:p>
        </p:txBody>
      </p:sp>
      <p:sp>
        <p:nvSpPr>
          <p:cNvPr id="4" name="内容占位符 3"/>
          <p:cNvSpPr>
            <a:spLocks noGrp="1"/>
          </p:cNvSpPr>
          <p:nvPr>
            <p:ph sz="quarter" idx="13"/>
          </p:nvPr>
        </p:nvSpPr>
        <p:spPr/>
        <p:txBody>
          <a:bodyPr>
            <a:normAutofit/>
          </a:bodyPr>
          <a:lstStyle/>
          <a:p>
            <a:pPr marL="0" indent="0">
              <a:buNone/>
            </a:pPr>
            <a:r>
              <a:rPr lang="zh-CN" altLang="en-US" sz="2000" dirty="0"/>
              <a:t>与上式等价的表示为：</a:t>
            </a:r>
          </a:p>
        </p:txBody>
      </p:sp>
      <p:graphicFrame>
        <p:nvGraphicFramePr>
          <p:cNvPr id="5" name="对象 4"/>
          <p:cNvGraphicFramePr>
            <a:graphicFrameLocks noChangeAspect="1"/>
          </p:cNvGraphicFramePr>
          <p:nvPr>
            <p:extLst>
              <p:ext uri="{D42A27DB-BD31-4B8C-83A1-F6EECF244321}">
                <p14:modId xmlns:p14="http://schemas.microsoft.com/office/powerpoint/2010/main" val="574624666"/>
              </p:ext>
            </p:extLst>
          </p:nvPr>
        </p:nvGraphicFramePr>
        <p:xfrm>
          <a:off x="1922711" y="1749951"/>
          <a:ext cx="7934325" cy="1108075"/>
        </p:xfrm>
        <a:graphic>
          <a:graphicData uri="http://schemas.openxmlformats.org/presentationml/2006/ole">
            <mc:AlternateContent xmlns:mc="http://schemas.openxmlformats.org/markup-compatibility/2006">
              <mc:Choice xmlns:v="urn:schemas-microsoft-com:vml" Requires="v">
                <p:oleObj spid="_x0000_s10692" name="AxMath" r:id="rId3" imgW="3966840" imgH="553680" progId="">
                  <p:embed/>
                </p:oleObj>
              </mc:Choice>
              <mc:Fallback>
                <p:oleObj name="AxMath" r:id="rId3" imgW="3966840" imgH="553680" progId="">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711" y="1749951"/>
                        <a:ext cx="7934325"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1598662" y="2997746"/>
            <a:ext cx="9001000" cy="3115533"/>
          </a:xfrm>
          <a:prstGeom prst="rect">
            <a:avLst/>
          </a:prstGeom>
        </p:spPr>
        <p:txBody>
          <a:bodyPr wrap="square">
            <a:spAutoFit/>
          </a:bodyPr>
          <a:lstStyle/>
          <a:p>
            <a:pPr algn="just">
              <a:lnSpc>
                <a:spcPct val="150000"/>
              </a:lnSpc>
              <a:spcBef>
                <a:spcPct val="20000"/>
              </a:spcBef>
              <a:buClr>
                <a:schemeClr val="tx2"/>
              </a:buClr>
              <a:buSzPct val="75000"/>
            </a:pPr>
            <a:r>
              <a:rPr lang="en-US" altLang="zh-CN" sz="2000" dirty="0">
                <a:latin typeface="微软雅黑" panose="020B0503020204020204" pitchFamily="34" charset="-122"/>
                <a:ea typeface="微软雅黑" panose="020B0503020204020204" pitchFamily="34" charset="-122"/>
              </a:rPr>
              <a:t> 1.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rPr>
              <a:t>的取值范围是 </a:t>
            </a:r>
            <a:r>
              <a:rPr lang="en-US" altLang="zh-CN" sz="2000" dirty="0">
                <a:latin typeface="微软雅黑" panose="020B0503020204020204" pitchFamily="34" charset="-122"/>
                <a:ea typeface="微软雅黑" panose="020B0503020204020204" pitchFamily="34" charset="-122"/>
              </a:rPr>
              <a:t>[-1,1],</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|=1</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rPr>
              <a:t>为完全相关。</a:t>
            </a:r>
          </a:p>
          <a:p>
            <a:pPr lvl="1" algn="just">
              <a:lnSpc>
                <a:spcPct val="150000"/>
              </a:lnSpc>
              <a:spcBef>
                <a:spcPct val="20000"/>
              </a:spcBef>
              <a:buClr>
                <a:schemeClr val="tx2"/>
              </a:buClr>
            </a:pPr>
            <a:r>
              <a:rPr lang="en-US" altLang="zh-CN" sz="2000" i="1" dirty="0">
                <a:latin typeface="微软雅黑" panose="020B0503020204020204" pitchFamily="34" charset="-122"/>
                <a:ea typeface="微软雅黑" panose="020B0503020204020204" pitchFamily="34" charset="-122"/>
              </a:rPr>
              <a:t>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000" dirty="0">
                <a:latin typeface="微软雅黑" panose="020B0503020204020204" pitchFamily="34" charset="-122"/>
                <a:ea typeface="微软雅黑" panose="020B0503020204020204" pitchFamily="34" charset="-122"/>
                <a:sym typeface="Symbol" panose="05050102010706020507" pitchFamily="18" charset="2"/>
              </a:rPr>
              <a:t>，为完全正相关，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000" dirty="0">
                <a:latin typeface="微软雅黑" panose="020B0503020204020204" pitchFamily="34" charset="-122"/>
                <a:ea typeface="微软雅黑" panose="020B0503020204020204" pitchFamily="34" charset="-122"/>
                <a:sym typeface="Symbol" panose="05050102010706020507" pitchFamily="18" charset="2"/>
              </a:rPr>
              <a:t>，为完全负相关。</a:t>
            </a:r>
          </a:p>
          <a:p>
            <a:pPr algn="just">
              <a:lnSpc>
                <a:spcPct val="150000"/>
              </a:lnSpc>
              <a:spcBef>
                <a:spcPct val="20000"/>
              </a:spcBef>
              <a:buClr>
                <a:schemeClr val="tx2"/>
              </a:buClr>
              <a:buSzPct val="75000"/>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 0</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rPr>
              <a:t>不存在</a:t>
            </a:r>
            <a:r>
              <a:rPr lang="zh-CN" altLang="en-US" sz="2000" b="1" dirty="0">
                <a:solidFill>
                  <a:schemeClr val="accent1"/>
                </a:solidFill>
                <a:latin typeface="微软雅黑" panose="020B0503020204020204" pitchFamily="34" charset="-122"/>
                <a:ea typeface="微软雅黑" panose="020B0503020204020204" pitchFamily="34" charset="-122"/>
              </a:rPr>
              <a:t>线性相关</a:t>
            </a:r>
            <a:r>
              <a:rPr lang="zh-CN" altLang="en-US" sz="2000" dirty="0">
                <a:latin typeface="微软雅黑" panose="020B0503020204020204" pitchFamily="34" charset="-122"/>
                <a:ea typeface="微软雅黑" panose="020B0503020204020204" pitchFamily="34" charset="-122"/>
              </a:rPr>
              <a:t>关系。</a:t>
            </a:r>
          </a:p>
          <a:p>
            <a:pPr algn="just">
              <a:lnSpc>
                <a:spcPct val="150000"/>
              </a:lnSpc>
              <a:spcBef>
                <a:spcPct val="20000"/>
              </a:spcBef>
              <a:buClr>
                <a:schemeClr val="tx2"/>
              </a:buClr>
              <a:buSzPct val="75000"/>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     -1</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&lt;0</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rPr>
              <a:t>为负相关。</a:t>
            </a:r>
          </a:p>
          <a:p>
            <a:pPr algn="just">
              <a:lnSpc>
                <a:spcPct val="150000"/>
              </a:lnSpc>
              <a:spcBef>
                <a:spcPct val="20000"/>
              </a:spcBef>
              <a:buClr>
                <a:schemeClr val="tx2"/>
              </a:buClr>
              <a:buSzPct val="75000"/>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4.      0</a:t>
            </a:r>
            <a:r>
              <a:rPr lang="en-US" altLang="zh-CN" sz="2000" dirty="0">
                <a:latin typeface="微软雅黑" panose="020B0503020204020204" pitchFamily="34" charset="-122"/>
                <a:ea typeface="微软雅黑" panose="020B0503020204020204" pitchFamily="34" charset="-122"/>
                <a:sym typeface="Symbol" panose="05050102010706020507" pitchFamily="18" charset="2"/>
              </a:rPr>
              <a:t>&lt;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sym typeface="Symbol" panose="05050102010706020507" pitchFamily="18" charset="2"/>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1</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rPr>
              <a:t>为正相关。</a:t>
            </a:r>
          </a:p>
          <a:p>
            <a:pPr algn="just">
              <a:lnSpc>
                <a:spcPct val="150000"/>
              </a:lnSpc>
              <a:spcBef>
                <a:spcPct val="20000"/>
              </a:spcBef>
              <a:buClr>
                <a:schemeClr val="tx2"/>
              </a:buClr>
              <a:buSzPct val="75000"/>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5.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rPr>
              <a:t>越趋于</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表示关系越密切；</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 r</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a:latin typeface="微软雅黑" panose="020B0503020204020204" pitchFamily="34" charset="-122"/>
                <a:ea typeface="微软雅黑" panose="020B0503020204020204" pitchFamily="34" charset="-122"/>
              </a:rPr>
              <a:t>越趋于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表示关系越不密切。</a:t>
            </a:r>
          </a:p>
        </p:txBody>
      </p:sp>
    </p:spTree>
    <p:extLst>
      <p:ext uri="{BB962C8B-B14F-4D97-AF65-F5344CB8AC3E}">
        <p14:creationId xmlns:p14="http://schemas.microsoft.com/office/powerpoint/2010/main" val="172112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23</a:t>
            </a:fld>
            <a:endParaRPr lang="zh-CN" altLang="en-US" dirty="0"/>
          </a:p>
        </p:txBody>
      </p:sp>
      <p:sp>
        <p:nvSpPr>
          <p:cNvPr id="4" name="内容占位符 3"/>
          <p:cNvSpPr>
            <a:spLocks noGrp="1"/>
          </p:cNvSpPr>
          <p:nvPr>
            <p:ph sz="quarter" idx="13"/>
          </p:nvPr>
        </p:nvSpPr>
        <p:spPr/>
        <p:txBody>
          <a:bodyPr/>
          <a:lstStyle/>
          <a:p>
            <a:r>
              <a:rPr lang="zh-CN" altLang="en-US" dirty="0">
                <a:solidFill>
                  <a:schemeClr val="bg1">
                    <a:lumMod val="65000"/>
                  </a:schemeClr>
                </a:solidFill>
              </a:rPr>
              <a:t>特征描述分析</a:t>
            </a:r>
            <a:endParaRPr lang="en-US" altLang="zh-CN" dirty="0">
              <a:solidFill>
                <a:schemeClr val="bg1">
                  <a:lumMod val="65000"/>
                </a:schemeClr>
              </a:solidFill>
            </a:endParaRPr>
          </a:p>
          <a:p>
            <a:pPr>
              <a:lnSpc>
                <a:spcPct val="150000"/>
              </a:lnSpc>
              <a:spcBef>
                <a:spcPts val="600"/>
              </a:spcBef>
            </a:pPr>
            <a:r>
              <a:rPr lang="zh-CN" altLang="en-US" dirty="0"/>
              <a:t>相关和回归分析</a:t>
            </a:r>
            <a:endParaRPr lang="en-US" altLang="zh-CN" dirty="0"/>
          </a:p>
          <a:p>
            <a:pPr lvl="1">
              <a:lnSpc>
                <a:spcPct val="150000"/>
              </a:lnSpc>
              <a:spcBef>
                <a:spcPts val="600"/>
              </a:spcBef>
            </a:pPr>
            <a:r>
              <a:rPr lang="zh-CN" altLang="en-US" sz="1800" dirty="0">
                <a:solidFill>
                  <a:schemeClr val="bg1">
                    <a:lumMod val="65000"/>
                  </a:schemeClr>
                </a:solidFill>
              </a:rPr>
              <a:t>相关分析</a:t>
            </a:r>
            <a:endParaRPr lang="en-US" altLang="zh-CN" sz="1800" dirty="0">
              <a:solidFill>
                <a:schemeClr val="bg1">
                  <a:lumMod val="65000"/>
                </a:schemeClr>
              </a:solidFill>
            </a:endParaRPr>
          </a:p>
          <a:p>
            <a:pPr lvl="1">
              <a:lnSpc>
                <a:spcPct val="150000"/>
              </a:lnSpc>
              <a:spcBef>
                <a:spcPts val="600"/>
              </a:spcBef>
            </a:pPr>
            <a:r>
              <a:rPr lang="zh-CN" altLang="en-US" sz="1800" dirty="0"/>
              <a:t>回归分析</a:t>
            </a:r>
            <a:endParaRPr lang="en-US" altLang="zh-CN" sz="1800" dirty="0"/>
          </a:p>
          <a:p>
            <a:r>
              <a:rPr lang="zh-CN" altLang="en-US" dirty="0">
                <a:solidFill>
                  <a:schemeClr val="bg1">
                    <a:lumMod val="65000"/>
                  </a:schemeClr>
                </a:solidFill>
              </a:rPr>
              <a:t>聚类分析</a:t>
            </a:r>
            <a:endParaRPr lang="en-US" altLang="zh-CN" dirty="0">
              <a:solidFill>
                <a:schemeClr val="bg1">
                  <a:lumMod val="65000"/>
                </a:schemeClr>
              </a:solidFill>
            </a:endParaRPr>
          </a:p>
          <a:p>
            <a:r>
              <a:rPr lang="zh-CN" altLang="en-US" dirty="0">
                <a:solidFill>
                  <a:schemeClr val="bg1">
                    <a:lumMod val="65000"/>
                  </a:schemeClr>
                </a:solidFill>
              </a:rPr>
              <a:t>关联分析</a:t>
            </a:r>
            <a:endParaRPr lang="en-US" altLang="zh-CN" dirty="0">
              <a:solidFill>
                <a:schemeClr val="bg1">
                  <a:lumMod val="65000"/>
                </a:schemeClr>
              </a:solidFill>
            </a:endParaRPr>
          </a:p>
          <a:p>
            <a:endParaRPr lang="zh-CN" altLang="en-US" dirty="0"/>
          </a:p>
        </p:txBody>
      </p:sp>
    </p:spTree>
    <p:extLst>
      <p:ext uri="{BB962C8B-B14F-4D97-AF65-F5344CB8AC3E}">
        <p14:creationId xmlns:p14="http://schemas.microsoft.com/office/powerpoint/2010/main" val="331779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回归分析</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24</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p:txBody>
              <a:bodyPr>
                <a:normAutofit fontScale="92500" lnSpcReduction="10000"/>
              </a:bodyPr>
              <a:lstStyle/>
              <a:p>
                <a:r>
                  <a:rPr lang="zh-CN" altLang="en-US" dirty="0"/>
                  <a:t>回归分析（</a:t>
                </a:r>
                <a:r>
                  <a:rPr lang="en-US" altLang="zh-CN" dirty="0"/>
                  <a:t>regression analysis</a:t>
                </a:r>
                <a:r>
                  <a:rPr lang="zh-CN" altLang="en-US" dirty="0"/>
                  <a:t>）</a:t>
                </a:r>
                <a:r>
                  <a:rPr lang="en-US" altLang="zh-CN" dirty="0"/>
                  <a:t>: </a:t>
                </a:r>
                <a:r>
                  <a:rPr lang="zh-CN" altLang="en-US" dirty="0"/>
                  <a:t>确定两种或两种以上变量间相互依赖的定量关系的一种分析方法。</a:t>
                </a:r>
                <a:endParaRPr lang="en-US" altLang="zh-CN" dirty="0"/>
              </a:p>
              <a:p>
                <a:pPr lvl="1"/>
                <a:r>
                  <a:rPr lang="zh-CN" altLang="en-US" dirty="0"/>
                  <a:t>研究的是因变量（目标）和自变量（预测器）之间的关系。</a:t>
                </a:r>
                <a:endParaRPr lang="en-US" altLang="zh-CN" dirty="0"/>
              </a:p>
              <a:p>
                <a:pPr lvl="2"/>
                <a:r>
                  <a:rPr lang="zh-CN" altLang="en-US" dirty="0"/>
                  <a:t>源于英国统计学家</a:t>
                </a:r>
                <a:r>
                  <a:rPr lang="en-US" altLang="zh-CN" dirty="0"/>
                  <a:t>Galton</a:t>
                </a:r>
                <a:r>
                  <a:rPr lang="zh-CN" altLang="en-US" dirty="0"/>
                  <a:t>研究父母平均身高与子女身高的关系。</a:t>
                </a:r>
                <a:endParaRPr lang="en-US" altLang="zh-CN" dirty="0"/>
              </a:p>
              <a:p>
                <a:pPr marL="892175" lvl="2" indent="0" algn="ctr">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𝑎</m:t>
                      </m:r>
                      <m:r>
                        <a:rPr lang="en-US" altLang="zh-CN" b="0" i="1">
                          <a:latin typeface="Cambria Math" panose="02040503050406030204" pitchFamily="18" charset="0"/>
                          <a:ea typeface="微软雅黑" panose="020B0503020204020204" pitchFamily="34" charset="-122"/>
                        </a:rPr>
                        <m:t>𝑥</m:t>
                      </m:r>
                      <m:r>
                        <a:rPr lang="en-US" altLang="zh-CN" b="1" i="1">
                          <a:latin typeface="Cambria Math" panose="02040503050406030204" pitchFamily="18" charset="0"/>
                          <a:ea typeface="微软雅黑" panose="020B0503020204020204" pitchFamily="34" charset="-122"/>
                        </a:rPr>
                        <m:t> </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𝑏</m:t>
                      </m:r>
                    </m:oMath>
                  </m:oMathPara>
                </a14:m>
                <a:endParaRPr lang="en-US" altLang="zh-CN" i="1" dirty="0">
                  <a:latin typeface="Cambria Math" panose="02040503050406030204" pitchFamily="18" charset="0"/>
                  <a:ea typeface="Cambria Math" panose="02040503050406030204" pitchFamily="18" charset="0"/>
                </a:endParaRPr>
              </a:p>
              <a:p>
                <a:pPr lvl="1"/>
                <a:r>
                  <a:rPr lang="zh-CN" altLang="en-US" sz="2600" dirty="0"/>
                  <a:t>按变量多少分类</a:t>
                </a:r>
                <a:endParaRPr lang="en-US" altLang="zh-CN" sz="2600" dirty="0"/>
              </a:p>
              <a:p>
                <a:pPr lvl="2"/>
                <a:r>
                  <a:rPr lang="zh-CN" altLang="en-US" sz="2600" dirty="0"/>
                  <a:t>一元回归</a:t>
                </a:r>
                <a:endParaRPr lang="en-US" altLang="zh-CN" sz="2600" dirty="0"/>
              </a:p>
              <a:p>
                <a:pPr lvl="2"/>
                <a:r>
                  <a:rPr lang="zh-CN" altLang="en-US" sz="2600" dirty="0"/>
                  <a:t>多元回归分析</a:t>
                </a:r>
                <a:endParaRPr lang="en-US" altLang="zh-CN" sz="2600" dirty="0"/>
              </a:p>
              <a:p>
                <a:pPr lvl="1"/>
                <a:r>
                  <a:rPr lang="zh-CN" altLang="en-US" sz="2600" dirty="0"/>
                  <a:t>按自变量和因变量之间的关系类型分类</a:t>
                </a:r>
                <a:endParaRPr lang="en-US" altLang="zh-CN" sz="2600" dirty="0"/>
              </a:p>
              <a:p>
                <a:pPr lvl="2"/>
                <a:r>
                  <a:rPr lang="zh-CN" altLang="en-US" sz="2600" dirty="0"/>
                  <a:t>线性回归分析</a:t>
                </a:r>
                <a:endParaRPr lang="en-US" altLang="zh-CN" sz="2600" dirty="0"/>
              </a:p>
              <a:p>
                <a:pPr lvl="2"/>
                <a:r>
                  <a:rPr lang="zh-CN" altLang="en-US" sz="2600" dirty="0"/>
                  <a:t>非线性回归分析</a:t>
                </a:r>
                <a:endParaRPr lang="en-US" altLang="zh-CN" sz="2600"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blipFill>
                <a:blip r:embed="rId3"/>
                <a:stretch>
                  <a:fillRect l="-613" t="-726" b="-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7041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相关分析与回归分析的区别</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25</a:t>
            </a:fld>
            <a:endParaRPr lang="zh-CN" altLang="en-US" dirty="0"/>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859557" y="909514"/>
                <a:ext cx="10856241" cy="54864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fontAlgn="auto">
                  <a:lnSpc>
                    <a:spcPct val="150000"/>
                  </a:lnSpc>
                  <a:spcAft>
                    <a:spcPts val="0"/>
                  </a:spcAft>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相关分析</a:t>
                </a:r>
                <a:endParaRPr lang="en-US" altLang="zh-CN" sz="2800" dirty="0">
                  <a:latin typeface="微软雅黑" panose="020B0503020204020204" pitchFamily="34" charset="-122"/>
                  <a:ea typeface="微软雅黑" panose="020B0503020204020204" pitchFamily="34" charset="-122"/>
                </a:endParaRPr>
              </a:p>
              <a:p>
                <a:pPr lvl="2" algn="just" fontAlgn="auto">
                  <a:lnSpc>
                    <a:spcPct val="150000"/>
                  </a:lnSpc>
                  <a:spcAft>
                    <a:spcPts val="0"/>
                  </a:spcAft>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变量 </a:t>
                </a:r>
                <a14:m>
                  <m:oMath xmlns:m="http://schemas.openxmlformats.org/officeDocument/2006/math">
                    <m:r>
                      <a:rPr lang="en-US" altLang="zh-CN" i="1">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变量 </a:t>
                </a:r>
                <a14:m>
                  <m:oMath xmlns:m="http://schemas.openxmlformats.org/officeDocument/2006/math">
                    <m:r>
                      <a:rPr lang="en-US" altLang="zh-CN" i="1" dirty="0">
                        <a:latin typeface="Cambria Math" panose="02040503050406030204" pitchFamily="18" charset="0"/>
                      </a:rPr>
                      <m:t>𝑦</m:t>
                    </m:r>
                  </m:oMath>
                </a14:m>
                <a:r>
                  <a:rPr lang="en-US"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处于平等的地位。</a:t>
                </a:r>
                <a:endParaRPr lang="en-US" altLang="zh-CN" dirty="0">
                  <a:latin typeface="微软雅黑" panose="020B0503020204020204" pitchFamily="34" charset="-122"/>
                  <a:ea typeface="微软雅黑" panose="020B0503020204020204" pitchFamily="34" charset="-122"/>
                </a:endParaRPr>
              </a:p>
              <a:p>
                <a:pPr lvl="2" algn="just" fontAlgn="auto">
                  <a:lnSpc>
                    <a:spcPct val="150000"/>
                  </a:lnSpc>
                  <a:spcAft>
                    <a:spcPts val="0"/>
                  </a:spcAft>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变量 </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 和 </a:t>
                </a:r>
                <a14:m>
                  <m:oMath xmlns:m="http://schemas.openxmlformats.org/officeDocument/2006/math">
                    <m:r>
                      <a:rPr lang="en-US" altLang="zh-CN" i="1" dirty="0">
                        <a:latin typeface="Cambria Math" panose="02040503050406030204" pitchFamily="18" charset="0"/>
                      </a:rPr>
                      <m:t>𝑦</m:t>
                    </m:r>
                  </m:oMath>
                </a14:m>
                <a:r>
                  <a:rPr lang="en-US"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都是随机变量。</a:t>
                </a:r>
                <a:endParaRPr lang="en-US" altLang="zh-CN" dirty="0">
                  <a:latin typeface="微软雅黑" panose="020B0503020204020204" pitchFamily="34" charset="-122"/>
                  <a:ea typeface="微软雅黑" panose="020B0503020204020204" pitchFamily="34" charset="-122"/>
                </a:endParaRPr>
              </a:p>
              <a:p>
                <a:pPr lvl="2" algn="just" fontAlgn="auto">
                  <a:lnSpc>
                    <a:spcPct val="150000"/>
                  </a:lnSpc>
                  <a:spcAft>
                    <a:spcPts val="0"/>
                  </a:spcAft>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用于描述两个变量之间线性关系的密切程度。</a:t>
                </a:r>
                <a:endParaRPr lang="en-US" altLang="zh-CN" dirty="0">
                  <a:latin typeface="微软雅黑" panose="020B0503020204020204" pitchFamily="34" charset="-122"/>
                  <a:ea typeface="微软雅黑" panose="020B0503020204020204" pitchFamily="34" charset="-122"/>
                </a:endParaRPr>
              </a:p>
              <a:p>
                <a:pPr algn="just" fontAlgn="auto">
                  <a:lnSpc>
                    <a:spcPct val="150000"/>
                  </a:lnSpc>
                  <a:spcAft>
                    <a:spcPts val="0"/>
                  </a:spcAft>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回归分析</a:t>
                </a:r>
                <a:endParaRPr lang="en-US" altLang="zh-CN" sz="2800" dirty="0">
                  <a:latin typeface="微软雅黑" panose="020B0503020204020204" pitchFamily="34" charset="-122"/>
                  <a:ea typeface="微软雅黑" panose="020B0503020204020204" pitchFamily="34" charset="-122"/>
                </a:endParaRPr>
              </a:p>
              <a:p>
                <a:pPr lvl="2" algn="just" fontAlgn="auto">
                  <a:lnSpc>
                    <a:spcPct val="150000"/>
                  </a:lnSpc>
                  <a:spcAft>
                    <a:spcPts val="0"/>
                  </a:spcAft>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变量 </a:t>
                </a:r>
                <a14:m>
                  <m:oMath xmlns:m="http://schemas.openxmlformats.org/officeDocument/2006/math">
                    <m:r>
                      <a:rPr lang="en-US" altLang="zh-CN" i="1" dirty="0">
                        <a:latin typeface="Cambria Math" panose="02040503050406030204" pitchFamily="18" charset="0"/>
                      </a:rPr>
                      <m:t>𝑦</m:t>
                    </m:r>
                  </m:oMath>
                </a14:m>
                <a:r>
                  <a:rPr lang="en-US"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称为因变量，处在被解释的地位，</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称为自变量，用于预测因变量的变化。</a:t>
                </a:r>
                <a:endParaRPr lang="en-US" altLang="zh-CN" dirty="0">
                  <a:latin typeface="微软雅黑" panose="020B0503020204020204" pitchFamily="34" charset="-122"/>
                  <a:ea typeface="微软雅黑" panose="020B0503020204020204" pitchFamily="34" charset="-122"/>
                </a:endParaRPr>
              </a:p>
              <a:p>
                <a:pPr lvl="2" algn="just" fontAlgn="auto">
                  <a:lnSpc>
                    <a:spcPct val="150000"/>
                  </a:lnSpc>
                  <a:spcAft>
                    <a:spcPts val="0"/>
                  </a:spcAft>
                  <a:buFont typeface="微软雅黑" panose="020B0503020204020204" pitchFamily="34" charset="-122"/>
                  <a:buChar char="−"/>
                </a:pPr>
                <a14:m>
                  <m:oMath xmlns:m="http://schemas.openxmlformats.org/officeDocument/2006/math">
                    <m:r>
                      <a:rPr lang="en-US" altLang="zh-CN" i="1" dirty="0">
                        <a:latin typeface="Cambria Math" panose="02040503050406030204" pitchFamily="18" charset="0"/>
                      </a:rPr>
                      <m:t>𝑦</m:t>
                    </m:r>
                  </m:oMath>
                </a14:m>
                <a:r>
                  <a:rPr lang="en-US" altLang="zh-CN" i="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是随机变量，</a:t>
                </a: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 则作为研究时给定的非随机变量。</a:t>
                </a:r>
                <a:endParaRPr lang="en-US" altLang="zh-CN" dirty="0">
                  <a:latin typeface="微软雅黑" panose="020B0503020204020204" pitchFamily="34" charset="-122"/>
                  <a:ea typeface="微软雅黑" panose="020B0503020204020204" pitchFamily="34" charset="-122"/>
                </a:endParaRPr>
              </a:p>
              <a:p>
                <a:pPr lvl="2" algn="just" fontAlgn="auto">
                  <a:lnSpc>
                    <a:spcPct val="150000"/>
                  </a:lnSpc>
                  <a:spcAft>
                    <a:spcPts val="0"/>
                  </a:spcAft>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揭示变量 </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对变量 </a:t>
                </a:r>
                <a14:m>
                  <m:oMath xmlns:m="http://schemas.openxmlformats.org/officeDocument/2006/math">
                    <m:r>
                      <a:rPr lang="en-US" altLang="zh-CN" i="1" dirty="0">
                        <a:latin typeface="Cambria Math" panose="02040503050406030204" pitchFamily="18" charset="0"/>
                      </a:rPr>
                      <m:t>𝑦</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的影响大小，还可以由回归方程进行预测和控制。</a:t>
                </a:r>
              </a:p>
              <a:p>
                <a:pPr marL="609600" indent="-609600" algn="just" fontAlgn="auto">
                  <a:spcAft>
                    <a:spcPts val="0"/>
                  </a:spcAft>
                  <a:buFontTx/>
                  <a:buAutoNum type="arabicPeriod"/>
                </a:pPr>
                <a:endParaRPr lang="en-US" altLang="zh-CN" sz="2800" dirty="0">
                  <a:latin typeface="微软雅黑" panose="020B0503020204020204" pitchFamily="34" charset="-122"/>
                  <a:ea typeface="微软雅黑" panose="020B0503020204020204"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859557" y="909514"/>
                <a:ext cx="10856241" cy="5486400"/>
              </a:xfrm>
              <a:prstGeom prst="rect">
                <a:avLst/>
              </a:prstGeom>
              <a:blipFill>
                <a:blip r:embed="rId3"/>
                <a:stretch>
                  <a:fillRect l="-955" r="-3762" b="-6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2919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相关分析与回归分析的联系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26</a:t>
            </a:fld>
            <a:endParaRPr lang="zh-CN" altLang="en-US" dirty="0"/>
          </a:p>
        </p:txBody>
      </p:sp>
      <p:sp>
        <p:nvSpPr>
          <p:cNvPr id="5" name="Rectangle 2"/>
          <p:cNvSpPr txBox="1">
            <a:spLocks noChangeArrowheads="1"/>
          </p:cNvSpPr>
          <p:nvPr/>
        </p:nvSpPr>
        <p:spPr>
          <a:xfrm>
            <a:off x="2570783" y="1677511"/>
            <a:ext cx="77724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zh-CN" altLang="en-US" sz="2800" b="1" kern="1200" spc="225" dirty="0">
                <a:solidFill>
                  <a:srgbClr val="0259B3"/>
                </a:solidFill>
                <a:latin typeface="微软雅黑"/>
                <a:ea typeface="微软雅黑"/>
                <a:cs typeface="微软雅黑"/>
              </a:defRPr>
            </a:lvl1pPr>
          </a:lstStyle>
          <a:p>
            <a:pPr fontAlgn="auto">
              <a:spcAft>
                <a:spcPts val="0"/>
              </a:spcAft>
            </a:pPr>
            <a:endParaRPr lang="zh-CN" altLang="en-US" sz="3600" dirty="0"/>
          </a:p>
        </p:txBody>
      </p:sp>
      <p:sp>
        <p:nvSpPr>
          <p:cNvPr id="6" name="Rectangle 3"/>
          <p:cNvSpPr txBox="1">
            <a:spLocks noChangeArrowheads="1"/>
          </p:cNvSpPr>
          <p:nvPr/>
        </p:nvSpPr>
        <p:spPr>
          <a:xfrm>
            <a:off x="617954" y="1197546"/>
            <a:ext cx="9441661" cy="496728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相关分析是回归分析的基础和前提</a:t>
            </a:r>
            <a:endParaRPr lang="en-US" altLang="zh-CN" sz="28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只有当变量之间存在着高度相关时，进行回归分析寻求其相关的具体形式才有意义。</a:t>
            </a:r>
            <a:endParaRPr lang="en-US" altLang="zh-CN" sz="2400" dirty="0">
              <a:latin typeface="微软雅黑" panose="020B0503020204020204" pitchFamily="34" charset="-122"/>
              <a:ea typeface="微软雅黑" panose="020B0503020204020204" pitchFamily="34" charset="-122"/>
            </a:endParaRPr>
          </a:p>
          <a:p>
            <a:pPr fontAlgn="auto">
              <a:lnSpc>
                <a:spcPct val="150000"/>
              </a:lnSpc>
              <a:spcAft>
                <a:spcPts val="0"/>
              </a:spcAft>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回归分析是相关分析的深入和继续</a:t>
            </a:r>
            <a:endParaRPr lang="en-US" altLang="zh-CN" sz="28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相关分析需要依靠回归分析来表明现象数量相关的具体形式。</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667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线性回归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27</a:t>
            </a:fld>
            <a:endParaRPr lang="zh-CN" altLang="en-US" dirty="0"/>
          </a:p>
        </p:txBody>
      </p:sp>
      <mc:AlternateContent xmlns:mc="http://schemas.openxmlformats.org/markup-compatibility/2006">
        <mc:Choice xmlns:a14="http://schemas.microsoft.com/office/drawing/2010/main" Requires="a14">
          <p:sp>
            <p:nvSpPr>
              <p:cNvPr id="4" name="内容占位符 3"/>
              <p:cNvSpPr>
                <a:spLocks noGrp="1"/>
              </p:cNvSpPr>
              <p:nvPr>
                <p:ph sz="quarter" idx="13"/>
              </p:nvPr>
            </p:nvSpPr>
            <p:spPr/>
            <p:txBody>
              <a:bodyPr>
                <a:normAutofit lnSpcReduction="10000"/>
              </a:bodyPr>
              <a:lstStyle/>
              <a:p>
                <a:r>
                  <a:rPr lang="zh-CN" altLang="en-US" dirty="0"/>
                  <a:t>线性回归：因变量和自变量之间的关系是线性的。</a:t>
                </a:r>
                <a:endParaRPr lang="en-US" altLang="zh-CN" dirty="0"/>
              </a:p>
              <a:p>
                <a:pPr lvl="1"/>
                <a:r>
                  <a:rPr lang="zh-CN" altLang="en-US" dirty="0"/>
                  <a:t>能找到线性关系，使</a:t>
                </a:r>
                <a:r>
                  <a:rPr lang="zh-CN" altLang="zh-CN" dirty="0"/>
                  <a:t>预测结果尽可能接近真实值</a:t>
                </a:r>
                <a:r>
                  <a:rPr lang="zh-CN" altLang="en-US" dirty="0"/>
                  <a:t>。</a:t>
                </a:r>
                <a:endParaRPr lang="en-US" altLang="zh-CN" dirty="0"/>
              </a:p>
              <a:p>
                <a:pPr marL="457200" lvl="1" indent="0">
                  <a:buNone/>
                </a:pP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𝑏</m:t>
                    </m:r>
                    <m:r>
                      <a:rPr lang="en-US" altLang="zh-CN" i="1" baseline="-25000" dirty="0">
                        <a:latin typeface="Cambria Math" panose="02040503050406030204" pitchFamily="18" charset="0"/>
                        <a:ea typeface="Cambria Math" panose="02040503050406030204" pitchFamily="18" charset="0"/>
                      </a:rPr>
                      <m:t>0</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𝑏</m:t>
                    </m:r>
                  </m:oMath>
                </a14:m>
                <a:r>
                  <a:rPr lang="en-US" altLang="zh-CN" i="1" baseline="-25000" dirty="0">
                    <a:latin typeface="Cambria Math" panose="02040503050406030204" pitchFamily="18" charset="0"/>
                    <a:ea typeface="Cambria Math" panose="02040503050406030204" pitchFamily="18" charset="0"/>
                  </a:rPr>
                  <a:t>1</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Cambria Math" panose="02040503050406030204" pitchFamily="18" charset="0"/>
                    <a:ea typeface="Cambria Math" panose="02040503050406030204" pitchFamily="18" charset="0"/>
                  </a:rPr>
                  <a:t>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𝑏</m:t>
                    </m:r>
                  </m:oMath>
                </a14:m>
                <a:r>
                  <a:rPr lang="en-US" altLang="zh-CN" i="1" baseline="-25000" dirty="0">
                    <a:latin typeface="Cambria Math" panose="02040503050406030204" pitchFamily="18" charset="0"/>
                    <a:ea typeface="Cambria Math" panose="02040503050406030204" pitchFamily="18" charset="0"/>
                  </a:rPr>
                  <a:t>n</a:t>
                </a: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baseline="-25000" dirty="0">
                    <a:latin typeface="Cambria Math" panose="02040503050406030204" pitchFamily="18" charset="0"/>
                    <a:ea typeface="Cambria Math" panose="02040503050406030204" pitchFamily="18" charset="0"/>
                  </a:rPr>
                  <a:t>n</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l-GR" altLang="zh-CN" i="1" dirty="0">
                        <a:latin typeface="Cambria Math" panose="02040503050406030204" pitchFamily="18" charset="0"/>
                        <a:ea typeface="Cambria Math" panose="02040503050406030204" pitchFamily="18" charset="0"/>
                      </a:rPr>
                      <m:t>𝜀</m:t>
                    </m:r>
                  </m:oMath>
                </a14:m>
                <a:endParaRPr lang="en-US" altLang="zh-CN" i="1" dirty="0">
                  <a:latin typeface="Cambria Math" panose="02040503050406030204" pitchFamily="18" charset="0"/>
                  <a:ea typeface="Cambria Math" panose="02040503050406030204" pitchFamily="18" charset="0"/>
                </a:endParaRPr>
              </a:p>
              <a:p>
                <a:pPr marL="457200" lvl="1" indent="0">
                  <a:buNone/>
                </a:pPr>
                <a14:m>
                  <m:oMath xmlns:m="http://schemas.openxmlformats.org/officeDocument/2006/math">
                    <m:r>
                      <a:rPr lang="en-US" altLang="zh-CN" i="1" dirty="0">
                        <a:latin typeface="Cambria Math" panose="02040503050406030204" pitchFamily="18" charset="0"/>
                      </a:rPr>
                      <m:t>𝑦</m:t>
                    </m:r>
                  </m:oMath>
                </a14:m>
                <a:r>
                  <a:rPr lang="zh-CN" altLang="en-US" dirty="0"/>
                  <a:t>：结果变量；</a:t>
                </a:r>
              </a:p>
              <a:p>
                <a:pPr marL="457200" lvl="1" indent="0">
                  <a:buNone/>
                </a:pP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baseline="-25000" dirty="0"/>
                  <a:t>j</a:t>
                </a:r>
                <a:r>
                  <a:rPr lang="zh-CN" altLang="en-US" i="1" dirty="0"/>
                  <a:t> </a:t>
                </a:r>
                <a:r>
                  <a:rPr lang="zh-CN" altLang="en-US" dirty="0"/>
                  <a:t>：输入变量，</a:t>
                </a:r>
                <a:r>
                  <a:rPr lang="en-US" altLang="zh-CN" i="1" dirty="0"/>
                  <a:t>j = 1,2,…, n</a:t>
                </a:r>
                <a:r>
                  <a:rPr lang="zh-CN" altLang="en-US" dirty="0"/>
                  <a:t>；</a:t>
                </a:r>
              </a:p>
              <a:p>
                <a:pPr marL="457200" lvl="1" indent="0">
                  <a:buNone/>
                </a:pPr>
                <a14:m>
                  <m:oMath xmlns:m="http://schemas.openxmlformats.org/officeDocument/2006/math">
                    <m:r>
                      <a:rPr lang="en-US" altLang="zh-CN" i="1" dirty="0">
                        <a:latin typeface="Cambria Math" panose="02040503050406030204" pitchFamily="18" charset="0"/>
                      </a:rPr>
                      <m:t>𝑏</m:t>
                    </m:r>
                  </m:oMath>
                </a14:m>
                <a:r>
                  <a:rPr lang="en-US" altLang="zh-CN" i="1" baseline="-25000" dirty="0"/>
                  <a:t>i</a:t>
                </a:r>
                <a:r>
                  <a:rPr lang="zh-CN" altLang="en-US" dirty="0"/>
                  <a:t>：未知参数，</a:t>
                </a:r>
                <a:r>
                  <a:rPr lang="en-US" altLang="zh-CN" i="1" dirty="0" err="1"/>
                  <a:t>i</a:t>
                </a:r>
                <a:r>
                  <a:rPr lang="en-US" altLang="zh-CN" i="1" dirty="0"/>
                  <a:t>=0,1,2,…,n</a:t>
                </a:r>
                <a:r>
                  <a:rPr lang="zh-CN" altLang="en-US" dirty="0"/>
                  <a:t>；</a:t>
                </a:r>
              </a:p>
              <a:p>
                <a:pPr marL="457200" lvl="1" indent="0">
                  <a:buNone/>
                </a:pPr>
                <a:r>
                  <a:rPr lang="en-US" altLang="zh-CN" dirty="0"/>
                  <a:t>ε</a:t>
                </a:r>
                <a:r>
                  <a:rPr lang="zh-CN" altLang="en-US" dirty="0"/>
                  <a:t> ：随机误差</a:t>
                </a:r>
                <a:r>
                  <a:rPr lang="en-US" altLang="zh-CN" dirty="0"/>
                  <a:t>, </a:t>
                </a:r>
                <a:r>
                  <a:rPr lang="zh-CN" altLang="en-US" dirty="0"/>
                  <a:t>假设</a:t>
                </a:r>
                <a:r>
                  <a:rPr lang="en-US" altLang="zh-CN" dirty="0">
                    <a:latin typeface="Cambria Math" panose="02040503050406030204" pitchFamily="18" charset="0"/>
                    <a:ea typeface="Cambria Math" panose="02040503050406030204" pitchFamily="18" charset="0"/>
                  </a:rPr>
                  <a:t>ε </a:t>
                </a:r>
                <a:r>
                  <a:rPr lang="zh-CN" altLang="en-US" dirty="0">
                    <a:latin typeface="Cambria Math" panose="02040503050406030204" pitchFamily="18" charset="0"/>
                  </a:rPr>
                  <a:t>～</a:t>
                </a:r>
                <a:r>
                  <a:rPr lang="en-US" altLang="zh-CN" i="1" dirty="0">
                    <a:latin typeface="Cambria Math" panose="02040503050406030204" pitchFamily="18" charset="0"/>
                    <a:ea typeface="Cambria Math" panose="02040503050406030204" pitchFamily="18" charset="0"/>
                  </a:rPr>
                  <a:t>N(0,σ</a:t>
                </a:r>
                <a:r>
                  <a:rPr lang="en-US" altLang="zh-CN" i="1" baseline="30000" dirty="0">
                    <a:latin typeface="Cambria Math" panose="02040503050406030204" pitchFamily="18" charset="0"/>
                    <a:ea typeface="Cambria Math" panose="02040503050406030204" pitchFamily="18" charset="0"/>
                  </a:rPr>
                  <a:t>2</a:t>
                </a:r>
                <a:r>
                  <a:rPr lang="en-US" altLang="zh-CN" i="1" dirty="0">
                    <a:latin typeface="Cambria Math" panose="02040503050406030204" pitchFamily="18" charset="0"/>
                    <a:ea typeface="Cambria Math" panose="02040503050406030204" pitchFamily="18" charset="0"/>
                  </a:rPr>
                  <a:t>)</a:t>
                </a:r>
                <a:r>
                  <a:rPr lang="zh-CN" altLang="en-US" dirty="0"/>
                  <a:t>，以及</a:t>
                </a:r>
                <a:r>
                  <a:rPr lang="en-US" altLang="zh-CN" dirty="0"/>
                  <a:t>ε</a:t>
                </a:r>
                <a:r>
                  <a:rPr lang="zh-CN" altLang="en-US" dirty="0"/>
                  <a:t>相互独立。</a:t>
                </a:r>
                <a:endParaRPr lang="en-US" altLang="zh-CN" dirty="0"/>
              </a:p>
              <a:p>
                <a:pPr marL="457200" lvl="1" indent="0">
                  <a:buNone/>
                </a:pPr>
                <a:endParaRPr lang="en-US" altLang="zh-CN" dirty="0"/>
              </a:p>
              <a:p>
                <a:pPr marL="457200" lvl="1" indent="0">
                  <a:buNone/>
                </a:pPr>
                <a:r>
                  <a:rPr lang="zh-CN" altLang="en-US" dirty="0"/>
                  <a:t>建立回归方程，要估计未知参数</a:t>
                </a:r>
                <a14:m>
                  <m:oMath xmlns:m="http://schemas.openxmlformats.org/officeDocument/2006/math">
                    <m:r>
                      <a:rPr lang="en-US" altLang="zh-CN" i="1" dirty="0">
                        <a:latin typeface="Cambria Math" panose="02040503050406030204" pitchFamily="18" charset="0"/>
                        <a:ea typeface="Cambria Math" panose="02040503050406030204" pitchFamily="18" charset="0"/>
                      </a:rPr>
                      <m:t>𝑏</m:t>
                    </m:r>
                  </m:oMath>
                </a14:m>
                <a:r>
                  <a:rPr lang="en-US" altLang="zh-CN" i="1" baseline="-25000" dirty="0">
                    <a:latin typeface="Cambria Math" panose="02040503050406030204" pitchFamily="18" charset="0"/>
                    <a:ea typeface="Cambria Math" panose="02040503050406030204" pitchFamily="18" charset="0"/>
                  </a:rPr>
                  <a:t>i</a:t>
                </a:r>
                <a:endParaRPr lang="en-US" altLang="zh-CN" i="1" dirty="0">
                  <a:latin typeface="Cambria Math" panose="02040503050406030204" pitchFamily="18" charset="0"/>
                  <a:ea typeface="Cambria Math" panose="02040503050406030204" pitchFamily="18" charset="0"/>
                </a:endParaRPr>
              </a:p>
              <a:p>
                <a:pPr marL="457200" lvl="1" indent="0">
                  <a:buNone/>
                </a:pPr>
                <a:r>
                  <a:rPr lang="zh-CN" altLang="en-US" dirty="0"/>
                  <a:t>进行</a:t>
                </a:r>
                <a:r>
                  <a:rPr lang="en-US" altLang="zh-CN" dirty="0"/>
                  <a:t>m</a:t>
                </a:r>
                <a:r>
                  <a:rPr lang="zh-CN" altLang="en-US" dirty="0"/>
                  <a:t>次独立观测，得到</a:t>
                </a:r>
                <a:r>
                  <a:rPr lang="en-US" altLang="zh-CN" dirty="0"/>
                  <a:t>m</a:t>
                </a:r>
                <a:r>
                  <a:rPr lang="zh-CN" altLang="en-US" dirty="0"/>
                  <a:t>组样本数据</a:t>
                </a:r>
                <a:r>
                  <a:rPr lang="zh-CN" altLang="en-US" i="1" dirty="0">
                    <a:latin typeface="Cambria Math" panose="020405030504060302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Cambria Math" panose="02040503050406030204" pitchFamily="18" charset="0"/>
                    <a:ea typeface="Cambria Math" panose="02040503050406030204" pitchFamily="18" charset="0"/>
                  </a:rPr>
                  <a:t>i1</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oMath>
                </a14:m>
                <a:r>
                  <a:rPr lang="en-US" altLang="zh-CN" i="1" dirty="0">
                    <a:latin typeface="Cambria Math" panose="02040503050406030204" pitchFamily="18" charset="0"/>
                    <a:ea typeface="Cambria Math" panose="020405030504060302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Cambria Math" panose="02040503050406030204" pitchFamily="18" charset="0"/>
                    <a:ea typeface="Cambria Math" panose="02040503050406030204" pitchFamily="18" charset="0"/>
                  </a:rPr>
                  <a:t>in</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𝑦</m:t>
                    </m:r>
                  </m:oMath>
                </a14:m>
                <a:r>
                  <a:rPr lang="en-US" altLang="zh-CN" i="1" baseline="-25000" dirty="0">
                    <a:latin typeface="Cambria Math" panose="02040503050406030204" pitchFamily="18" charset="0"/>
                    <a:ea typeface="Cambria Math" panose="02040503050406030204" pitchFamily="18" charset="0"/>
                  </a:rPr>
                  <a:t>i</a:t>
                </a:r>
                <a:r>
                  <a:rPr lang="zh-CN" altLang="en-US" i="1" dirty="0">
                    <a:latin typeface="Cambria Math" panose="02040503050406030204" pitchFamily="18" charset="0"/>
                  </a:rPr>
                  <a:t>）</a:t>
                </a:r>
                <a:r>
                  <a:rPr lang="en-US" altLang="zh-CN" i="1" dirty="0">
                    <a:latin typeface="Cambria Math" panose="02040503050406030204" pitchFamily="18" charset="0"/>
                    <a:ea typeface="Cambria Math" panose="02040503050406030204" pitchFamily="18" charset="0"/>
                  </a:rPr>
                  <a:t>(</a:t>
                </a:r>
                <a:r>
                  <a:rPr lang="en-US" altLang="zh-CN" i="1" dirty="0" err="1">
                    <a:latin typeface="Cambria Math" panose="02040503050406030204" pitchFamily="18" charset="0"/>
                    <a:ea typeface="Cambria Math" panose="02040503050406030204" pitchFamily="18" charset="0"/>
                  </a:rPr>
                  <a:t>i</a:t>
                </a:r>
                <a:r>
                  <a:rPr lang="en-US" altLang="zh-CN" i="1" dirty="0">
                    <a:latin typeface="Cambria Math" panose="02040503050406030204" pitchFamily="18" charset="0"/>
                    <a:ea typeface="Cambria Math" panose="02040503050406030204" pitchFamily="18" charset="0"/>
                  </a:rPr>
                  <a:t>=1</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𝑚</m:t>
                    </m:r>
                  </m:oMath>
                </a14:m>
                <a:r>
                  <a:rPr lang="en-US" altLang="zh-CN" i="1" dirty="0">
                    <a:latin typeface="Cambria Math" panose="02040503050406030204" pitchFamily="18" charset="0"/>
                    <a:ea typeface="Cambria Math" panose="02040503050406030204" pitchFamily="18" charset="0"/>
                  </a:rPr>
                  <a:t>)</a:t>
                </a:r>
              </a:p>
            </p:txBody>
          </p:sp>
        </mc:Choice>
        <mc:Fallback>
          <p:sp>
            <p:nvSpPr>
              <p:cNvPr id="4" name="内容占位符 3"/>
              <p:cNvSpPr>
                <a:spLocks noGrp="1" noRot="1" noChangeAspect="1" noMove="1" noResize="1" noEditPoints="1" noAdjustHandles="1" noChangeArrowheads="1" noChangeShapeType="1" noTextEdit="1"/>
              </p:cNvSpPr>
              <p:nvPr>
                <p:ph sz="quarter" idx="13"/>
              </p:nvPr>
            </p:nvSpPr>
            <p:spPr>
              <a:blipFill>
                <a:blip r:embed="rId3"/>
                <a:stretch>
                  <a:fillRect l="-780" t="-726"/>
                </a:stretch>
              </a:blipFill>
            </p:spPr>
            <p:txBody>
              <a:bodyPr/>
              <a:lstStyle/>
              <a:p>
                <a:r>
                  <a:rPr lang="zh-CN" altLang="en-US">
                    <a:noFill/>
                  </a:rPr>
                  <a:t> </a:t>
                </a:r>
              </a:p>
            </p:txBody>
          </p:sp>
        </mc:Fallback>
      </mc:AlternateContent>
      <p:pic>
        <p:nvPicPr>
          <p:cNvPr id="5" name="图片 4" descr="https://i.imgur.com/la7bDLS.jp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467327" y="1989634"/>
            <a:ext cx="4472806" cy="1950102"/>
          </a:xfrm>
          <a:prstGeom prst="rect">
            <a:avLst/>
          </a:prstGeom>
          <a:noFill/>
          <a:ln>
            <a:noFill/>
          </a:ln>
        </p:spPr>
      </p:pic>
    </p:spTree>
    <p:extLst>
      <p:ext uri="{BB962C8B-B14F-4D97-AF65-F5344CB8AC3E}">
        <p14:creationId xmlns:p14="http://schemas.microsoft.com/office/powerpoint/2010/main" val="4072345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线性回归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28</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a:xfrm>
                <a:off x="628124" y="1054217"/>
                <a:ext cx="10942076" cy="5614999"/>
              </a:xfrm>
            </p:spPr>
            <p:txBody>
              <a:bodyPr>
                <a:normAutofit fontScale="92500" lnSpcReduction="20000"/>
              </a:bodyPr>
              <a:lstStyle/>
              <a:p>
                <a:pPr marL="457062" lvl="1"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dirty="0">
                                  <a:latin typeface="Cambria Math" panose="02040503050406030204" pitchFamily="18" charset="0"/>
                                </a:rPr>
                                <m:t>𝑦</m:t>
                              </m:r>
                              <m:r>
                                <a:rPr lang="en-US" altLang="zh-CN" i="1" baseline="-25000"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𝑥</m:t>
                              </m:r>
                              <m:r>
                                <a:rPr lang="en-US" altLang="zh-CN" i="1" baseline="-25000" dirty="0">
                                  <a:latin typeface="Cambria Math" panose="02040503050406030204" pitchFamily="18" charset="0"/>
                                </a:rPr>
                                <m:t>11</m:t>
                              </m:r>
                              <m:r>
                                <a:rPr lang="en-US" altLang="zh-CN" i="1" dirty="0">
                                  <a:latin typeface="Cambria Math" panose="02040503050406030204" pitchFamily="18" charset="0"/>
                                </a:rPr>
                                <m:t>+…+</m:t>
                              </m:r>
                              <m:r>
                                <a:rPr lang="en-US" altLang="zh-CN" i="1" dirty="0">
                                  <a:latin typeface="Cambria Math" panose="02040503050406030204" pitchFamily="18" charset="0"/>
                                </a:rPr>
                                <m:t>𝑏</m:t>
                              </m:r>
                              <m:r>
                                <m:rPr>
                                  <m:nor/>
                                </m:rPr>
                                <a:rPr lang="en-US" altLang="zh-CN" i="1" baseline="-25000" dirty="0">
                                  <a:latin typeface="Times New Roman" panose="02020603050405020304" pitchFamily="18" charset="0"/>
                                  <a:cs typeface="Times New Roman" panose="02020603050405020304" pitchFamily="18" charset="0"/>
                                </a:rPr>
                                <m:t>n</m:t>
                              </m:r>
                              <m:r>
                                <a:rPr lang="en-US" altLang="zh-CN" i="1">
                                  <a:latin typeface="Cambria Math" panose="02040503050406030204" pitchFamily="18" charset="0"/>
                                  <a:ea typeface="Cambria Math" panose="02040503050406030204" pitchFamily="18" charset="0"/>
                                </a:rPr>
                                <m:t>𝑥</m:t>
                              </m:r>
                              <m:r>
                                <a:rPr lang="en-US" altLang="zh-CN" i="1" baseline="-25000" dirty="0">
                                  <a:latin typeface="Cambria Math" panose="02040503050406030204" pitchFamily="18" charset="0"/>
                                </a:rPr>
                                <m:t>1</m:t>
                              </m:r>
                              <m:r>
                                <m:rPr>
                                  <m:nor/>
                                </m:rPr>
                                <a:rPr lang="en-US" altLang="zh-CN" i="1" baseline="-25000" dirty="0">
                                  <a:latin typeface="Times New Roman" panose="02020603050405020304" pitchFamily="18" charset="0"/>
                                  <a:cs typeface="Times New Roman" panose="02020603050405020304" pitchFamily="18" charset="0"/>
                                </a:rPr>
                                <m:t>n</m:t>
                              </m:r>
                              <m:r>
                                <a:rPr lang="en-US" altLang="zh-CN" i="1" dirty="0">
                                  <a:latin typeface="Cambria Math" panose="02040503050406030204" pitchFamily="18" charset="0"/>
                                </a:rPr>
                                <m:t>+</m:t>
                              </m:r>
                              <m:r>
                                <a:rPr lang="el-GR" altLang="zh-CN" i="1" dirty="0">
                                  <a:latin typeface="Cambria Math" panose="02040503050406030204" pitchFamily="18" charset="0"/>
                                </a:rPr>
                                <m:t>𝜀</m:t>
                              </m:r>
                              <m:r>
                                <a:rPr lang="en-US" altLang="zh-CN" b="0" i="1" baseline="-25000" dirty="0" smtClean="0">
                                  <a:latin typeface="Cambria Math" panose="02040503050406030204" pitchFamily="18" charset="0"/>
                                </a:rPr>
                                <m:t>1</m:t>
                              </m:r>
                            </m:e>
                            <m:e>
                              <m:r>
                                <a:rPr lang="en-US" altLang="zh-CN" b="0" i="1" smtClean="0">
                                  <a:latin typeface="Cambria Math" panose="02040503050406030204" pitchFamily="18" charset="0"/>
                                </a:rPr>
                                <m:t>…</m:t>
                              </m:r>
                            </m:e>
                            <m:e>
                              <m:r>
                                <a:rPr lang="en-US" altLang="zh-CN" i="1" dirty="0">
                                  <a:latin typeface="Cambria Math" panose="02040503050406030204" pitchFamily="18" charset="0"/>
                                </a:rPr>
                                <m:t>𝑦</m:t>
                              </m:r>
                              <m:r>
                                <a:rPr lang="en-US" altLang="zh-CN" i="1" baseline="-25000"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𝑥</m:t>
                              </m:r>
                              <m:r>
                                <a:rPr lang="en-US" altLang="zh-CN" i="1" baseline="-25000" dirty="0">
                                  <a:latin typeface="Cambria Math" panose="02040503050406030204" pitchFamily="18" charset="0"/>
                                </a:rPr>
                                <m:t>𝑚</m:t>
                              </m:r>
                              <m:r>
                                <a:rPr lang="en-US" altLang="zh-CN" i="1" baseline="-25000" dirty="0">
                                  <a:latin typeface="Cambria Math" panose="02040503050406030204" pitchFamily="18" charset="0"/>
                                </a:rPr>
                                <m:t>1+…+</m:t>
                              </m:r>
                              <m:r>
                                <a:rPr lang="en-US" altLang="zh-CN" i="1" dirty="0">
                                  <a:latin typeface="Cambria Math" panose="02040503050406030204" pitchFamily="18" charset="0"/>
                                </a:rPr>
                                <m:t>𝑏</m:t>
                              </m:r>
                              <m:r>
                                <m:rPr>
                                  <m:nor/>
                                </m:rPr>
                                <a:rPr lang="en-US" altLang="zh-CN" i="1" baseline="-25000" dirty="0">
                                  <a:latin typeface="Times New Roman" panose="02020603050405020304" pitchFamily="18" charset="0"/>
                                  <a:cs typeface="Times New Roman" panose="02020603050405020304" pitchFamily="18" charset="0"/>
                                </a:rPr>
                                <m:t>n</m:t>
                              </m:r>
                              <m:r>
                                <a:rPr lang="en-US" altLang="zh-CN" i="1">
                                  <a:latin typeface="Cambria Math" panose="02040503050406030204" pitchFamily="18" charset="0"/>
                                  <a:ea typeface="Cambria Math" panose="02040503050406030204" pitchFamily="18" charset="0"/>
                                </a:rPr>
                                <m:t>𝑥</m:t>
                              </m:r>
                              <m:r>
                                <a:rPr lang="en-US" altLang="zh-CN" i="1" baseline="-25000" dirty="0">
                                  <a:latin typeface="Cambria Math" panose="02040503050406030204" pitchFamily="18" charset="0"/>
                                </a:rPr>
                                <m:t>𝑚</m:t>
                              </m:r>
                              <m:r>
                                <m:rPr>
                                  <m:nor/>
                                </m:rPr>
                                <a:rPr lang="en-US" altLang="zh-CN" i="1" baseline="-25000" dirty="0">
                                  <a:latin typeface="Times New Roman" panose="02020603050405020304" pitchFamily="18" charset="0"/>
                                  <a:cs typeface="Times New Roman" panose="02020603050405020304" pitchFamily="18" charset="0"/>
                                </a:rPr>
                                <m:t>n</m:t>
                              </m:r>
                              <m:r>
                                <a:rPr lang="en-US" altLang="zh-CN" i="1" dirty="0">
                                  <a:latin typeface="Cambria Math" panose="02040503050406030204" pitchFamily="18" charset="0"/>
                                </a:rPr>
                                <m:t>+</m:t>
                              </m:r>
                              <m:r>
                                <a:rPr lang="el-GR" altLang="zh-CN" i="1" dirty="0">
                                  <a:latin typeface="Cambria Math" panose="02040503050406030204" pitchFamily="18" charset="0"/>
                                </a:rPr>
                                <m:t>𝜀</m:t>
                              </m:r>
                              <m:r>
                                <a:rPr lang="en-US" altLang="zh-CN" i="1" baseline="-25000" dirty="0">
                                  <a:latin typeface="Cambria Math" panose="02040503050406030204" pitchFamily="18" charset="0"/>
                                </a:rPr>
                                <m:t>𝑚</m:t>
                              </m:r>
                              <m:r>
                                <m:rPr>
                                  <m:nor/>
                                </m:rPr>
                                <a:rPr lang="en-US" altLang="zh-CN" i="1" baseline="-25000" dirty="0">
                                  <a:latin typeface="Times New Roman" panose="02020603050405020304" pitchFamily="18" charset="0"/>
                                  <a:cs typeface="Times New Roman" panose="02020603050405020304" pitchFamily="18" charset="0"/>
                                </a:rPr>
                                <m:t> </m:t>
                              </m:r>
                            </m:e>
                          </m:eqArr>
                        </m:e>
                      </m:d>
                    </m:oMath>
                  </m:oMathPara>
                </a14:m>
                <a:endParaRPr lang="en-US" altLang="zh-CN" dirty="0">
                  <a:latin typeface="Times New Roman" panose="02020603050405020304" pitchFamily="18" charset="0"/>
                  <a:cs typeface="Times New Roman" panose="02020603050405020304" pitchFamily="18" charset="0"/>
                </a:endParaRPr>
              </a:p>
              <a:p>
                <a:pPr marL="457062" lvl="1" indent="0">
                  <a:buNone/>
                </a:pPr>
                <a:endParaRPr lang="en-US" altLang="zh-CN" baseline="-25000" dirty="0"/>
              </a:p>
              <a:p>
                <a:pPr marL="457062" lvl="1" indent="0">
                  <a:buNone/>
                </a:pPr>
                <a:r>
                  <a:rPr lang="zh-CN" altLang="en-US" dirty="0"/>
                  <a:t>可表示为</a:t>
                </a:r>
                <a:endParaRPr lang="en-US" altLang="zh-CN" dirty="0"/>
              </a:p>
              <a:p>
                <a:pPr marL="457062" lvl="1" indent="0">
                  <a:buNone/>
                </a:pPr>
                <a:r>
                  <a:rPr lang="en-US" altLang="zh-CN" i="1" dirty="0">
                    <a:latin typeface="Times New Roman" panose="02020603050405020304" pitchFamily="18" charset="0"/>
                    <a:cs typeface="Times New Roman" panose="02020603050405020304" pitchFamily="18" charset="0"/>
                  </a:rPr>
                  <a:t>Y =XB + </a:t>
                </a:r>
                <a:r>
                  <a:rPr lang="az-Cyrl-AZ" altLang="zh-CN" i="1" dirty="0">
                    <a:latin typeface="Times New Roman" panose="02020603050405020304" pitchFamily="18" charset="0"/>
                    <a:cs typeface="Times New Roman" panose="02020603050405020304" pitchFamily="18" charset="0"/>
                  </a:rPr>
                  <a:t>Є</a:t>
                </a:r>
                <a:endParaRPr lang="en-US" altLang="zh-CN" i="1" dirty="0">
                  <a:latin typeface="Times New Roman" panose="02020603050405020304" pitchFamily="18" charset="0"/>
                  <a:cs typeface="Times New Roman" panose="02020603050405020304" pitchFamily="18" charset="0"/>
                </a:endParaRPr>
              </a:p>
              <a:p>
                <a:pPr marL="457062" lvl="1" indent="0">
                  <a:buNone/>
                </a:pPr>
                <a:r>
                  <a:rPr lang="en-US" altLang="zh-CN" i="1" dirty="0">
                    <a:latin typeface="Times New Roman" panose="02020603050405020304" pitchFamily="18" charset="0"/>
                    <a:cs typeface="Times New Roman" panose="02020603050405020304" pitchFamily="18" charset="0"/>
                  </a:rPr>
                  <a:t>Y = </a:t>
                </a:r>
                <a14:m>
                  <m:oMath xmlns:m="http://schemas.openxmlformats.org/officeDocument/2006/math">
                    <m:r>
                      <a:rPr lang="en-US" altLang="zh-CN" i="1" baseline="-25000" dirty="0">
                        <a:latin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a:latin typeface="Cambria Math" panose="02040503050406030204" pitchFamily="18" charset="0"/>
                      </a:rPr>
                      <m:t>𝑦</m:t>
                    </m:r>
                    <m:r>
                      <a:rPr lang="en-US" altLang="zh-CN" i="1" baseline="-25000" dirty="0">
                        <a:latin typeface="Cambria Math" panose="02040503050406030204" pitchFamily="18" charset="0"/>
                      </a:rPr>
                      <m:t>1</m:t>
                    </m:r>
                    <m:r>
                      <m:rPr>
                        <m:nor/>
                      </m:rPr>
                      <a:rPr lang="en-US" altLang="zh-CN" i="1" dirty="0">
                        <a:latin typeface="Times New Roman" panose="02020603050405020304" pitchFamily="18" charset="0"/>
                        <a:cs typeface="Times New Roman" panose="02020603050405020304" pitchFamily="18" charset="0"/>
                      </a:rPr>
                      <m:t>,</m:t>
                    </m:r>
                    <m:r>
                      <a:rPr lang="en-US" altLang="zh-CN" b="0" i="1" dirty="0" smtClean="0">
                        <a:latin typeface="Cambria Math" panose="02040503050406030204" pitchFamily="18" charset="0"/>
                      </a:rPr>
                      <m:t> </m:t>
                    </m:r>
                    <m:r>
                      <a:rPr lang="en-US" altLang="zh-CN" i="1" dirty="0">
                        <a:latin typeface="Cambria Math" panose="02040503050406030204" pitchFamily="18" charset="0"/>
                      </a:rPr>
                      <m:t>𝑦</m:t>
                    </m:r>
                    <m:r>
                      <a:rPr lang="en-US" altLang="zh-CN" b="0" i="1" baseline="-25000" dirty="0" smtClean="0">
                        <a:latin typeface="Cambria Math" panose="02040503050406030204" pitchFamily="18" charset="0"/>
                      </a:rPr>
                      <m:t>2</m:t>
                    </m:r>
                    <m:r>
                      <m:rPr>
                        <m:nor/>
                      </m:rPr>
                      <a:rPr lang="en-US" altLang="zh-CN" i="1" dirty="0">
                        <a:latin typeface="Times New Roman" panose="02020603050405020304" pitchFamily="18" charset="0"/>
                        <a:cs typeface="Times New Roman" panose="02020603050405020304" pitchFamily="18" charset="0"/>
                      </a:rPr>
                      <m:t>,</m:t>
                    </m:r>
                    <m:r>
                      <m:rPr>
                        <m:nor/>
                      </m:rPr>
                      <a:rPr lang="en-US" altLang="zh-CN" b="0" i="1" dirty="0" smtClean="0">
                        <a:latin typeface="Times New Roman" panose="02020603050405020304" pitchFamily="18" charset="0"/>
                        <a:cs typeface="Times New Roman" panose="02020603050405020304" pitchFamily="18" charset="0"/>
                      </a:rPr>
                      <m:t> </m:t>
                    </m:r>
                    <m:r>
                      <m:rPr>
                        <m:nor/>
                      </m:rPr>
                      <a:rPr lang="en-US" altLang="zh-CN" i="1" dirty="0">
                        <a:latin typeface="Times New Roman" panose="02020603050405020304" pitchFamily="18" charset="0"/>
                        <a:cs typeface="Times New Roman" panose="02020603050405020304" pitchFamily="18" charset="0"/>
                      </a:rPr>
                      <m:t>…</m:t>
                    </m:r>
                    <m:r>
                      <m:rPr>
                        <m:nor/>
                      </m:rPr>
                      <a:rPr lang="en-US" altLang="zh-CN" b="0" i="1" dirty="0" smtClean="0">
                        <a:latin typeface="Times New Roman" panose="02020603050405020304" pitchFamily="18" charset="0"/>
                        <a:cs typeface="Times New Roman" panose="02020603050405020304" pitchFamily="18" charset="0"/>
                      </a:rPr>
                      <m:t> </m:t>
                    </m:r>
                    <m:r>
                      <m:rPr>
                        <m:nor/>
                      </m:rPr>
                      <a:rPr lang="en-US" altLang="zh-CN" i="1" dirty="0">
                        <a:latin typeface="Times New Roman" panose="02020603050405020304" pitchFamily="18" charset="0"/>
                        <a:cs typeface="Times New Roman" panose="02020603050405020304" pitchFamily="18" charset="0"/>
                      </a:rPr>
                      <m:t>,</m:t>
                    </m:r>
                    <m:r>
                      <a:rPr lang="en-US" altLang="zh-CN" i="1" dirty="0">
                        <a:latin typeface="Cambria Math" panose="02040503050406030204" pitchFamily="18" charset="0"/>
                      </a:rPr>
                      <m:t>𝑦</m:t>
                    </m:r>
                    <m:r>
                      <a:rPr lang="en-US" altLang="zh-CN" b="0" i="1" baseline="-25000" dirty="0" smtClean="0">
                        <a:latin typeface="Cambria Math" panose="02040503050406030204" pitchFamily="18" charset="0"/>
                      </a:rPr>
                      <m:t>𝑚</m:t>
                    </m:r>
                  </m:oMath>
                </a14:m>
                <a:r>
                  <a:rPr lang="en-US" altLang="zh-CN" i="1" dirty="0">
                    <a:latin typeface="Times New Roman" panose="02020603050405020304" pitchFamily="18" charset="0"/>
                    <a:cs typeface="Times New Roman" panose="02020603050405020304" pitchFamily="18" charset="0"/>
                  </a:rPr>
                  <a:t>)</a:t>
                </a:r>
                <a:r>
                  <a:rPr lang="en-US" altLang="zh-CN" i="1" baseline="30000" dirty="0">
                    <a:latin typeface="Times New Roman" panose="02020603050405020304" pitchFamily="18" charset="0"/>
                    <a:cs typeface="Times New Roman" panose="02020603050405020304" pitchFamily="18" charset="0"/>
                  </a:rPr>
                  <a:t>T</a:t>
                </a:r>
              </a:p>
              <a:p>
                <a:pPr marL="457062" lvl="1" indent="0">
                  <a:buNone/>
                </a:pPr>
                <a:r>
                  <a:rPr lang="en-US" altLang="zh-CN" i="1" dirty="0">
                    <a:latin typeface="Cambria Math" panose="02040503050406030204" pitchFamily="18" charset="0"/>
                    <a:ea typeface="Cambria Math" panose="02040503050406030204" pitchFamily="18" charset="0"/>
                  </a:rPr>
                  <a:t>B = </a:t>
                </a:r>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a:latin typeface="Cambria Math" panose="02040503050406030204" pitchFamily="18" charset="0"/>
                        <a:ea typeface="Cambria Math" panose="02040503050406030204" pitchFamily="18" charset="0"/>
                      </a:rPr>
                      <m:t>𝑏</m:t>
                    </m:r>
                    <m:r>
                      <a:rPr lang="en-US" altLang="zh-CN" b="0" i="1" baseline="-25000" dirty="0" smtClean="0">
                        <a:latin typeface="Cambria Math" panose="02040503050406030204" pitchFamily="18" charset="0"/>
                        <a:ea typeface="Cambria Math" panose="02040503050406030204" pitchFamily="18" charset="0"/>
                      </a:rPr>
                      <m:t>0</m:t>
                    </m:r>
                    <m:r>
                      <m:rPr>
                        <m:nor/>
                      </m:rPr>
                      <a:rPr lang="en-US" altLang="zh-CN" i="1" dirty="0">
                        <a:latin typeface="Times New Roman" panose="02020603050405020304" pitchFamily="18" charset="0"/>
                        <a:cs typeface="Times New Roman" panose="02020603050405020304" pitchFamily="18" charset="0"/>
                      </a:rPr>
                      <m:t>,</m:t>
                    </m:r>
                    <m:r>
                      <m:rPr>
                        <m:nor/>
                      </m:rPr>
                      <a:rPr lang="en-US" altLang="zh-CN" i="1" dirty="0">
                        <a:latin typeface="Cambria Math" panose="02040503050406030204" pitchFamily="18" charset="0"/>
                        <a:ea typeface="Cambria Math" panose="02040503050406030204" pitchFamily="18" charset="0"/>
                      </a:rPr>
                      <m:t>b</m:t>
                    </m:r>
                    <m:r>
                      <a:rPr lang="en-US" altLang="zh-CN" b="0" i="1" baseline="-25000" dirty="0" smtClean="0">
                        <a:latin typeface="Cambria Math" panose="02040503050406030204" pitchFamily="18" charset="0"/>
                        <a:ea typeface="Cambria Math" panose="02040503050406030204" pitchFamily="18" charset="0"/>
                      </a:rPr>
                      <m:t>1</m:t>
                    </m:r>
                    <m:r>
                      <m:rPr>
                        <m:nor/>
                      </m:rPr>
                      <a:rPr lang="en-US" altLang="zh-CN" i="1" dirty="0">
                        <a:latin typeface="Times New Roman" panose="02020603050405020304" pitchFamily="18" charset="0"/>
                        <a:cs typeface="Times New Roman" panose="02020603050405020304" pitchFamily="18" charset="0"/>
                      </a:rPr>
                      <m:t>,</m:t>
                    </m:r>
                    <m:r>
                      <m:rPr>
                        <m:nor/>
                      </m:rPr>
                      <a:rPr lang="en-US" altLang="zh-CN" b="0" i="1" dirty="0" smtClean="0">
                        <a:latin typeface="Times New Roman" panose="02020603050405020304" pitchFamily="18" charset="0"/>
                        <a:cs typeface="Times New Roman" panose="02020603050405020304" pitchFamily="18" charset="0"/>
                      </a:rPr>
                      <m:t> </m:t>
                    </m:r>
                    <m:r>
                      <m:rPr>
                        <m:nor/>
                      </m:rPr>
                      <a:rPr lang="en-US" altLang="zh-CN" i="1" dirty="0">
                        <a:latin typeface="Times New Roman" panose="02020603050405020304" pitchFamily="18" charset="0"/>
                        <a:cs typeface="Times New Roman" panose="02020603050405020304" pitchFamily="18" charset="0"/>
                      </a:rPr>
                      <m:t>…,</m:t>
                    </m:r>
                    <m:r>
                      <m:rPr>
                        <m:nor/>
                      </m:rPr>
                      <a:rPr lang="en-US" altLang="zh-CN" i="1" dirty="0">
                        <a:latin typeface="Cambria Math" panose="02040503050406030204" pitchFamily="18" charset="0"/>
                        <a:ea typeface="Cambria Math" panose="02040503050406030204" pitchFamily="18" charset="0"/>
                      </a:rPr>
                      <m:t>b</m:t>
                    </m:r>
                    <m:r>
                      <a:rPr lang="en-US" altLang="zh-CN" b="0" i="1" baseline="-25000" dirty="0" smtClean="0">
                        <a:latin typeface="Cambria Math" panose="02040503050406030204" pitchFamily="18" charset="0"/>
                        <a:ea typeface="Cambria Math" panose="02040503050406030204" pitchFamily="18" charset="0"/>
                      </a:rPr>
                      <m:t>𝑛</m:t>
                    </m:r>
                  </m:oMath>
                </a14:m>
                <a:r>
                  <a:rPr lang="en-US" altLang="zh-CN" i="1" dirty="0">
                    <a:latin typeface="Times New Roman" panose="02020603050405020304" pitchFamily="18" charset="0"/>
                    <a:cs typeface="Times New Roman" panose="02020603050405020304" pitchFamily="18" charset="0"/>
                  </a:rPr>
                  <a:t>)</a:t>
                </a:r>
                <a:r>
                  <a:rPr lang="en-US" altLang="zh-CN" i="1" baseline="30000" dirty="0">
                    <a:latin typeface="Cambria Math" panose="02040503050406030204" pitchFamily="18" charset="0"/>
                    <a:ea typeface="Cambria Math" panose="02040503050406030204" pitchFamily="18" charset="0"/>
                  </a:rPr>
                  <a:t>T</a:t>
                </a:r>
              </a:p>
              <a:p>
                <a:pPr marL="457062" lvl="1" indent="0">
                  <a:buNone/>
                </a:pPr>
                <a:r>
                  <a:rPr lang="az-Cyrl-AZ" altLang="zh-CN" i="1" dirty="0">
                    <a:latin typeface="Times New Roman" panose="02020603050405020304" pitchFamily="18" charset="0"/>
                    <a:cs typeface="Times New Roman" panose="02020603050405020304" pitchFamily="18" charset="0"/>
                  </a:rPr>
                  <a:t>Є</a:t>
                </a:r>
                <a:r>
                  <a:rPr lang="en-US" altLang="zh-CN" i="1" dirty="0">
                    <a:latin typeface="Times New Roman" panose="02020603050405020304" pitchFamily="18" charset="0"/>
                    <a:cs typeface="Times New Roman" panose="02020603050405020304" pitchFamily="18" charset="0"/>
                  </a:rPr>
                  <a:t> = (</a:t>
                </a:r>
                <a14:m>
                  <m:oMath xmlns:m="http://schemas.openxmlformats.org/officeDocument/2006/math">
                    <m:r>
                      <a:rPr lang="el-GR" altLang="zh-CN" i="1" dirty="0">
                        <a:latin typeface="Cambria Math" panose="02040503050406030204" pitchFamily="18" charset="0"/>
                      </a:rPr>
                      <m:t>𝜀</m:t>
                    </m:r>
                    <m:r>
                      <a:rPr lang="en-US" altLang="zh-CN" i="1" baseline="-25000" dirty="0">
                        <a:latin typeface="Cambria Math" panose="02040503050406030204" pitchFamily="18" charset="0"/>
                      </a:rPr>
                      <m:t>1</m:t>
                    </m:r>
                    <m:r>
                      <m:rPr>
                        <m:nor/>
                      </m:rPr>
                      <a:rPr lang="en-US" altLang="zh-CN" i="1" dirty="0">
                        <a:latin typeface="Times New Roman" panose="02020603050405020304" pitchFamily="18" charset="0"/>
                        <a:cs typeface="Times New Roman" panose="02020603050405020304" pitchFamily="18" charset="0"/>
                      </a:rPr>
                      <m:t>,</m:t>
                    </m:r>
                    <m:r>
                      <m:rPr>
                        <m:nor/>
                      </m:rPr>
                      <a:rPr lang="en-US" altLang="zh-CN" b="0" i="1" dirty="0" smtClean="0">
                        <a:latin typeface="Times New Roman" panose="02020603050405020304" pitchFamily="18" charset="0"/>
                        <a:cs typeface="Times New Roman" panose="02020603050405020304" pitchFamily="18" charset="0"/>
                      </a:rPr>
                      <m:t> </m:t>
                    </m:r>
                    <m:r>
                      <a:rPr lang="el-GR" altLang="zh-CN" i="1" dirty="0">
                        <a:latin typeface="Cambria Math" panose="02040503050406030204" pitchFamily="18" charset="0"/>
                      </a:rPr>
                      <m:t>𝜀</m:t>
                    </m:r>
                    <m:r>
                      <a:rPr lang="en-US" altLang="zh-CN" i="1" baseline="-25000" dirty="0">
                        <a:latin typeface="Cambria Math" panose="02040503050406030204" pitchFamily="18" charset="0"/>
                      </a:rPr>
                      <m:t>2</m:t>
                    </m:r>
                    <m:r>
                      <m:rPr>
                        <m:nor/>
                      </m:rPr>
                      <a:rPr lang="en-US" altLang="zh-CN" i="1" dirty="0">
                        <a:latin typeface="Times New Roman" panose="02020603050405020304" pitchFamily="18" charset="0"/>
                        <a:cs typeface="Times New Roman" panose="02020603050405020304" pitchFamily="18" charset="0"/>
                      </a:rPr>
                      <m:t>, … ,</m:t>
                    </m:r>
                    <m:r>
                      <a:rPr lang="en-US" altLang="zh-CN" b="0" i="1" dirty="0" smtClean="0">
                        <a:latin typeface="Cambria Math" panose="02040503050406030204" pitchFamily="18" charset="0"/>
                      </a:rPr>
                      <m:t> </m:t>
                    </m:r>
                    <m:r>
                      <a:rPr lang="el-GR" altLang="zh-CN" i="1" dirty="0">
                        <a:latin typeface="Cambria Math" panose="02040503050406030204" pitchFamily="18" charset="0"/>
                      </a:rPr>
                      <m:t>𝜀</m:t>
                    </m:r>
                    <m:r>
                      <a:rPr lang="en-US" altLang="zh-CN" i="1" baseline="-25000" dirty="0">
                        <a:latin typeface="Cambria Math" panose="02040503050406030204" pitchFamily="18" charset="0"/>
                      </a:rPr>
                      <m:t>𝑚</m:t>
                    </m:r>
                  </m:oMath>
                </a14:m>
                <a:r>
                  <a:rPr lang="en-US" altLang="zh-CN" i="1" dirty="0">
                    <a:latin typeface="Times New Roman" panose="02020603050405020304" pitchFamily="18" charset="0"/>
                    <a:cs typeface="Times New Roman" panose="02020603050405020304" pitchFamily="18" charset="0"/>
                  </a:rPr>
                  <a:t>)</a:t>
                </a:r>
                <a:r>
                  <a:rPr lang="en-US" altLang="zh-CN" i="1" baseline="30000" dirty="0">
                    <a:latin typeface="Times New Roman" panose="02020603050405020304" pitchFamily="18" charset="0"/>
                    <a:cs typeface="Times New Roman" panose="02020603050405020304" pitchFamily="18" charset="0"/>
                  </a:rPr>
                  <a:t>T</a:t>
                </a:r>
                <a:r>
                  <a:rPr lang="zh-CN" altLang="en-US" i="1"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N</a:t>
                </a:r>
                <a14:m>
                  <m:oMath xmlns:m="http://schemas.openxmlformats.org/officeDocument/2006/math">
                    <m:r>
                      <a:rPr lang="en-US" altLang="zh-CN" i="1" baseline="-25000" dirty="0">
                        <a:latin typeface="Cambria Math" panose="02040503050406030204" pitchFamily="18" charset="0"/>
                      </a:rPr>
                      <m:t>𝑚</m:t>
                    </m:r>
                    <m:r>
                      <a:rPr lang="en-US" altLang="zh-CN" i="1" baseline="-25000" dirty="0">
                        <a:latin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(0,σ</a:t>
                </a:r>
                <a:r>
                  <a:rPr lang="en-US" altLang="zh-CN" i="1" baseline="30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I</a:t>
                </a:r>
                <a14:m>
                  <m:oMath xmlns:m="http://schemas.openxmlformats.org/officeDocument/2006/math">
                    <m:r>
                      <a:rPr lang="en-US" altLang="zh-CN" i="1" baseline="-25000" dirty="0">
                        <a:latin typeface="Cambria Math" panose="02040503050406030204" pitchFamily="18" charset="0"/>
                      </a:rPr>
                      <m:t>𝑚</m:t>
                    </m:r>
                  </m:oMath>
                </a14:m>
                <a:r>
                  <a:rPr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I</a:t>
                </a:r>
                <a14:m>
                  <m:oMath xmlns:m="http://schemas.openxmlformats.org/officeDocument/2006/math">
                    <m:r>
                      <a:rPr lang="en-US" altLang="zh-CN" i="1" baseline="-25000" dirty="0">
                        <a:latin typeface="Cambria Math" panose="02040503050406030204" pitchFamily="18" charset="0"/>
                      </a:rPr>
                      <m:t>𝑚</m:t>
                    </m:r>
                  </m:oMath>
                </a14:m>
                <a:r>
                  <a:rPr lang="zh-CN" altLang="en-US" dirty="0"/>
                  <a:t>为</a:t>
                </a:r>
                <a:r>
                  <a:rPr lang="en-US" altLang="zh-CN" dirty="0"/>
                  <a:t>m</a:t>
                </a:r>
                <a:r>
                  <a:rPr lang="zh-CN" altLang="en-US" dirty="0"/>
                  <a:t>阶单位矩阵。</a:t>
                </a:r>
                <a:endParaRPr lang="en-US" altLang="zh-CN" baseline="30000" dirty="0"/>
              </a:p>
              <a:p>
                <a:pPr marL="457062" lvl="1" indent="0">
                  <a:buNone/>
                </a:pPr>
                <a:endParaRPr lang="en-US" altLang="zh-CN" dirty="0"/>
              </a:p>
              <a:p>
                <a:pPr marL="457062" lvl="1" indent="0" algn="ctr">
                  <a:buNone/>
                </a:pPr>
                <a:r>
                  <a:rPr lang="en-US" altLang="zh-CN" i="1" dirty="0">
                    <a:latin typeface="Times New Roman" panose="02020603050405020304" pitchFamily="18" charset="0"/>
                    <a:cs typeface="Times New Roman" panose="02020603050405020304" pitchFamily="18" charset="0"/>
                  </a:rPr>
                  <a:t>X</a:t>
                </a:r>
                <a:r>
                  <a:rPr lang="en-US" altLang="zh-CN" dirty="0"/>
                  <a:t>= </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𝑛</m:t>
                                </m:r>
                              </m:sub>
                            </m:sSub>
                          </m:e>
                          <m:e>
                            <m:r>
                              <a:rPr lang="en-US" altLang="zh-CN" b="0" i="1" smtClean="0">
                                <a:latin typeface="Cambria Math" panose="02040503050406030204" pitchFamily="18" charset="0"/>
                              </a:rPr>
                              <m:t>…</m:t>
                            </m:r>
                          </m:e>
                          <m:e>
                            <m:r>
                              <a:rPr lang="en-US" altLang="zh-CN" i="1">
                                <a:latin typeface="Cambria Math" panose="02040503050406030204" pitchFamily="18" charset="0"/>
                              </a:rPr>
                              <m:t>1 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𝑥</m:t>
                                </m:r>
                              </m:e>
                              <m:sub>
                                <m:r>
                                  <a:rPr lang="en-US" altLang="zh-CN" b="0" i="1" smtClean="0">
                                    <a:latin typeface="Cambria Math" panose="02040503050406030204" pitchFamily="18" charset="0"/>
                                  </a:rPr>
                                  <m:t>𝑚</m:t>
                                </m:r>
                                <m:r>
                                  <a:rPr lang="en-US" altLang="zh-CN" i="1">
                                    <a:latin typeface="Cambria Math" panose="02040503050406030204" pitchFamily="18" charset="0"/>
                                  </a:rPr>
                                  <m:t>𝑛</m:t>
                                </m:r>
                              </m:sub>
                            </m:sSub>
                          </m:e>
                        </m:eqArr>
                      </m:e>
                    </m:d>
                  </m:oMath>
                </a14:m>
                <a:endParaRPr lang="en-US" altLang="zh-CN" baseline="30000" dirty="0"/>
              </a:p>
              <a:p>
                <a:pPr marL="457062" lvl="1" indent="0">
                  <a:buNone/>
                </a:pPr>
                <a:endParaRPr lang="en-US" altLang="zh-CN" baseline="30000" dirty="0"/>
              </a:p>
              <a:p>
                <a:pPr marL="457062" lvl="1" indent="0">
                  <a:buNone/>
                </a:pPr>
                <a:endParaRPr lang="en-US" altLang="zh-CN" baseline="30000"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xfrm>
                <a:off x="628124" y="1054217"/>
                <a:ext cx="10942076" cy="5614999"/>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50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统计学是数据科学的理论基础之一</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a:t>
            </a:fld>
            <a:endParaRPr lang="zh-CN" altLang="en-US" dirty="0"/>
          </a:p>
        </p:txBody>
      </p:sp>
      <p:sp>
        <p:nvSpPr>
          <p:cNvPr id="7" name="内容占位符 10">
            <a:extLst>
              <a:ext uri="{FF2B5EF4-FFF2-40B4-BE49-F238E27FC236}">
                <a16:creationId xmlns:a16="http://schemas.microsoft.com/office/drawing/2014/main" id="{1E0D9CAE-A51C-4C5C-B7E2-B7BF658A5A20}"/>
              </a:ext>
            </a:extLst>
          </p:cNvPr>
          <p:cNvSpPr>
            <a:spLocks noGrp="1"/>
          </p:cNvSpPr>
          <p:nvPr>
            <p:ph sz="quarter" idx="13"/>
          </p:nvPr>
        </p:nvSpPr>
        <p:spPr/>
        <p:txBody>
          <a:bodyPr>
            <a:normAutofit/>
          </a:bodyPr>
          <a:lstStyle/>
          <a:p>
            <a:r>
              <a:rPr lang="zh-CN" altLang="en-US" dirty="0"/>
              <a:t>数据科学的文氏图（韦恩图）</a:t>
            </a:r>
            <a:endParaRPr lang="en-US" altLang="zh-CN" dirty="0"/>
          </a:p>
        </p:txBody>
      </p:sp>
      <p:pic>
        <p:nvPicPr>
          <p:cNvPr id="9" name="图片 8">
            <a:extLst>
              <a:ext uri="{FF2B5EF4-FFF2-40B4-BE49-F238E27FC236}">
                <a16:creationId xmlns:a16="http://schemas.microsoft.com/office/drawing/2014/main" id="{746E47D4-8276-4774-8BD4-012B1F79DDD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27707" y="1700574"/>
            <a:ext cx="5635040" cy="4947511"/>
          </a:xfrm>
          <a:prstGeom prst="rect">
            <a:avLst/>
          </a:prstGeom>
        </p:spPr>
      </p:pic>
    </p:spTree>
    <p:extLst>
      <p:ext uri="{BB962C8B-B14F-4D97-AF65-F5344CB8AC3E}">
        <p14:creationId xmlns:p14="http://schemas.microsoft.com/office/powerpoint/2010/main" val="1265915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线性回归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29</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p:txBody>
              <a:bodyPr>
                <a:normAutofit/>
              </a:bodyPr>
              <a:lstStyle/>
              <a:p>
                <a:r>
                  <a:rPr lang="zh-CN" altLang="en-US" dirty="0"/>
                  <a:t>参数</a:t>
                </a:r>
                <a:r>
                  <a:rPr lang="en-US" altLang="zh-CN" i="1" dirty="0">
                    <a:latin typeface="Times New Roman" panose="02020603050405020304" pitchFamily="18" charset="0"/>
                    <a:cs typeface="Times New Roman" panose="02020603050405020304" pitchFamily="18" charset="0"/>
                  </a:rPr>
                  <a:t>B</a:t>
                </a:r>
                <a:r>
                  <a:rPr lang="zh-CN" altLang="en-US" dirty="0"/>
                  <a:t>的估计：最小二乘法</a:t>
                </a:r>
                <a:endParaRPr lang="en-US" altLang="zh-CN" dirty="0"/>
              </a:p>
              <a:p>
                <a:endParaRPr lang="en-US" altLang="zh-CN" dirty="0"/>
              </a:p>
              <a:p>
                <a:pPr lvl="1"/>
                <a:r>
                  <a:rPr lang="zh-CN" altLang="en-US" dirty="0"/>
                  <a:t>选择</a:t>
                </a:r>
                <a:r>
                  <a:rPr lang="en-US" altLang="zh-CN" dirty="0">
                    <a:latin typeface="Times New Roman" panose="02020603050405020304" pitchFamily="18" charset="0"/>
                    <a:cs typeface="Times New Roman" panose="02020603050405020304" pitchFamily="18" charset="0"/>
                  </a:rPr>
                  <a:t>B</a:t>
                </a:r>
                <a:r>
                  <a:rPr lang="zh-CN" altLang="en-US" dirty="0"/>
                  <a:t>使残差平方和</a:t>
                </a:r>
                <a:r>
                  <a:rPr lang="en-US" altLang="zh-CN" i="1" dirty="0"/>
                  <a:t>Q</a:t>
                </a:r>
                <a:r>
                  <a:rPr lang="zh-CN" altLang="en-US" i="1" dirty="0"/>
                  <a:t>（</a:t>
                </a:r>
                <a:r>
                  <a:rPr lang="en-US" altLang="zh-CN" i="1" dirty="0"/>
                  <a:t>B</a:t>
                </a:r>
                <a:r>
                  <a:rPr lang="zh-CN" altLang="en-US" i="1" dirty="0"/>
                  <a:t>）</a:t>
                </a:r>
                <a:r>
                  <a:rPr lang="zh-CN" altLang="en-US" dirty="0"/>
                  <a:t>最小</a:t>
                </a:r>
                <a:endParaRPr lang="en-US" altLang="zh-CN" dirty="0"/>
              </a:p>
              <a:p>
                <a:pPr marL="457200" lvl="1" indent="0">
                  <a:buNone/>
                </a:pPr>
                <a:r>
                  <a:rPr lang="en-US" altLang="zh-CN" i="1" dirty="0">
                    <a:latin typeface="Times New Roman" panose="02020603050405020304" pitchFamily="18" charset="0"/>
                    <a:cs typeface="Times New Roman" panose="02020603050405020304" pitchFamily="18" charset="0"/>
                  </a:rPr>
                  <a:t>	                	Q(B)= (Y-XB)</a:t>
                </a:r>
                <a:r>
                  <a:rPr lang="en-US" altLang="zh-CN" i="1" baseline="30000" dirty="0">
                    <a:latin typeface="Times New Roman" panose="02020603050405020304" pitchFamily="18" charset="0"/>
                    <a:cs typeface="Times New Roman" panose="02020603050405020304" pitchFamily="18" charset="0"/>
                  </a:rPr>
                  <a:t>T</a:t>
                </a:r>
                <a:r>
                  <a:rPr lang="en-US" altLang="zh-CN" i="1" dirty="0">
                    <a:latin typeface="Times New Roman" panose="02020603050405020304" pitchFamily="18" charset="0"/>
                    <a:cs typeface="Times New Roman" panose="02020603050405020304" pitchFamily="18" charset="0"/>
                  </a:rPr>
                  <a:t>(Y-XB)</a:t>
                </a:r>
              </a:p>
              <a:p>
                <a:pPr marL="457200" lvl="1" indent="0">
                  <a:buNone/>
                </a:pPr>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nary>
                      <m:naryPr>
                        <m:chr m:val="∑"/>
                        <m:ctrlPr>
                          <a:rPr lang="pt-BR"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pt-BR" altLang="zh-CN"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0" smtClean="0">
                            <a:latin typeface="Cambria Math" panose="02040503050406030204" pitchFamily="18" charset="0"/>
                          </a:rPr>
                          <m:t>(</m:t>
                        </m:r>
                        <m:r>
                          <a:rPr lang="en-US" altLang="zh-CN" i="1" dirty="0">
                            <a:latin typeface="Cambria Math" panose="02040503050406030204" pitchFamily="18" charset="0"/>
                          </a:rPr>
                          <m:t>𝑦</m:t>
                        </m:r>
                        <m:r>
                          <a:rPr lang="en-US" altLang="zh-CN" i="1" baseline="-25000" dirty="0">
                            <a:latin typeface="Cambria Math" panose="02040503050406030204" pitchFamily="18" charset="0"/>
                          </a:rPr>
                          <m:t>𝑖</m:t>
                        </m:r>
                        <m:r>
                          <m:rPr>
                            <m:nor/>
                          </m:rPr>
                          <a:rPr lang="en-US" altLang="zh-CN" i="1" baseline="-25000" dirty="0">
                            <a:latin typeface="Times New Roman" panose="02020603050405020304" pitchFamily="18" charset="0"/>
                            <a:cs typeface="Times New Roman" panose="02020603050405020304" pitchFamily="18" charset="0"/>
                          </a:rPr>
                          <m:t> </m:t>
                        </m:r>
                        <m:r>
                          <m:rPr>
                            <m:nor/>
                          </m:rPr>
                          <a:rPr lang="en-US" altLang="zh-CN" i="1" dirty="0">
                            <a:latin typeface="Times New Roman" panose="02020603050405020304" pitchFamily="18" charset="0"/>
                            <a:cs typeface="Times New Roman" panose="02020603050405020304" pitchFamily="18" charset="0"/>
                          </a:rPr>
                          <m:t>− </m:t>
                        </m:r>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m:rPr>
                            <m:nor/>
                          </m:rPr>
                          <a:rPr lang="en-US" altLang="zh-CN" i="1" baseline="-25000" dirty="0">
                            <a:latin typeface="Times New Roman" panose="02020603050405020304" pitchFamily="18" charset="0"/>
                            <a:cs typeface="Times New Roman" panose="02020603050405020304" pitchFamily="18" charset="0"/>
                          </a:rPr>
                          <m:t> </m:t>
                        </m:r>
                        <m:r>
                          <m:rPr>
                            <m:nor/>
                          </m:rPr>
                          <a:rPr lang="en-US" altLang="zh-CN" i="1" dirty="0">
                            <a:latin typeface="Times New Roman" panose="02020603050405020304" pitchFamily="18" charset="0"/>
                            <a:cs typeface="Times New Roman" panose="020206030504050203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rPr>
                          <m:t>𝑏</m:t>
                        </m:r>
                        <m:r>
                          <a:rPr lang="en-US" altLang="zh-CN" i="1" baseline="-25000" dirty="0">
                            <a:latin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𝑥</m:t>
                        </m:r>
                        <m:r>
                          <a:rPr lang="en-US" altLang="zh-CN" i="1" baseline="-25000" dirty="0">
                            <a:latin typeface="Cambria Math" panose="02040503050406030204" pitchFamily="18" charset="0"/>
                          </a:rPr>
                          <m:t>𝑖</m:t>
                        </m:r>
                        <m:r>
                          <a:rPr lang="en-US" altLang="zh-CN" i="1" baseline="-25000" dirty="0">
                            <a:latin typeface="Cambria Math" panose="02040503050406030204" pitchFamily="18" charset="0"/>
                          </a:rPr>
                          <m:t>1</m:t>
                        </m:r>
                        <m:r>
                          <m:rPr>
                            <m:nor/>
                          </m:rPr>
                          <a:rPr lang="en-US" altLang="zh-CN" i="1" dirty="0">
                            <a:latin typeface="Times New Roman" panose="02020603050405020304" pitchFamily="18" charset="0"/>
                            <a:cs typeface="Times New Roman" panose="02020603050405020304" pitchFamily="18" charset="0"/>
                          </a:rPr>
                          <m:t>−</m:t>
                        </m:r>
                        <m:r>
                          <a:rPr lang="en-US" altLang="zh-CN" i="1" dirty="0">
                            <a:latin typeface="Cambria Math" panose="02040503050406030204" pitchFamily="18" charset="0"/>
                          </a:rPr>
                          <m:t>…</m:t>
                        </m:r>
                        <m:r>
                          <m:rPr>
                            <m:nor/>
                          </m:rPr>
                          <a:rPr lang="en-US" altLang="zh-CN" i="1" dirty="0">
                            <a:latin typeface="Times New Roman" panose="02020603050405020304" pitchFamily="18" charset="0"/>
                            <a:cs typeface="Times New Roman" panose="02020603050405020304" pitchFamily="18" charset="0"/>
                          </a:rPr>
                          <m:t>−</m:t>
                        </m:r>
                        <m:r>
                          <a:rPr lang="en-US" altLang="zh-CN" i="1" dirty="0">
                            <a:latin typeface="Cambria Math" panose="02040503050406030204" pitchFamily="18" charset="0"/>
                          </a:rPr>
                          <m:t>𝑏</m:t>
                        </m:r>
                        <m:r>
                          <m:rPr>
                            <m:nor/>
                          </m:rPr>
                          <a:rPr lang="en-US" altLang="zh-CN" i="1" baseline="-25000" dirty="0">
                            <a:latin typeface="Times New Roman" panose="02020603050405020304" pitchFamily="18" charset="0"/>
                            <a:cs typeface="Times New Roman" panose="02020603050405020304" pitchFamily="18" charset="0"/>
                          </a:rPr>
                          <m:t>n</m:t>
                        </m:r>
                        <m:r>
                          <a:rPr lang="en-US" altLang="zh-CN" i="1">
                            <a:latin typeface="Cambria Math" panose="02040503050406030204" pitchFamily="18" charset="0"/>
                            <a:ea typeface="Cambria Math" panose="02040503050406030204" pitchFamily="18" charset="0"/>
                          </a:rPr>
                          <m:t>𝑥</m:t>
                        </m:r>
                        <m:r>
                          <a:rPr lang="en-US" altLang="zh-CN" i="1" baseline="-25000" dirty="0">
                            <a:latin typeface="Cambria Math" panose="02040503050406030204" pitchFamily="18" charset="0"/>
                          </a:rPr>
                          <m:t>𝑖</m:t>
                        </m:r>
                        <m:r>
                          <m:rPr>
                            <m:nor/>
                          </m:rPr>
                          <a:rPr lang="en-US" altLang="zh-CN" i="1" baseline="-25000" dirty="0">
                            <a:latin typeface="Times New Roman" panose="02020603050405020304" pitchFamily="18" charset="0"/>
                            <a:cs typeface="Times New Roman" panose="02020603050405020304" pitchFamily="18" charset="0"/>
                          </a:rPr>
                          <m:t>n</m:t>
                        </m:r>
                      </m:e>
                    </m:nary>
                  </m:oMath>
                </a14:m>
                <a:r>
                  <a:rPr lang="en-US" altLang="zh-CN" dirty="0">
                    <a:latin typeface="Times New Roman" panose="02020603050405020304" pitchFamily="18" charset="0"/>
                    <a:cs typeface="Times New Roman" panose="02020603050405020304" pitchFamily="18" charset="0"/>
                  </a:rPr>
                  <a:t>)</a:t>
                </a:r>
                <a:r>
                  <a:rPr lang="en-US" altLang="zh-CN" baseline="30000" dirty="0">
                    <a:latin typeface="Times New Roman" panose="02020603050405020304" pitchFamily="18" charset="0"/>
                    <a:cs typeface="Times New Roman" panose="02020603050405020304" pitchFamily="18" charset="0"/>
                  </a:rPr>
                  <a:t>2</a:t>
                </a:r>
              </a:p>
              <a:p>
                <a:pPr marL="457200" lvl="1" indent="0">
                  <a:buNone/>
                </a:pPr>
                <a:r>
                  <a:rPr lang="en-US" altLang="zh-CN" i="1" dirty="0">
                    <a:latin typeface="Times New Roman" panose="02020603050405020304" pitchFamily="18" charset="0"/>
                    <a:cs typeface="Times New Roman" panose="02020603050405020304" pitchFamily="18" charset="0"/>
                  </a:rPr>
                  <a:t>Q(B)</a:t>
                </a:r>
                <a:r>
                  <a:rPr lang="zh-CN" altLang="en-US" dirty="0"/>
                  <a:t>是</a:t>
                </a:r>
                <a:r>
                  <a:rPr lang="en-US" altLang="zh-CN" i="1" dirty="0">
                    <a:latin typeface="Times New Roman" panose="02020603050405020304" pitchFamily="18" charset="0"/>
                    <a:cs typeface="Times New Roman" panose="02020603050405020304" pitchFamily="18" charset="0"/>
                  </a:rPr>
                  <a:t>B</a:t>
                </a:r>
                <a:r>
                  <a:rPr lang="zh-CN" altLang="en-US" dirty="0"/>
                  <a:t>的非负二次函数，存在最小值。</a:t>
                </a:r>
                <a:endParaRPr lang="en-US" altLang="zh-CN" dirty="0"/>
              </a:p>
              <a:p>
                <a:pPr marL="457200" lvl="1" indent="0">
                  <a:buNone/>
                </a:pPr>
                <a:r>
                  <a:rPr lang="zh-CN" altLang="en-US" dirty="0"/>
                  <a:t>对于每个</a:t>
                </a:r>
                <a:r>
                  <a:rPr lang="en-US" altLang="zh-CN" i="1" dirty="0">
                    <a:latin typeface="Times New Roman" panose="02020603050405020304" pitchFamily="18" charset="0"/>
                    <a:cs typeface="Times New Roman" panose="02020603050405020304" pitchFamily="18" charset="0"/>
                  </a:rPr>
                  <a:t>b</a:t>
                </a:r>
                <a14:m>
                  <m:oMath xmlns:m="http://schemas.openxmlformats.org/officeDocument/2006/math">
                    <m:r>
                      <a:rPr lang="en-US" altLang="zh-CN" i="1" baseline="-25000" dirty="0">
                        <a:latin typeface="Cambria Math" panose="02040503050406030204" pitchFamily="18" charset="0"/>
                      </a:rPr>
                      <m:t>𝑖</m:t>
                    </m:r>
                  </m:oMath>
                </a14:m>
                <a:r>
                  <a:rPr lang="zh-CN" altLang="en-US" dirty="0"/>
                  <a:t>对</a:t>
                </a:r>
                <a:r>
                  <a:rPr lang="en-US" altLang="zh-CN" i="1" dirty="0">
                    <a:latin typeface="Times New Roman" panose="02020603050405020304" pitchFamily="18" charset="0"/>
                    <a:cs typeface="Times New Roman" panose="02020603050405020304" pitchFamily="18" charset="0"/>
                  </a:rPr>
                  <a:t>Q(B)</a:t>
                </a:r>
                <a:r>
                  <a:rPr lang="zh-CN" altLang="en-US" dirty="0"/>
                  <a:t>求偏导，并等于</a:t>
                </a:r>
                <a:r>
                  <a:rPr lang="en-US" altLang="zh-CN" dirty="0"/>
                  <a:t>0</a:t>
                </a:r>
                <a:r>
                  <a:rPr lang="zh-CN" altLang="en-US" dirty="0"/>
                  <a:t>，利用联合方程可求出</a:t>
                </a:r>
                <a:r>
                  <a:rPr lang="en-US" altLang="zh-CN" i="1" dirty="0">
                    <a:latin typeface="Times New Roman" panose="02020603050405020304" pitchFamily="18" charset="0"/>
                    <a:cs typeface="Times New Roman" panose="02020603050405020304" pitchFamily="18" charset="0"/>
                  </a:rPr>
                  <a:t>b</a:t>
                </a:r>
                <a14:m>
                  <m:oMath xmlns:m="http://schemas.openxmlformats.org/officeDocument/2006/math">
                    <m:r>
                      <a:rPr lang="en-US" altLang="zh-CN" i="1" baseline="-25000" dirty="0">
                        <a:latin typeface="Cambria Math" panose="02040503050406030204" pitchFamily="18" charset="0"/>
                      </a:rPr>
                      <m:t>𝑖</m:t>
                    </m:r>
                  </m:oMath>
                </a14:m>
                <a:r>
                  <a:rPr lang="zh-CN" altLang="en-US" dirty="0"/>
                  <a:t>。</a:t>
                </a:r>
                <a:endParaRPr lang="en-US" altLang="zh-CN" dirty="0"/>
              </a:p>
              <a:p>
                <a:pPr marL="457200" lvl="1" indent="0">
                  <a:buNone/>
                </a:pP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blipFill>
                <a:blip r:embed="rId3"/>
                <a:stretch>
                  <a:fillRect l="-780" t="-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763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30</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p:txBody>
              <a:bodyPr>
                <a:normAutofit/>
              </a:bodyPr>
              <a:lstStyle/>
              <a:p>
                <a:r>
                  <a:rPr lang="zh-CN" altLang="en-US" dirty="0"/>
                  <a:t>逻辑回归</a:t>
                </a:r>
                <a:endParaRPr lang="en-US" altLang="zh-CN" dirty="0"/>
              </a:p>
              <a:p>
                <a:pPr lvl="1"/>
                <a:r>
                  <a:rPr lang="zh-CN" altLang="en-US" dirty="0"/>
                  <a:t>广义线性回归模型，与线性回归模型都具有 </a:t>
                </a:r>
                <a14:m>
                  <m:oMath xmlns:m="http://schemas.openxmlformats.org/officeDocument/2006/math">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n</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n</a:t>
                </a:r>
                <a:r>
                  <a:rPr lang="zh-CN" altLang="en-US" dirty="0"/>
                  <a:t>，其中</a:t>
                </a:r>
                <a14:m>
                  <m:oMath xmlns:m="http://schemas.openxmlformats.org/officeDocument/2006/math">
                    <m:r>
                      <m:rPr>
                        <m:sty m:val="p"/>
                      </m:rPr>
                      <a:rPr lang="en-US" altLang="zh-CN" dirty="0">
                        <a:latin typeface="Cambria Math" panose="02040503050406030204" pitchFamily="18" charset="0"/>
                      </a:rPr>
                      <m:t>b</m:t>
                    </m:r>
                  </m:oMath>
                </a14:m>
                <a:r>
                  <a:rPr lang="en-US" altLang="zh-CN" baseline="-25000" dirty="0"/>
                  <a:t>i</a:t>
                </a:r>
                <a:r>
                  <a:rPr lang="zh-CN" altLang="en-US" dirty="0"/>
                  <a:t>是待求参数。</a:t>
                </a:r>
                <a:endParaRPr lang="en-US" altLang="zh-CN" dirty="0"/>
              </a:p>
              <a:p>
                <a:pPr lvl="1"/>
                <a:r>
                  <a:rPr lang="zh-CN" altLang="en-US" dirty="0"/>
                  <a:t>线性回归直接将</a:t>
                </a:r>
                <a14:m>
                  <m:oMath xmlns:m="http://schemas.openxmlformats.org/officeDocument/2006/math">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n</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n</a:t>
                </a:r>
                <a:r>
                  <a:rPr lang="zh-CN" altLang="en-US" dirty="0"/>
                  <a:t>作为因变量，即</a:t>
                </a:r>
                <a:endParaRPr lang="en-US" altLang="zh-CN" dirty="0"/>
              </a:p>
              <a:p>
                <a:pPr marL="457200" lvl="1" indent="0" algn="ctr">
                  <a:buNone/>
                </a:pPr>
                <a14:m>
                  <m:oMath xmlns:m="http://schemas.openxmlformats.org/officeDocument/2006/math">
                    <m:r>
                      <a:rPr lang="en-US" altLang="zh-CN" i="1" dirty="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 </m:t>
                    </m:r>
                  </m:oMath>
                </a14:m>
                <a:r>
                  <a:rPr lang="en-US" altLang="zh-CN"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n</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n</a:t>
                </a:r>
                <a:endParaRPr lang="en-US" altLang="zh-CN" dirty="0">
                  <a:latin typeface="Times New Roman" panose="02020603050405020304" pitchFamily="18" charset="0"/>
                  <a:cs typeface="Times New Roman" panose="02020603050405020304" pitchFamily="18" charset="0"/>
                </a:endParaRPr>
              </a:p>
              <a:p>
                <a:pPr lvl="1"/>
                <a:r>
                  <a:rPr lang="zh-CN" altLang="en-US" dirty="0"/>
                  <a:t>逻辑回归将</a:t>
                </a:r>
                <a14:m>
                  <m:oMath xmlns:m="http://schemas.openxmlformats.org/officeDocument/2006/math">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n</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n</a:t>
                </a:r>
                <a:r>
                  <a:rPr lang="zh-CN" altLang="en-US" dirty="0"/>
                  <a:t>映射到</a:t>
                </a:r>
                <a:r>
                  <a:rPr lang="en-US" altLang="zh-CN" dirty="0"/>
                  <a:t>[0,1]</a:t>
                </a:r>
              </a:p>
              <a:p>
                <a:pPr lvl="2"/>
                <a:r>
                  <a:rPr lang="zh-CN" altLang="en-US" dirty="0"/>
                  <a:t>逻辑回归：</a:t>
                </a:r>
                <a:r>
                  <a:rPr lang="zh-CN" altLang="zh-CN" dirty="0"/>
                  <a:t>属于某一类的概率多大</a:t>
                </a:r>
                <a:r>
                  <a:rPr lang="zh-CN" altLang="en-US" dirty="0"/>
                  <a:t>？</a:t>
                </a:r>
                <a:endParaRPr lang="en-US" altLang="zh-CN" dirty="0"/>
              </a:p>
              <a:p>
                <a:pPr lvl="1"/>
                <a:r>
                  <a:rPr lang="en-US" altLang="zh-CN" i="1" dirty="0">
                    <a:latin typeface="Cambria Math" panose="02040503050406030204" pitchFamily="18" charset="0"/>
                    <a:ea typeface="Cambria Math" panose="02040503050406030204" pitchFamily="18" charset="0"/>
                  </a:rPr>
                  <a:t>p(</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dirty="0">
                    <a:latin typeface="Cambria Math" panose="02040503050406030204" pitchFamily="18" charset="0"/>
                    <a:ea typeface="Cambria Math" panose="02040503050406030204" pitchFamily="18" charset="0"/>
                  </a:rPr>
                  <a:t>) </a:t>
                </a:r>
                <a:r>
                  <a:rPr lang="zh-CN" altLang="en-US" dirty="0"/>
                  <a:t>表示概率</a:t>
                </a:r>
                <a:r>
                  <a:rPr lang="en-US" altLang="zh-CN" i="1" dirty="0">
                    <a:latin typeface="Cambria Math" panose="02040503050406030204" pitchFamily="18" charset="0"/>
                    <a:ea typeface="Cambria Math" panose="02040503050406030204" pitchFamily="18" charset="0"/>
                  </a:rPr>
                  <a:t>p(</a:t>
                </a:r>
                <a14:m>
                  <m:oMath xmlns:m="http://schemas.openxmlformats.org/officeDocument/2006/math">
                    <m:r>
                      <a:rPr lang="en-US" altLang="zh-CN" i="1" dirty="0">
                        <a:latin typeface="Cambria Math" panose="02040503050406030204" pitchFamily="18" charset="0"/>
                        <a:ea typeface="Cambria Math" panose="02040503050406030204" pitchFamily="18" charset="0"/>
                      </a:rPr>
                      <m:t>𝑦</m:t>
                    </m:r>
                    <m:r>
                      <a:rPr lang="en-US" altLang="zh-CN" i="1" dirty="0">
                        <a:latin typeface="Cambria Math" panose="02040503050406030204" pitchFamily="18" charset="0"/>
                        <a:ea typeface="Cambria Math" panose="02040503050406030204" pitchFamily="18" charset="0"/>
                      </a:rPr>
                      <m:t> </m:t>
                    </m:r>
                  </m:oMath>
                </a14:m>
                <a:r>
                  <a:rPr lang="en-US" altLang="zh-CN" i="1" dirty="0">
                    <a:latin typeface="Cambria Math" panose="02040503050406030204" pitchFamily="18" charset="0"/>
                    <a:ea typeface="Cambria Math" panose="02040503050406030204" pitchFamily="18" charset="0"/>
                  </a:rPr>
                  <a:t>=1|</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en-US" altLang="zh-CN" i="1" dirty="0">
                    <a:latin typeface="Cambria Math" panose="02040503050406030204" pitchFamily="18" charset="0"/>
                    <a:ea typeface="Cambria Math" panose="02040503050406030204" pitchFamily="18" charset="0"/>
                  </a:rPr>
                  <a:t>)</a:t>
                </a:r>
                <a:r>
                  <a:rPr lang="zh-CN" altLang="en-US" dirty="0"/>
                  <a:t>，即当一个</a:t>
                </a:r>
                <a14:m>
                  <m:oMath xmlns:m="http://schemas.openxmlformats.org/officeDocument/2006/math">
                    <m:r>
                      <a:rPr lang="en-US" altLang="zh-CN" i="1">
                        <a:latin typeface="Cambria Math" panose="02040503050406030204" pitchFamily="18" charset="0"/>
                        <a:ea typeface="Cambria Math" panose="02040503050406030204" pitchFamily="18" charset="0"/>
                      </a:rPr>
                      <m:t>𝑥</m:t>
                    </m:r>
                  </m:oMath>
                </a14:m>
                <a:r>
                  <a:rPr lang="zh-CN" altLang="en-US" dirty="0"/>
                  <a:t>发生时，</a:t>
                </a:r>
                <a14:m>
                  <m:oMath xmlns:m="http://schemas.openxmlformats.org/officeDocument/2006/math">
                    <m:r>
                      <a:rPr lang="en-US" altLang="zh-CN" i="1" dirty="0">
                        <a:latin typeface="Cambria Math" panose="02040503050406030204" pitchFamily="18" charset="0"/>
                        <a:ea typeface="Cambria Math" panose="02040503050406030204" pitchFamily="18" charset="0"/>
                      </a:rPr>
                      <m:t>𝑦</m:t>
                    </m:r>
                  </m:oMath>
                </a14:m>
                <a:r>
                  <a:rPr lang="zh-CN" altLang="en-US" dirty="0"/>
                  <a:t>被分到</a:t>
                </a:r>
                <a:r>
                  <a:rPr lang="en-US" altLang="zh-CN" dirty="0"/>
                  <a:t>1</a:t>
                </a:r>
                <a:r>
                  <a:rPr lang="zh-CN" altLang="en-US" dirty="0"/>
                  <a:t>那一组的概率。</a:t>
                </a: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blipFill>
                <a:blip r:embed="rId3"/>
                <a:stretch>
                  <a:fillRect l="-780" t="-242" r="-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498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31</a:t>
            </a:fld>
            <a:endParaRPr lang="zh-CN" altLang="en-US" dirty="0"/>
          </a:p>
        </p:txBody>
      </p:sp>
      <p:sp>
        <p:nvSpPr>
          <p:cNvPr id="4" name="内容占位符 3"/>
          <p:cNvSpPr>
            <a:spLocks noGrp="1"/>
          </p:cNvSpPr>
          <p:nvPr>
            <p:ph sz="quarter" idx="13"/>
          </p:nvPr>
        </p:nvSpPr>
        <p:spPr/>
        <p:txBody>
          <a:bodyPr>
            <a:normAutofit/>
          </a:bodyPr>
          <a:lstStyle/>
          <a:p>
            <a:r>
              <a:rPr lang="en-US" altLang="zh-CN" dirty="0"/>
              <a:t>sigmoid</a:t>
            </a:r>
            <a:r>
              <a:rPr lang="zh-CN" altLang="zh-CN" dirty="0"/>
              <a:t>函数</a:t>
            </a:r>
            <a:endParaRPr lang="en-US" altLang="zh-CN" i="1" dirty="0"/>
          </a:p>
          <a:p>
            <a:pPr marL="457200" lvl="1" indent="0" algn="ctr">
              <a:buNone/>
            </a:pPr>
            <a:r>
              <a:rPr lang="zh-CN" altLang="en-US" i="1" dirty="0"/>
              <a:t>         </a:t>
            </a:r>
            <a:endParaRPr lang="en-US" altLang="zh-CN" i="1" dirty="0"/>
          </a:p>
          <a:p>
            <a:pPr lvl="1"/>
            <a:endParaRPr lang="en-US" altLang="zh-CN" dirty="0"/>
          </a:p>
          <a:p>
            <a:pPr lvl="1"/>
            <a:r>
              <a:rPr lang="zh-CN" altLang="en-US" dirty="0"/>
              <a:t>把</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a:t>
            </a:r>
            <a:r>
              <a:rPr lang="zh-CN" altLang="en-US" dirty="0"/>
              <a:t>映射到</a:t>
            </a:r>
            <a:r>
              <a:rPr lang="en-US" altLang="zh-CN" dirty="0"/>
              <a:t>[0,1]</a:t>
            </a:r>
          </a:p>
          <a:p>
            <a:pPr lvl="1"/>
            <a:r>
              <a:rPr lang="zh-CN" altLang="zh-CN" dirty="0"/>
              <a:t>可微分</a:t>
            </a: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0" indent="0">
              <a:buNone/>
            </a:pPr>
            <a:endParaRPr lang="en-US" altLang="zh-CN" dirty="0"/>
          </a:p>
          <a:p>
            <a:pPr marL="0" indent="0">
              <a:buNone/>
            </a:pPr>
            <a:endParaRPr lang="en-US" altLang="zh-CN" dirty="0"/>
          </a:p>
          <a:p>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4875039" y="1557586"/>
                <a:ext cx="2257028" cy="790345"/>
              </a:xfrm>
              <a:prstGeom prst="rect">
                <a:avLst/>
              </a:prstGeom>
            </p:spPr>
            <p:txBody>
              <a:bodyPr wrap="none">
                <a:spAutoFit/>
              </a:bodyPr>
              <a:lstStyle/>
              <a:p>
                <a:r>
                  <a:rPr lang="en-US" altLang="zh-CN" sz="3200" i="1" dirty="0">
                    <a:latin typeface="Times New Roman" panose="02020603050405020304" pitchFamily="18" charset="0"/>
                    <a:cs typeface="Times New Roman" panose="02020603050405020304" pitchFamily="18" charset="0"/>
                  </a:rPr>
                  <a:t>g(</a:t>
                </a:r>
                <a14:m>
                  <m:oMath xmlns:m="http://schemas.openxmlformats.org/officeDocument/2006/math">
                    <m:r>
                      <a:rPr lang="en-US" altLang="zh-CN" sz="3200" i="1" dirty="0">
                        <a:latin typeface="Cambria Math" panose="02040503050406030204" pitchFamily="18" charset="0"/>
                        <a:ea typeface="Cambria Math" panose="02040503050406030204" pitchFamily="18" charset="0"/>
                      </a:rPr>
                      <m:t>𝑦</m:t>
                    </m:r>
                  </m:oMath>
                </a14:m>
                <a:r>
                  <a:rPr lang="en-US" altLang="zh-CN" sz="3200" i="1"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3200" i="1">
                        <a:latin typeface="Cambria Math" panose="02040503050406030204" pitchFamily="18" charset="0"/>
                      </a:rPr>
                      <m:t>=</m:t>
                    </m:r>
                    <m:f>
                      <m:fPr>
                        <m:ctrlPr>
                          <a:rPr lang="zh-CN" altLang="en-US" sz="3200" i="1">
                            <a:latin typeface="Cambria Math" panose="02040503050406030204" pitchFamily="18" charset="0"/>
                          </a:rPr>
                        </m:ctrlPr>
                      </m:fPr>
                      <m:num>
                        <m:r>
                          <a:rPr lang="zh-CN" altLang="en-US" sz="3200" i="1">
                            <a:latin typeface="Cambria Math" panose="02040503050406030204" pitchFamily="18" charset="0"/>
                          </a:rPr>
                          <m:t>1</m:t>
                        </m:r>
                      </m:num>
                      <m:den>
                        <m:r>
                          <a:rPr lang="zh-CN" altLang="en-US" sz="3200" i="1">
                            <a:latin typeface="Cambria Math" panose="02040503050406030204" pitchFamily="18" charset="0"/>
                          </a:rPr>
                          <m:t>1+</m:t>
                        </m:r>
                        <m:sSup>
                          <m:sSupPr>
                            <m:ctrlPr>
                              <a:rPr lang="zh-CN" altLang="en-US" sz="3200" i="1">
                                <a:latin typeface="Cambria Math" panose="02040503050406030204" pitchFamily="18" charset="0"/>
                              </a:rPr>
                            </m:ctrlPr>
                          </m:sSupPr>
                          <m:e>
                            <m:r>
                              <a:rPr lang="zh-CN" altLang="en-US" sz="3200" i="1">
                                <a:latin typeface="Cambria Math" panose="02040503050406030204" pitchFamily="18" charset="0"/>
                              </a:rPr>
                              <m:t>𝑒</m:t>
                            </m:r>
                          </m:e>
                          <m:sup>
                            <m:r>
                              <a:rPr lang="zh-CN" altLang="en-US" sz="3200" i="1">
                                <a:latin typeface="Cambria Math" panose="02040503050406030204" pitchFamily="18" charset="0"/>
                              </a:rPr>
                              <m:t>−</m:t>
                            </m:r>
                            <m:r>
                              <a:rPr lang="en-US" altLang="zh-CN" sz="3200" i="1" dirty="0">
                                <a:latin typeface="Cambria Math" panose="02040503050406030204" pitchFamily="18" charset="0"/>
                                <a:ea typeface="Cambria Math" panose="02040503050406030204" pitchFamily="18" charset="0"/>
                              </a:rPr>
                              <m:t>𝑦</m:t>
                            </m:r>
                          </m:sup>
                        </m:sSup>
                      </m:den>
                    </m:f>
                  </m:oMath>
                </a14:m>
                <a:endParaRPr lang="zh-CN" altLang="en-US" sz="3200" i="1" dirty="0">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875039" y="1557586"/>
                <a:ext cx="2257028" cy="790345"/>
              </a:xfrm>
              <a:prstGeom prst="rect">
                <a:avLst/>
              </a:prstGeom>
              <a:blipFill>
                <a:blip r:embed="rId3"/>
                <a:stretch>
                  <a:fillRect l="-7027" b="-10078"/>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650903" y="3348118"/>
            <a:ext cx="4916810" cy="3250922"/>
          </a:xfrm>
          <a:prstGeom prst="rect">
            <a:avLst/>
          </a:prstGeom>
        </p:spPr>
      </p:pic>
    </p:spTree>
    <p:extLst>
      <p:ext uri="{BB962C8B-B14F-4D97-AF65-F5344CB8AC3E}">
        <p14:creationId xmlns:p14="http://schemas.microsoft.com/office/powerpoint/2010/main" val="2907036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32</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a:xfrm>
                <a:off x="778866" y="1125538"/>
                <a:ext cx="10945242" cy="5041454"/>
              </a:xfrm>
            </p:spPr>
            <p:txBody>
              <a:bodyPr>
                <a:normAutofit/>
              </a:bodyPr>
              <a:lstStyle/>
              <a:p>
                <a:pPr marL="0" indent="0">
                  <a:buNone/>
                </a:pPr>
                <a:endParaRPr lang="en-US" altLang="zh-CN" dirty="0"/>
              </a:p>
              <a:p>
                <a:pPr marL="0" indent="0">
                  <a:buNone/>
                </a:pPr>
                <a:r>
                  <a:rPr lang="zh-CN" altLang="en-US" dirty="0"/>
                  <a:t>                             可转化为              </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𝑙𝑛</m:t>
                      </m:r>
                      <m:f>
                        <m:fPr>
                          <m:ctrlPr>
                            <a:rPr lang="zh-CN" altLang="zh-CN" i="1" dirty="0">
                              <a:latin typeface="Cambria Math" panose="02040503050406030204" pitchFamily="18" charset="0"/>
                            </a:rPr>
                          </m:ctrlPr>
                        </m:fPr>
                        <m:num>
                          <m:r>
                            <a:rPr lang="en-US" altLang="zh-CN" i="1" dirty="0">
                              <a:latin typeface="Cambria Math" panose="02040503050406030204" pitchFamily="18" charset="0"/>
                            </a:rPr>
                            <m:t>𝑝</m:t>
                          </m:r>
                        </m:num>
                        <m:den>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𝑝</m:t>
                          </m:r>
                        </m:den>
                      </m:f>
                      <m:r>
                        <a:rPr lang="en-US" altLang="zh-CN" i="1" dirty="0">
                          <a:latin typeface="Cambria Math" panose="02040503050406030204" pitchFamily="18" charset="0"/>
                        </a:rPr>
                        <m:t>=</m:t>
                      </m:r>
                      <m:r>
                        <a:rPr lang="en-US" altLang="zh-CN" i="1" dirty="0">
                          <a:latin typeface="Cambria Math" panose="02040503050406030204" pitchFamily="18" charset="0"/>
                        </a:rPr>
                        <m:t>𝑦</m:t>
                      </m:r>
                    </m:oMath>
                  </m:oMathPara>
                </a14:m>
                <a:endParaRPr lang="en-US" altLang="zh-CN" i="1" dirty="0"/>
              </a:p>
              <a:p>
                <a:pPr marL="457200" lvl="1" indent="0">
                  <a:buNone/>
                </a:pPr>
                <a:r>
                  <a:rPr lang="zh-CN" altLang="en-US" dirty="0"/>
                  <a:t>成为</a:t>
                </a:r>
                <a:r>
                  <a:rPr lang="en-US" altLang="zh-CN" dirty="0"/>
                  <a:t>Logistic</a:t>
                </a:r>
                <a:r>
                  <a:rPr lang="zh-CN" altLang="en-US" dirty="0"/>
                  <a:t>变换。</a:t>
                </a:r>
                <a:endParaRPr lang="zh-CN" altLang="zh-CN" dirty="0"/>
              </a:p>
              <a:p>
                <a:pPr marL="457200" lvl="1" indent="0" algn="ctr">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𝑙𝑛</m:t>
                      </m:r>
                      <m:f>
                        <m:fPr>
                          <m:ctrlPr>
                            <a:rPr lang="zh-CN" altLang="zh-CN" i="1" dirty="0">
                              <a:latin typeface="Cambria Math" panose="02040503050406030204" pitchFamily="18" charset="0"/>
                            </a:rPr>
                          </m:ctrlPr>
                        </m:fPr>
                        <m:num>
                          <m:r>
                            <a:rPr lang="en-US" altLang="zh-CN" i="1" dirty="0">
                              <a:latin typeface="Cambria Math" panose="02040503050406030204" pitchFamily="18" charset="0"/>
                            </a:rPr>
                            <m:t>𝑝</m:t>
                          </m:r>
                        </m:num>
                        <m:den>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𝑝</m:t>
                          </m:r>
                        </m:den>
                      </m:f>
                      <m:r>
                        <a:rPr lang="en-US" altLang="zh-CN"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r>
                        <m:rPr>
                          <m:nor/>
                        </m:rPr>
                        <a:rPr lang="en-US" altLang="zh-CN" i="1" baseline="-25000" dirty="0">
                          <a:latin typeface="Times New Roman" panose="02020603050405020304" pitchFamily="18" charset="0"/>
                          <a:cs typeface="Times New Roman" panose="02020603050405020304" pitchFamily="18" charset="0"/>
                        </a:rPr>
                        <m:t>1</m:t>
                      </m:r>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 </m:t>
                      </m:r>
                      <m:r>
                        <m:rPr>
                          <m:nor/>
                        </m:rPr>
                        <a:rPr lang="en-US" altLang="zh-CN" i="1" baseline="-25000" dirty="0">
                          <a:latin typeface="Times New Roman" panose="02020603050405020304" pitchFamily="18" charset="0"/>
                          <a:cs typeface="Times New Roman" panose="020206030504050203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𝑏</m:t>
                      </m:r>
                      <m:r>
                        <m:rPr>
                          <m:nor/>
                        </m:rPr>
                        <a:rPr lang="en-US" altLang="zh-CN" i="1" baseline="-25000" dirty="0">
                          <a:latin typeface="Times New Roman" panose="02020603050405020304" pitchFamily="18" charset="0"/>
                          <a:cs typeface="Times New Roman" panose="02020603050405020304" pitchFamily="18" charset="0"/>
                        </a:rPr>
                        <m:t>n</m:t>
                      </m:r>
                      <m:r>
                        <a:rPr lang="en-US" altLang="zh-CN" i="1">
                          <a:latin typeface="Cambria Math" panose="02040503050406030204" pitchFamily="18" charset="0"/>
                          <a:ea typeface="Cambria Math" panose="02040503050406030204" pitchFamily="18" charset="0"/>
                        </a:rPr>
                        <m:t>𝑥</m:t>
                      </m:r>
                      <m:r>
                        <m:rPr>
                          <m:nor/>
                        </m:rPr>
                        <a:rPr lang="en-US" altLang="zh-CN" i="1" baseline="-25000" dirty="0">
                          <a:latin typeface="Times New Roman" panose="02020603050405020304" pitchFamily="18" charset="0"/>
                          <a:cs typeface="Times New Roman" panose="02020603050405020304" pitchFamily="18" charset="0"/>
                        </a:rPr>
                        <m:t>n</m:t>
                      </m:r>
                    </m:oMath>
                  </m:oMathPara>
                </a14:m>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p>
              <a:p>
                <a:pPr marL="457200" lvl="1" indent="0">
                  <a:buNone/>
                </a:pPr>
                <a:r>
                  <a:rPr lang="zh-CN" altLang="en-US" dirty="0"/>
                  <a:t>用给定的样本估计</a:t>
                </a:r>
                <a14:m>
                  <m:oMath xmlns:m="http://schemas.openxmlformats.org/officeDocument/2006/math">
                    <m:r>
                      <a:rPr lang="zh-CN" altLang="en-US" i="1" dirty="0">
                        <a:latin typeface="Cambria Math" panose="02040503050406030204" pitchFamily="18" charset="0"/>
                      </a:rPr>
                      <m:t>参数</m:t>
                    </m:r>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m:rPr>
                        <m:nor/>
                      </m:rPr>
                      <a:rPr lang="zh-CN" altLang="en-US" i="1" dirty="0">
                        <a:latin typeface="Times New Roman" panose="02020603050405020304" pitchFamily="18" charset="0"/>
                        <a:cs typeface="Times New Roman" panose="020206030504050203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1</a:t>
                </a:r>
                <a:r>
                  <a:rPr lang="zh-CN" altLang="en-US"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n</a:t>
                </a:r>
                <a:endParaRPr lang="en-US" altLang="zh-CN" i="1" dirty="0">
                  <a:latin typeface="Times New Roman" panose="02020603050405020304" pitchFamily="18" charset="0"/>
                  <a:cs typeface="Times New Roman" panose="02020603050405020304" pitchFamily="18" charset="0"/>
                </a:endParaRPr>
              </a:p>
              <a:p>
                <a:pPr marL="457200" lvl="1" indent="0">
                  <a:buNone/>
                </a:pPr>
                <a:endParaRPr lang="en-US" altLang="zh-CN" dirty="0"/>
              </a:p>
              <a:p>
                <a:pPr marL="457200" lvl="1" indent="0">
                  <a:buNone/>
                </a:pPr>
                <a:endParaRPr lang="en-US" altLang="zh-CN" dirty="0"/>
              </a:p>
              <a:p>
                <a:pPr marL="0" indent="0">
                  <a:buNone/>
                </a:pPr>
                <a:endParaRPr lang="en-US" altLang="zh-CN" dirty="0"/>
              </a:p>
              <a:p>
                <a:pPr marL="0" indent="0">
                  <a:buNone/>
                </a:pPr>
                <a:endParaRPr lang="en-US" altLang="zh-CN" dirty="0"/>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xfrm>
                <a:off x="778866" y="1125538"/>
                <a:ext cx="10945242" cy="5041454"/>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70583" y="1413570"/>
                <a:ext cx="2822632" cy="792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𝑝</m:t>
                      </m:r>
                      <m:r>
                        <a:rPr lang="en-US" altLang="zh-CN" sz="2400" b="0" i="1" smtClean="0">
                          <a:latin typeface="Cambria Math" panose="02040503050406030204" pitchFamily="18" charset="0"/>
                        </a:rPr>
                        <m:t>=</m:t>
                      </m:r>
                      <m:r>
                        <m:rPr>
                          <m:nor/>
                        </m:rPr>
                        <a:rPr lang="en-US" altLang="zh-CN" sz="2400" i="1" dirty="0"/>
                        <m:t>g</m:t>
                      </m:r>
                      <m:r>
                        <m:rPr>
                          <m:nor/>
                        </m:rPr>
                        <a:rPr lang="en-US" altLang="zh-CN" sz="2400" i="1" dirty="0"/>
                        <m:t>(</m:t>
                      </m:r>
                      <m:r>
                        <a:rPr lang="en-US" altLang="zh-CN" sz="2400" i="1" dirty="0">
                          <a:latin typeface="Cambria Math" panose="02040503050406030204" pitchFamily="18" charset="0"/>
                        </a:rPr>
                        <m:t>𝑦</m:t>
                      </m:r>
                      <m:r>
                        <m:rPr>
                          <m:nor/>
                        </m:rPr>
                        <a:rPr lang="en-US" altLang="zh-CN" sz="2400" i="1" dirty="0"/>
                        <m:t>)</m:t>
                      </m:r>
                      <m:r>
                        <a:rPr lang="zh-CN" altLang="en-US" sz="2400" i="1">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1</m:t>
                          </m:r>
                        </m:num>
                        <m:den>
                          <m:r>
                            <a:rPr lang="zh-CN" altLang="en-US" sz="2400" i="1">
                              <a:latin typeface="Cambria Math" panose="02040503050406030204" pitchFamily="18" charset="0"/>
                            </a:rPr>
                            <m:t>1</m:t>
                          </m:r>
                          <m:r>
                            <a:rPr lang="zh-CN" altLang="en-US" sz="2400" i="1">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m:t>
                              </m:r>
                              <m:r>
                                <a:rPr lang="zh-CN" altLang="en-US" sz="2400" i="1">
                                  <a:latin typeface="Cambria Math" panose="02040503050406030204" pitchFamily="18" charset="0"/>
                                </a:rPr>
                                <m:t>𝑦</m:t>
                              </m:r>
                            </m:sup>
                          </m:sSup>
                        </m:den>
                      </m:f>
                    </m:oMath>
                  </m:oMathPara>
                </a14:m>
                <a:endParaRPr lang="zh-CN" altLang="en-US" sz="2400" i="1" dirty="0"/>
              </a:p>
            </p:txBody>
          </p:sp>
        </mc:Choice>
        <mc:Fallback xmlns="">
          <p:sp>
            <p:nvSpPr>
              <p:cNvPr id="6" name="矩形 5"/>
              <p:cNvSpPr>
                <a:spLocks noRot="1" noChangeAspect="1" noMove="1" noResize="1" noEditPoints="1" noAdjustHandles="1" noChangeArrowheads="1" noChangeShapeType="1" noTextEdit="1"/>
              </p:cNvSpPr>
              <p:nvPr/>
            </p:nvSpPr>
            <p:spPr>
              <a:xfrm>
                <a:off x="770583" y="1413570"/>
                <a:ext cx="2822632" cy="79239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8334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33</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a:xfrm>
                <a:off x="626541" y="1053530"/>
                <a:ext cx="10945242" cy="5328592"/>
              </a:xfrm>
            </p:spPr>
            <p:txBody>
              <a:bodyPr>
                <a:normAutofit fontScale="92500" lnSpcReduction="10000"/>
              </a:bodyPr>
              <a:lstStyle/>
              <a:p>
                <a:r>
                  <a:rPr lang="zh-CN" altLang="en-US" dirty="0"/>
                  <a:t>参数估计</a:t>
                </a:r>
                <a:endParaRPr lang="en-US" altLang="zh-CN" dirty="0"/>
              </a:p>
              <a:p>
                <a:pPr lvl="1"/>
                <a:r>
                  <a:rPr lang="zh-CN" altLang="en-US" dirty="0"/>
                  <a:t>最小二乘法</a:t>
                </a:r>
                <a:endParaRPr lang="en-US" altLang="zh-CN" dirty="0"/>
              </a:p>
              <a:p>
                <a:pPr lvl="2"/>
                <a:r>
                  <a:rPr lang="zh-CN" altLang="zh-CN" dirty="0"/>
                  <a:t>非凸函数</a:t>
                </a:r>
                <a:r>
                  <a:rPr lang="zh-CN" altLang="en-US" dirty="0"/>
                  <a:t>，</a:t>
                </a:r>
                <a:r>
                  <a:rPr lang="zh-CN" altLang="zh-CN" dirty="0"/>
                  <a:t>会导致陷入局部最优解</a:t>
                </a:r>
                <a:endParaRPr lang="en-US" altLang="zh-CN" dirty="0"/>
              </a:p>
              <a:p>
                <a:pPr lvl="1"/>
                <a:r>
                  <a:rPr lang="zh-CN" altLang="en-US" dirty="0"/>
                  <a:t>极大似然估计</a:t>
                </a:r>
                <a:endParaRPr lang="en-US" altLang="zh-CN" dirty="0"/>
              </a:p>
              <a:p>
                <a:pPr lvl="2"/>
                <a:r>
                  <a:rPr lang="zh-CN" altLang="en-US" dirty="0"/>
                  <a:t>某个参数能够使样本出现的概率最大，就作为估计的真实值。</a:t>
                </a:r>
                <a:endParaRPr lang="en-US" altLang="zh-CN" dirty="0"/>
              </a:p>
              <a:p>
                <a:pPr marL="457200" lvl="1" indent="0">
                  <a:buNone/>
                </a:pPr>
                <a:r>
                  <a:rPr lang="zh-CN" altLang="en-US" dirty="0">
                    <a:latin typeface="Times New Roman" panose="02020603050405020304" pitchFamily="18" charset="0"/>
                    <a:cs typeface="Times New Roman" panose="02020603050405020304" pitchFamily="18" charset="0"/>
                  </a:rPr>
                  <a:t> 设 </a:t>
                </a:r>
                <a:r>
                  <a:rPr lang="en-US" altLang="zh-CN" i="1" dirty="0">
                    <a:latin typeface="Times New Roman" panose="02020603050405020304" pitchFamily="18" charset="0"/>
                    <a:cs typeface="Times New Roman" panose="02020603050405020304" pitchFamily="18" charset="0"/>
                  </a:rPr>
                  <a:t>p(</a:t>
                </a: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dirty="0">
                    <a:latin typeface="Times New Roman" panose="02020603050405020304" pitchFamily="18" charset="0"/>
                    <a:cs typeface="Times New Roman" panose="02020603050405020304" pitchFamily="18" charset="0"/>
                  </a:rPr>
                  <a:t>,</a:t>
                </a:r>
                <a:r>
                  <a:rPr lang="el-GR" altLang="zh-CN" i="1" dirty="0">
                    <a:latin typeface="Times New Roman" panose="02020603050405020304" pitchFamily="18" charset="0"/>
                    <a:cs typeface="Times New Roman" panose="02020603050405020304" pitchFamily="18" charset="0"/>
                  </a:rPr>
                  <a:t>θ</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概率分布，</a:t>
                </a:r>
                <a:r>
                  <a:rPr lang="el-GR" altLang="zh-CN" i="1" dirty="0">
                    <a:latin typeface="Times New Roman" panose="02020603050405020304" pitchFamily="18" charset="0"/>
                    <a:cs typeface="Times New Roman" panose="02020603050405020304" pitchFamily="18" charset="0"/>
                  </a:rPr>
                  <a:t>θ</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为未知参数</a:t>
                </a:r>
                <a:endParaRPr lang="en-US" altLang="zh-CN" dirty="0">
                  <a:latin typeface="Times New Roman" panose="02020603050405020304" pitchFamily="18" charset="0"/>
                  <a:cs typeface="Times New Roman" panose="02020603050405020304" pitchFamily="18" charset="0"/>
                </a:endParaRPr>
              </a:p>
              <a:p>
                <a:pPr marL="457200" lvl="1" indent="0">
                  <a:buNone/>
                </a:pPr>
                <a:r>
                  <a:rPr lang="zh-CN" altLang="en-US" dirty="0">
                    <a:latin typeface="Times New Roman" panose="02020603050405020304" pitchFamily="18" charset="0"/>
                    <a:cs typeface="Times New Roman" panose="02020603050405020304" pitchFamily="18" charset="0"/>
                  </a:rPr>
                  <a:t>设</a:t>
                </a: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baseline="-25000"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是一个样本值，该事件发生的概率为</a:t>
                </a: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p>
              <a:p>
                <a:pPr marL="457200" lvl="1" indent="0">
                  <a:buNone/>
                </a:pPr>
                <a:endParaRPr lang="en-US" altLang="zh-CN" dirty="0"/>
              </a:p>
              <a:p>
                <a:pPr marL="457200" lvl="1" indent="0">
                  <a:buNone/>
                </a:pPr>
                <a:r>
                  <a:rPr kumimoji="0" lang="en-US" altLang="zh-CN" i="1" dirty="0">
                    <a:latin typeface="Times New Roman" panose="02020603050405020304" pitchFamily="18" charset="0"/>
                    <a:cs typeface="Times New Roman" panose="02020603050405020304" pitchFamily="18" charset="0"/>
                  </a:rPr>
                  <a:t>L(</a:t>
                </a:r>
                <a:r>
                  <a:rPr lang="el-GR" altLang="zh-CN" i="1" dirty="0">
                    <a:latin typeface="Times New Roman" panose="02020603050405020304" pitchFamily="18" charset="0"/>
                    <a:cs typeface="Times New Roman" panose="02020603050405020304" pitchFamily="18" charset="0"/>
                  </a:rPr>
                  <a:t>θ</a:t>
                </a:r>
                <a:r>
                  <a:rPr kumimoji="0"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称为样本的似然函数。</a:t>
                </a:r>
                <a:endParaRPr lang="en-US" altLang="zh-CN" dirty="0">
                  <a:latin typeface="Times New Roman" panose="02020603050405020304" pitchFamily="18" charset="0"/>
                  <a:cs typeface="Times New Roman" panose="02020603050405020304" pitchFamily="18" charset="0"/>
                </a:endParaRPr>
              </a:p>
              <a:p>
                <a:pPr marL="457200" lvl="1" indent="0">
                  <a:buNone/>
                </a:pPr>
                <a:r>
                  <a:rPr lang="zh-CN" altLang="en-US" dirty="0">
                    <a:latin typeface="Times New Roman" panose="02020603050405020304" pitchFamily="18" charset="0"/>
                    <a:cs typeface="Times New Roman" panose="02020603050405020304" pitchFamily="18" charset="0"/>
                  </a:rPr>
                  <a:t>极</a:t>
                </a:r>
                <a:r>
                  <a:rPr kumimoji="0" lang="zh-CN" altLang="zh-CN" dirty="0">
                    <a:latin typeface="Times New Roman" panose="02020603050405020304" pitchFamily="18" charset="0"/>
                    <a:cs typeface="Times New Roman" panose="02020603050405020304" pitchFamily="18" charset="0"/>
                  </a:rPr>
                  <a:t>大似然估计：已知样本值</a:t>
                </a: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微软雅黑" panose="020B0503020204020204" pitchFamily="34" charset="-122"/>
                      </a:rPr>
                      <m:t>𝑥</m:t>
                    </m:r>
                  </m:oMath>
                </a14:m>
                <a:r>
                  <a:rPr lang="en-US" altLang="zh-CN" i="1" baseline="-25000" dirty="0">
                    <a:latin typeface="Times New Roman" panose="02020603050405020304" pitchFamily="18" charset="0"/>
                    <a:cs typeface="Times New Roman" panose="02020603050405020304" pitchFamily="18" charset="0"/>
                  </a:rPr>
                  <a:t>n</a:t>
                </a:r>
                <a:r>
                  <a:rPr kumimoji="0" lang="zh-CN" altLang="en-US" dirty="0">
                    <a:latin typeface="Times New Roman" panose="02020603050405020304" pitchFamily="18" charset="0"/>
                    <a:cs typeface="Times New Roman" panose="02020603050405020304" pitchFamily="18" charset="0"/>
                  </a:rPr>
                  <a:t>，</a:t>
                </a:r>
                <a:r>
                  <a:rPr kumimoji="0" lang="zh-CN" altLang="zh-CN" dirty="0">
                    <a:latin typeface="Times New Roman" panose="02020603050405020304" pitchFamily="18" charset="0"/>
                    <a:cs typeface="Times New Roman" panose="02020603050405020304" pitchFamily="18" charset="0"/>
                  </a:rPr>
                  <a:t>选取参数</a:t>
                </a:r>
                <a:r>
                  <a:rPr lang="el-GR" altLang="zh-CN" i="1" dirty="0">
                    <a:latin typeface="Times New Roman" panose="02020603050405020304" pitchFamily="18" charset="0"/>
                    <a:cs typeface="Times New Roman" panose="02020603050405020304" pitchFamily="18" charset="0"/>
                  </a:rPr>
                  <a:t>θ</a:t>
                </a:r>
                <a:r>
                  <a:rPr kumimoji="0" lang="zh-CN" altLang="zh-CN" dirty="0">
                    <a:latin typeface="Times New Roman" panose="02020603050405020304" pitchFamily="18" charset="0"/>
                    <a:cs typeface="Times New Roman" panose="02020603050405020304" pitchFamily="18" charset="0"/>
                  </a:rPr>
                  <a:t> </a:t>
                </a:r>
                <a:r>
                  <a:rPr kumimoji="0" lang="zh-CN" altLang="en-US" dirty="0">
                    <a:latin typeface="Times New Roman" panose="02020603050405020304" pitchFamily="18" charset="0"/>
                    <a:cs typeface="Times New Roman" panose="02020603050405020304" pitchFamily="18" charset="0"/>
                  </a:rPr>
                  <a:t>，</a:t>
                </a:r>
                <a:r>
                  <a:rPr kumimoji="0" lang="zh-CN" altLang="zh-CN" dirty="0">
                    <a:latin typeface="Times New Roman" panose="02020603050405020304" pitchFamily="18" charset="0"/>
                    <a:cs typeface="Times New Roman" panose="02020603050405020304" pitchFamily="18" charset="0"/>
                  </a:rPr>
                  <a:t>使概率</a:t>
                </a:r>
                <a:r>
                  <a:rPr kumimoji="0" lang="en-US" altLang="zh-CN" i="1" dirty="0">
                    <a:latin typeface="Times New Roman" panose="02020603050405020304" pitchFamily="18" charset="0"/>
                    <a:cs typeface="Times New Roman" panose="02020603050405020304" pitchFamily="18" charset="0"/>
                  </a:rPr>
                  <a:t>L(</a:t>
                </a:r>
                <a:r>
                  <a:rPr lang="el-GR" altLang="zh-CN" i="1" dirty="0">
                    <a:latin typeface="Times New Roman" panose="02020603050405020304" pitchFamily="18" charset="0"/>
                    <a:cs typeface="Times New Roman" panose="02020603050405020304" pitchFamily="18" charset="0"/>
                  </a:rPr>
                  <a:t>θ</a:t>
                </a:r>
                <a:r>
                  <a:rPr kumimoji="0" lang="en-US" altLang="zh-CN" i="1" dirty="0">
                    <a:latin typeface="Times New Roman" panose="02020603050405020304" pitchFamily="18" charset="0"/>
                    <a:cs typeface="Times New Roman" panose="02020603050405020304" pitchFamily="18" charset="0"/>
                  </a:rPr>
                  <a:t>)</a:t>
                </a:r>
                <a:r>
                  <a:rPr kumimoji="0" lang="zh-CN" altLang="zh-CN" dirty="0">
                    <a:latin typeface="Times New Roman" panose="02020603050405020304" pitchFamily="18" charset="0"/>
                    <a:cs typeface="Times New Roman" panose="02020603050405020304" pitchFamily="18" charset="0"/>
                  </a:rPr>
                  <a:t> 达到最大值</a:t>
                </a:r>
                <a:r>
                  <a:rPr kumimoji="0" lang="zh-CN" altLang="en-US" dirty="0">
                    <a:latin typeface="Times New Roman" panose="02020603050405020304" pitchFamily="18" charset="0"/>
                    <a:cs typeface="Times New Roman" panose="02020603050405020304" pitchFamily="18" charset="0"/>
                  </a:rPr>
                  <a:t>，</a:t>
                </a:r>
                <a:r>
                  <a:rPr kumimoji="0" lang="zh-CN" altLang="zh-CN" dirty="0">
                    <a:latin typeface="Times New Roman" panose="02020603050405020304" pitchFamily="18" charset="0"/>
                    <a:cs typeface="Times New Roman" panose="02020603050405020304" pitchFamily="18" charset="0"/>
                  </a:rPr>
                  <a:t>此时的 </a:t>
                </a:r>
                <a:r>
                  <a:rPr lang="el-GR" altLang="zh-CN" i="1" dirty="0">
                    <a:latin typeface="Times New Roman" panose="02020603050405020304" pitchFamily="18" charset="0"/>
                    <a:cs typeface="Times New Roman" panose="02020603050405020304" pitchFamily="18" charset="0"/>
                  </a:rPr>
                  <a:t>θ</a:t>
                </a:r>
                <a:r>
                  <a:rPr lang="en-US" altLang="zh-CN" i="1" dirty="0">
                    <a:latin typeface="Times New Roman" panose="02020603050405020304" pitchFamily="18" charset="0"/>
                    <a:cs typeface="Times New Roman" panose="02020603050405020304" pitchFamily="18" charset="0"/>
                  </a:rPr>
                  <a:t> </a:t>
                </a:r>
                <a:r>
                  <a:rPr kumimoji="0" lang="zh-CN" altLang="zh-CN" dirty="0">
                    <a:latin typeface="Times New Roman" panose="02020603050405020304" pitchFamily="18" charset="0"/>
                    <a:cs typeface="Times New Roman" panose="02020603050405020304" pitchFamily="18" charset="0"/>
                  </a:rPr>
                  <a:t>为最大估计值</a:t>
                </a:r>
                <a:r>
                  <a:rPr kumimoji="0" lang="zh-CN" altLang="en-US" dirty="0">
                    <a:latin typeface="Times New Roman" panose="02020603050405020304" pitchFamily="18" charset="0"/>
                    <a:cs typeface="Times New Roman" panose="02020603050405020304" pitchFamily="18" charset="0"/>
                  </a:rPr>
                  <a:t>。</a:t>
                </a:r>
                <a:endParaRPr kumimoji="0" lang="zh-CN"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0" indent="0">
                  <a:buNone/>
                </a:pPr>
                <a:endParaRPr lang="en-US" altLang="zh-CN" dirty="0"/>
              </a:p>
              <a:p>
                <a:pPr marL="0" indent="0">
                  <a:buNone/>
                </a:pPr>
                <a:endParaRPr lang="en-US" altLang="zh-CN" dirty="0"/>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xfrm>
                <a:off x="626541" y="1053530"/>
                <a:ext cx="10945242" cy="5328592"/>
              </a:xfrm>
              <a:blipFill>
                <a:blip r:embed="rId3"/>
                <a:stretch>
                  <a:fillRect l="-613" t="-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4370983" y="4149874"/>
                <a:ext cx="367145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nary>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370983" y="4149874"/>
                <a:ext cx="3671454" cy="75623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7254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34</a:t>
            </a:fld>
            <a:endParaRPr lang="zh-CN" altLang="en-US" dirty="0"/>
          </a:p>
        </p:txBody>
      </p:sp>
      <p:sp>
        <p:nvSpPr>
          <p:cNvPr id="4" name="内容占位符 3"/>
          <p:cNvSpPr>
            <a:spLocks noGrp="1"/>
          </p:cNvSpPr>
          <p:nvPr>
            <p:ph sz="quarter" idx="13"/>
          </p:nvPr>
        </p:nvSpPr>
        <p:spPr/>
        <p:txBody>
          <a:bodyPr>
            <a:normAutofit/>
          </a:bodyPr>
          <a:lstStyle/>
          <a:p>
            <a:pPr marL="457200" lvl="1" indent="0" algn="ctr">
              <a:buNone/>
            </a:pPr>
            <a:r>
              <a:rPr lang="zh-CN" altLang="en-US" dirty="0"/>
              <a:t>         </a:t>
            </a: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0" indent="0">
              <a:buNone/>
            </a:pPr>
            <a:endParaRPr lang="en-US" altLang="zh-CN" dirty="0"/>
          </a:p>
          <a:p>
            <a:pPr marL="0" indent="0">
              <a:buNone/>
            </a:pPr>
            <a:endParaRPr lang="en-US" altLang="zh-CN" dirty="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721210532"/>
              </p:ext>
            </p:extLst>
          </p:nvPr>
        </p:nvGraphicFramePr>
        <p:xfrm>
          <a:off x="2805290" y="1158700"/>
          <a:ext cx="6587744" cy="5339080"/>
        </p:xfrm>
        <a:graphic>
          <a:graphicData uri="http://schemas.openxmlformats.org/drawingml/2006/table">
            <a:tbl>
              <a:tblPr bandRow="1">
                <a:tableStyleId>{5C22544A-7EE6-4342-B048-85BDC9FD1C3A}</a:tableStyleId>
              </a:tblPr>
              <a:tblGrid>
                <a:gridCol w="901481">
                  <a:extLst>
                    <a:ext uri="{9D8B030D-6E8A-4147-A177-3AD203B41FA5}">
                      <a16:colId xmlns:a16="http://schemas.microsoft.com/office/drawing/2014/main" val="20000"/>
                    </a:ext>
                  </a:extLst>
                </a:gridCol>
                <a:gridCol w="898312">
                  <a:extLst>
                    <a:ext uri="{9D8B030D-6E8A-4147-A177-3AD203B41FA5}">
                      <a16:colId xmlns:a16="http://schemas.microsoft.com/office/drawing/2014/main" val="20001"/>
                    </a:ext>
                  </a:extLst>
                </a:gridCol>
                <a:gridCol w="2236068">
                  <a:extLst>
                    <a:ext uri="{9D8B030D-6E8A-4147-A177-3AD203B41FA5}">
                      <a16:colId xmlns:a16="http://schemas.microsoft.com/office/drawing/2014/main" val="20002"/>
                    </a:ext>
                  </a:extLst>
                </a:gridCol>
                <a:gridCol w="1400762">
                  <a:extLst>
                    <a:ext uri="{9D8B030D-6E8A-4147-A177-3AD203B41FA5}">
                      <a16:colId xmlns:a16="http://schemas.microsoft.com/office/drawing/2014/main" val="20003"/>
                    </a:ext>
                  </a:extLst>
                </a:gridCol>
                <a:gridCol w="1151121">
                  <a:extLst>
                    <a:ext uri="{9D8B030D-6E8A-4147-A177-3AD203B41FA5}">
                      <a16:colId xmlns:a16="http://schemas.microsoft.com/office/drawing/2014/main" val="20004"/>
                    </a:ext>
                  </a:extLst>
                </a:gridCol>
              </a:tblGrid>
              <a:tr h="809865">
                <a:tc>
                  <a:txBody>
                    <a:bodyPr/>
                    <a:lstStyle/>
                    <a:p>
                      <a:pPr algn="just">
                        <a:spcAft>
                          <a:spcPts val="0"/>
                        </a:spcAft>
                      </a:pPr>
                      <a:r>
                        <a:rPr lang="zh-CN" sz="2400" kern="100" dirty="0">
                          <a:effectLst/>
                        </a:rPr>
                        <a:t>序号</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zh-CN" sz="2400" kern="100">
                          <a:effectLst/>
                        </a:rPr>
                        <a:t>年龄</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zh-CN" sz="2400" kern="100">
                          <a:effectLst/>
                        </a:rPr>
                        <a:t>收入</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zh-CN" sz="2400" kern="100">
                          <a:effectLst/>
                        </a:rPr>
                        <a:t>结婚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zh-CN" sz="2400" kern="100">
                          <a:effectLst/>
                        </a:rPr>
                        <a:t>购买汽车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0"/>
                  </a:ext>
                </a:extLst>
              </a:tr>
              <a:tr h="447689">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25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dirty="0">
                          <a:effectLst/>
                        </a:rPr>
                        <a:t>3000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dirty="0">
                          <a:effectLst/>
                        </a:rPr>
                        <a:t>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1"/>
                  </a:ext>
                </a:extLst>
              </a:tr>
              <a:tr h="447689">
                <a:tc>
                  <a:txBody>
                    <a:bodyPr/>
                    <a:lstStyle/>
                    <a:p>
                      <a:pPr algn="just">
                        <a:spcAft>
                          <a:spcPts val="0"/>
                        </a:spcAft>
                      </a:pPr>
                      <a:r>
                        <a:rPr lang="en-US" sz="2400" kern="100">
                          <a:effectLst/>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39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6000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2"/>
                  </a:ext>
                </a:extLst>
              </a:tr>
              <a:tr h="447689">
                <a:tc>
                  <a:txBody>
                    <a:bodyPr/>
                    <a:lstStyle/>
                    <a:p>
                      <a:pPr algn="just">
                        <a:spcAft>
                          <a:spcPts val="0"/>
                        </a:spcAft>
                      </a:pPr>
                      <a:r>
                        <a:rPr lang="en-US" sz="2400" kern="100">
                          <a:effectLst/>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40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dirty="0">
                          <a:effectLst/>
                        </a:rPr>
                        <a:t>4000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3"/>
                  </a:ext>
                </a:extLst>
              </a:tr>
              <a:tr h="447689">
                <a:tc>
                  <a:txBody>
                    <a:bodyPr/>
                    <a:lstStyle/>
                    <a:p>
                      <a:pPr algn="just">
                        <a:spcAft>
                          <a:spcPts val="0"/>
                        </a:spcAft>
                      </a:pPr>
                      <a:r>
                        <a:rPr lang="en-US" sz="2400" kern="100">
                          <a:effectLst/>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dirty="0">
                          <a:effectLst/>
                        </a:rPr>
                        <a:t>55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2500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4"/>
                  </a:ext>
                </a:extLst>
              </a:tr>
              <a:tr h="447689">
                <a:tc>
                  <a:txBody>
                    <a:bodyPr/>
                    <a:lstStyle/>
                    <a:p>
                      <a:pPr algn="just">
                        <a:spcAft>
                          <a:spcPts val="0"/>
                        </a:spcAft>
                      </a:pPr>
                      <a:r>
                        <a:rPr lang="en-US" sz="2400" kern="100">
                          <a:effectLst/>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45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6000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5"/>
                  </a:ext>
                </a:extLst>
              </a:tr>
              <a:tr h="447689">
                <a:tc>
                  <a:txBody>
                    <a:bodyPr/>
                    <a:lstStyle/>
                    <a:p>
                      <a:pPr algn="just">
                        <a:spcAft>
                          <a:spcPts val="0"/>
                        </a:spcAft>
                      </a:pPr>
                      <a:r>
                        <a:rPr lang="en-US" sz="2400" kern="100">
                          <a:effectLst/>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dirty="0">
                          <a:effectLst/>
                        </a:rPr>
                        <a:t>28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1500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6"/>
                  </a:ext>
                </a:extLst>
              </a:tr>
              <a:tr h="447689">
                <a:tc>
                  <a:txBody>
                    <a:bodyPr/>
                    <a:lstStyle/>
                    <a:p>
                      <a:pPr algn="just">
                        <a:spcAft>
                          <a:spcPts val="0"/>
                        </a:spcAft>
                      </a:pPr>
                      <a:r>
                        <a:rPr lang="en-US" sz="2400" kern="100">
                          <a:effectLst/>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56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6500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7"/>
                  </a:ext>
                </a:extLst>
              </a:tr>
              <a:tr h="447689">
                <a:tc>
                  <a:txBody>
                    <a:bodyPr/>
                    <a:lstStyle/>
                    <a:p>
                      <a:pPr algn="just">
                        <a:spcAft>
                          <a:spcPts val="0"/>
                        </a:spcAft>
                      </a:pPr>
                      <a:r>
                        <a:rPr lang="en-US" sz="2400" kern="100">
                          <a:effectLst/>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35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3500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8"/>
                  </a:ext>
                </a:extLst>
              </a:tr>
              <a:tr h="447689">
                <a:tc>
                  <a:txBody>
                    <a:bodyPr/>
                    <a:lstStyle/>
                    <a:p>
                      <a:pPr algn="just">
                        <a:spcAft>
                          <a:spcPts val="0"/>
                        </a:spcAft>
                      </a:pPr>
                      <a:r>
                        <a:rPr lang="en-US" sz="2400" kern="100">
                          <a:effectLst/>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45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5000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09"/>
                  </a:ext>
                </a:extLst>
              </a:tr>
              <a:tr h="447689">
                <a:tc>
                  <a:txBody>
                    <a:bodyPr/>
                    <a:lstStyle/>
                    <a:p>
                      <a:pPr algn="just">
                        <a:spcAft>
                          <a:spcPts val="0"/>
                        </a:spcAft>
                      </a:pPr>
                      <a:r>
                        <a:rPr lang="en-US" sz="2400" kern="100" dirty="0">
                          <a:effectLst/>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3500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tc>
                  <a:txBody>
                    <a:bodyPr/>
                    <a:lstStyle/>
                    <a:p>
                      <a:pPr algn="just">
                        <a:spcAft>
                          <a:spcPts val="0"/>
                        </a:spcAft>
                      </a:pPr>
                      <a:r>
                        <a:rPr lang="en-US" sz="2400" kern="100" dirty="0">
                          <a:effectLst/>
                        </a:rPr>
                        <a:t>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180" marR="43180" marT="43180" marB="4318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50603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逻辑回归</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35</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p:txBody>
              <a:bodyPr>
                <a:normAutofit fontScale="92500" lnSpcReduction="10000"/>
              </a:bodyPr>
              <a:lstStyle/>
              <a:p>
                <a:pPr marL="0" indent="0">
                  <a:buNone/>
                </a:pPr>
                <a14:m>
                  <m:oMath xmlns:m="http://schemas.openxmlformats.org/officeDocument/2006/math">
                    <m:r>
                      <a:rPr lang="en-US" altLang="zh-CN" i="1" dirty="0">
                        <a:latin typeface="Cambria Math" panose="02040503050406030204" pitchFamily="18" charset="0"/>
                      </a:rPr>
                      <m:t>𝑦</m:t>
                    </m:r>
                  </m:oMath>
                </a14:m>
                <a:r>
                  <a:rPr lang="zh-CN" altLang="en-US" dirty="0">
                    <a:latin typeface="Times New Roman" panose="02020603050405020304" pitchFamily="18" charset="0"/>
                    <a:cs typeface="Times New Roman" panose="02020603050405020304" pitchFamily="18" charset="0"/>
                  </a:rPr>
                  <a:t>是二项分类，</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：买汽车，</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：不买汽车</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i="1"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买汽车的概率，</a:t>
                </a:r>
                <a:r>
                  <a:rPr lang="en-US" altLang="zh-CN" dirty="0">
                    <a:latin typeface="Times New Roman" panose="02020603050405020304" pitchFamily="18" charset="0"/>
                    <a:cs typeface="Times New Roman" panose="02020603050405020304" pitchFamily="18" charset="0"/>
                  </a:rPr>
                  <a:t>1-p</a:t>
                </a:r>
                <a:r>
                  <a:rPr lang="zh-CN" altLang="en-US" dirty="0">
                    <a:latin typeface="Times New Roman" panose="02020603050405020304" pitchFamily="18" charset="0"/>
                    <a:cs typeface="Times New Roman" panose="02020603050405020304" pitchFamily="18" charset="0"/>
                  </a:rPr>
                  <a:t>：不买汽车的概率</a:t>
                </a:r>
                <a:endParaRPr lang="en-US" altLang="zh-CN"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altLang="zh-CN" b="0" i="1" dirty="0" smtClean="0">
                        <a:latin typeface="Cambria Math" panose="02040503050406030204" pitchFamily="18" charset="0"/>
                      </a:rPr>
                      <m:t>  </m:t>
                    </m:r>
                    <m:r>
                      <a:rPr lang="en-US" altLang="zh-CN" i="1" dirty="0">
                        <a:latin typeface="Cambria Math" panose="02040503050406030204" pitchFamily="18" charset="0"/>
                      </a:rPr>
                      <m:t>𝑙𝑛</m:t>
                    </m:r>
                    <m:f>
                      <m:fPr>
                        <m:ctrlPr>
                          <a:rPr lang="zh-CN" altLang="zh-CN" i="1" dirty="0">
                            <a:latin typeface="Cambria Math" panose="02040503050406030204" pitchFamily="18" charset="0"/>
                          </a:rPr>
                        </m:ctrlPr>
                      </m:fPr>
                      <m:num>
                        <m:r>
                          <a:rPr lang="en-US" altLang="zh-CN" i="1" dirty="0">
                            <a:latin typeface="Cambria Math" panose="02040503050406030204" pitchFamily="18" charset="0"/>
                          </a:rPr>
                          <m:t>𝑝</m:t>
                        </m:r>
                      </m:num>
                      <m:den>
                        <m:r>
                          <a:rPr lang="en-US" altLang="zh-CN" i="1" dirty="0">
                            <a:latin typeface="Cambria Math" panose="02040503050406030204" pitchFamily="18" charset="0"/>
                          </a:rPr>
                          <m:t>1−</m:t>
                        </m:r>
                        <m:r>
                          <a:rPr lang="en-US" altLang="zh-CN" i="1" dirty="0">
                            <a:latin typeface="Cambria Math" panose="02040503050406030204" pitchFamily="18" charset="0"/>
                          </a:rPr>
                          <m:t>𝑝</m:t>
                        </m:r>
                      </m:den>
                    </m:f>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 </m:t>
                    </m:r>
                  </m:oMath>
                </a14:m>
                <a:r>
                  <a:rPr lang="en-US" altLang="zh-CN" i="1" baseline="-25000" dirty="0">
                    <a:latin typeface="Times New Roman" panose="02020603050405020304" pitchFamily="18" charset="0"/>
                    <a:cs typeface="Times New Roman" panose="02020603050405020304" pitchFamily="18" charset="0"/>
                  </a:rPr>
                  <a:t>1</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𝑏</m:t>
                    </m:r>
                  </m:oMath>
                </a14:m>
                <a:r>
                  <a:rPr lang="en-US" altLang="zh-CN" i="1" baseline="-25000" dirty="0">
                    <a:latin typeface="Times New Roman" panose="02020603050405020304" pitchFamily="18" charset="0"/>
                    <a:cs typeface="Times New Roman" panose="02020603050405020304" pitchFamily="18" charset="0"/>
                  </a:rPr>
                  <a:t>3</a:t>
                </a:r>
                <a14:m>
                  <m:oMath xmlns:m="http://schemas.openxmlformats.org/officeDocument/2006/math">
                    <m:r>
                      <a:rPr lang="en-US" altLang="zh-CN" i="1" dirty="0">
                        <a:latin typeface="Cambria Math" panose="02040503050406030204" pitchFamily="18" charset="0"/>
                      </a:rPr>
                      <m:t>𝑥</m:t>
                    </m:r>
                  </m:oMath>
                </a14:m>
                <a:r>
                  <a:rPr lang="en-US" altLang="zh-CN" i="1" baseline="-25000" dirty="0">
                    <a:latin typeface="Times New Roman" panose="02020603050405020304" pitchFamily="18" charset="0"/>
                    <a:cs typeface="Times New Roman" panose="02020603050405020304" pitchFamily="18" charset="0"/>
                  </a:rPr>
                  <a:t>3</a:t>
                </a:r>
                <a:endParaRPr lang="en-US" altLang="zh-CN" i="1"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 p</a:t>
                </a:r>
                <a14:m>
                  <m:oMath xmlns:m="http://schemas.openxmlformats.org/officeDocument/2006/math">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sSup>
                              <m:sSupPr>
                                <m:ctrlPr>
                                  <a:rPr lang="en-US" altLang="zh-CN" i="1">
                                    <a:latin typeface="Cambria Math" panose="02040503050406030204" pitchFamily="18" charset="0"/>
                                  </a:rPr>
                                </m:ctrlPr>
                              </m:sSupPr>
                              <m:e>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1</m:t>
                                </m:r>
                                <m:r>
                                  <a:rPr lang="en-US" altLang="zh-CN" i="1" dirty="0">
                                    <a:latin typeface="Cambria Math" panose="02040503050406030204" pitchFamily="18" charset="0"/>
                                  </a:rPr>
                                  <m:t>𝑥</m:t>
                                </m:r>
                                <m:r>
                                  <a:rPr lang="en-US" altLang="zh-CN" i="1" baseline="-25000"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3</m:t>
                                </m:r>
                                <m:r>
                                  <a:rPr lang="en-US" altLang="zh-CN" i="1" dirty="0">
                                    <a:latin typeface="Cambria Math" panose="02040503050406030204" pitchFamily="18" charset="0"/>
                                  </a:rPr>
                                  <m:t>𝑥</m:t>
                                </m:r>
                                <m:r>
                                  <a:rPr lang="en-US" altLang="zh-CN" i="1" baseline="-25000" dirty="0">
                                    <a:latin typeface="Cambria Math" panose="02040503050406030204" pitchFamily="18" charset="0"/>
                                  </a:rPr>
                                  <m:t>3</m:t>
                                </m:r>
                              </m:e>
                              <m:sup>
                                <m:r>
                                  <a:rPr lang="en-US" altLang="zh-CN" i="1">
                                    <a:latin typeface="Cambria Math" panose="02040503050406030204" pitchFamily="18" charset="0"/>
                                  </a:rPr>
                                  <m:t> </m:t>
                                </m:r>
                              </m:sup>
                            </m:sSup>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𝑒</m:t>
                            </m:r>
                          </m:e>
                          <m:sup>
                            <m:sSup>
                              <m:sSupPr>
                                <m:ctrlPr>
                                  <a:rPr lang="en-US" altLang="zh-CN" i="1">
                                    <a:latin typeface="Cambria Math" panose="02040503050406030204" pitchFamily="18" charset="0"/>
                                  </a:rPr>
                                </m:ctrlPr>
                              </m:sSupPr>
                              <m:e>
                                <m:r>
                                  <a:rPr lang="en-US" altLang="zh-CN" i="1" dirty="0">
                                    <a:latin typeface="Cambria Math" panose="02040503050406030204" pitchFamily="18" charset="0"/>
                                  </a:rPr>
                                  <m:t>𝑏</m:t>
                                </m:r>
                                <m:r>
                                  <a:rPr lang="en-US" altLang="zh-CN" i="1" baseline="-25000" dirty="0">
                                    <a:latin typeface="Cambria Math" panose="02040503050406030204" pitchFamily="18" charset="0"/>
                                  </a:rPr>
                                  <m:t>0</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1</m:t>
                                </m:r>
                                <m:r>
                                  <a:rPr lang="en-US" altLang="zh-CN" i="1" dirty="0">
                                    <a:latin typeface="Cambria Math" panose="02040503050406030204" pitchFamily="18" charset="0"/>
                                  </a:rPr>
                                  <m:t>𝑥</m:t>
                                </m:r>
                                <m:r>
                                  <a:rPr lang="en-US" altLang="zh-CN" i="1" baseline="-25000"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baseline="-25000" dirty="0">
                                    <a:latin typeface="Cambria Math" panose="02040503050406030204" pitchFamily="18" charset="0"/>
                                  </a:rPr>
                                  <m:t>3</m:t>
                                </m:r>
                                <m:r>
                                  <a:rPr lang="en-US" altLang="zh-CN" i="1" dirty="0">
                                    <a:latin typeface="Cambria Math" panose="02040503050406030204" pitchFamily="18" charset="0"/>
                                  </a:rPr>
                                  <m:t>𝑥</m:t>
                                </m:r>
                                <m:r>
                                  <a:rPr lang="en-US" altLang="zh-CN" i="1" baseline="-25000" dirty="0">
                                    <a:latin typeface="Cambria Math" panose="02040503050406030204" pitchFamily="18" charset="0"/>
                                  </a:rPr>
                                  <m:t>3</m:t>
                                </m:r>
                              </m:e>
                              <m:sup>
                                <m:r>
                                  <a:rPr lang="en-US" altLang="zh-CN" i="1">
                                    <a:latin typeface="Cambria Math" panose="02040503050406030204" pitchFamily="18" charset="0"/>
                                  </a:rPr>
                                  <m:t> </m:t>
                                </m:r>
                              </m:sup>
                            </m:sSup>
                          </m:sup>
                        </m:sSup>
                      </m:den>
                    </m:f>
                  </m:oMath>
                </a14:m>
                <a:endParaRPr lang="en-US" altLang="zh-CN" i="1"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分类中有</a:t>
                </a:r>
                <a:r>
                  <a:rPr lang="en-US" altLang="zh-CN" dirty="0">
                    <a:latin typeface="Times New Roman" panose="02020603050405020304" pitchFamily="18" charset="0"/>
                    <a:cs typeface="Times New Roman" panose="02020603050405020304" pitchFamily="18" charset="0"/>
                  </a:rPr>
                  <a:t>6</a:t>
                </a:r>
                <a:r>
                  <a:rPr lang="zh-CN" altLang="en-US" dirty="0">
                    <a:latin typeface="Times New Roman" panose="02020603050405020304" pitchFamily="18" charset="0"/>
                    <a:cs typeface="Times New Roman" panose="02020603050405020304" pitchFamily="18" charset="0"/>
                  </a:rPr>
                  <a:t>个买汽车，</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个不买汽车，建立联合概率</a:t>
                </a:r>
                <a:endParaRPr lang="en-US" altLang="zh-CN"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L=P</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*P</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 P</a:t>
                </a:r>
                <a:r>
                  <a:rPr lang="en-US" altLang="zh-CN" i="1" baseline="-25000" dirty="0">
                    <a:latin typeface="Times New Roman" panose="02020603050405020304" pitchFamily="18" charset="0"/>
                    <a:cs typeface="Times New Roman" panose="02020603050405020304" pitchFamily="18" charset="0"/>
                  </a:rPr>
                  <a:t>3</a:t>
                </a:r>
                <a:r>
                  <a:rPr lang="en-US" altLang="zh-CN" i="1" dirty="0">
                    <a:latin typeface="Times New Roman" panose="02020603050405020304" pitchFamily="18" charset="0"/>
                    <a:cs typeface="Times New Roman" panose="02020603050405020304" pitchFamily="18" charset="0"/>
                  </a:rPr>
                  <a:t>* (1-P</a:t>
                </a:r>
                <a:r>
                  <a:rPr lang="en-US" altLang="zh-CN" i="1" baseline="-25000" dirty="0">
                    <a:latin typeface="Times New Roman" panose="02020603050405020304" pitchFamily="18" charset="0"/>
                    <a:cs typeface="Times New Roman" panose="02020603050405020304" pitchFamily="18" charset="0"/>
                  </a:rPr>
                  <a:t>4</a:t>
                </a:r>
                <a:r>
                  <a:rPr lang="en-US" altLang="zh-CN" i="1" dirty="0">
                    <a:latin typeface="Times New Roman" panose="02020603050405020304" pitchFamily="18" charset="0"/>
                    <a:cs typeface="Times New Roman" panose="02020603050405020304" pitchFamily="18" charset="0"/>
                  </a:rPr>
                  <a:t>) * (1-P</a:t>
                </a:r>
                <a:r>
                  <a:rPr lang="en-US" altLang="zh-CN" i="1" baseline="-25000" dirty="0">
                    <a:latin typeface="Times New Roman" panose="02020603050405020304" pitchFamily="18" charset="0"/>
                    <a:cs typeface="Times New Roman" panose="02020603050405020304" pitchFamily="18" charset="0"/>
                  </a:rPr>
                  <a:t>5</a:t>
                </a:r>
                <a:r>
                  <a:rPr lang="en-US" altLang="zh-CN" i="1" dirty="0">
                    <a:latin typeface="Times New Roman" panose="02020603050405020304" pitchFamily="18" charset="0"/>
                    <a:cs typeface="Times New Roman" panose="02020603050405020304" pitchFamily="18" charset="0"/>
                  </a:rPr>
                  <a:t>) * (1-P</a:t>
                </a:r>
                <a:r>
                  <a:rPr lang="en-US" altLang="zh-CN" i="1" baseline="-25000" dirty="0">
                    <a:latin typeface="Times New Roman" panose="02020603050405020304" pitchFamily="18" charset="0"/>
                    <a:cs typeface="Times New Roman" panose="02020603050405020304" pitchFamily="18" charset="0"/>
                  </a:rPr>
                  <a:t>6</a:t>
                </a:r>
                <a:r>
                  <a:rPr lang="en-US" altLang="zh-CN" i="1" dirty="0">
                    <a:latin typeface="Times New Roman" panose="02020603050405020304" pitchFamily="18" charset="0"/>
                    <a:cs typeface="Times New Roman" panose="02020603050405020304" pitchFamily="18" charset="0"/>
                  </a:rPr>
                  <a:t> ) *P</a:t>
                </a:r>
                <a:r>
                  <a:rPr lang="en-US" altLang="zh-CN" i="1" baseline="-25000" dirty="0">
                    <a:latin typeface="Times New Roman" panose="02020603050405020304" pitchFamily="18" charset="0"/>
                    <a:cs typeface="Times New Roman" panose="02020603050405020304" pitchFamily="18" charset="0"/>
                  </a:rPr>
                  <a:t>7</a:t>
                </a:r>
                <a:r>
                  <a:rPr lang="en-US" altLang="zh-CN" i="1" dirty="0">
                    <a:latin typeface="Times New Roman" panose="02020603050405020304" pitchFamily="18" charset="0"/>
                    <a:cs typeface="Times New Roman" panose="02020603050405020304" pitchFamily="18" charset="0"/>
                  </a:rPr>
                  <a:t>* P</a:t>
                </a:r>
                <a:r>
                  <a:rPr lang="en-US" altLang="zh-CN" i="1" baseline="-25000" dirty="0">
                    <a:latin typeface="Times New Roman" panose="02020603050405020304" pitchFamily="18" charset="0"/>
                    <a:cs typeface="Times New Roman" panose="02020603050405020304" pitchFamily="18" charset="0"/>
                  </a:rPr>
                  <a:t>8</a:t>
                </a:r>
                <a:r>
                  <a:rPr lang="en-US" altLang="zh-CN" i="1" dirty="0">
                    <a:latin typeface="Times New Roman" panose="02020603050405020304" pitchFamily="18" charset="0"/>
                    <a:cs typeface="Times New Roman" panose="02020603050405020304" pitchFamily="18" charset="0"/>
                  </a:rPr>
                  <a:t>* P</a:t>
                </a:r>
                <a:r>
                  <a:rPr lang="en-US" altLang="zh-CN" i="1" baseline="-25000" dirty="0">
                    <a:latin typeface="Times New Roman" panose="02020603050405020304" pitchFamily="18" charset="0"/>
                    <a:cs typeface="Times New Roman" panose="02020603050405020304" pitchFamily="18" charset="0"/>
                  </a:rPr>
                  <a:t>9</a:t>
                </a:r>
                <a:r>
                  <a:rPr lang="en-US" altLang="zh-CN" i="1" dirty="0">
                    <a:latin typeface="Times New Roman" panose="02020603050405020304" pitchFamily="18" charset="0"/>
                    <a:cs typeface="Times New Roman" panose="02020603050405020304" pitchFamily="18" charset="0"/>
                  </a:rPr>
                  <a:t> * (1-P</a:t>
                </a:r>
                <a:r>
                  <a:rPr lang="en-US" altLang="zh-CN" i="1" baseline="-25000" dirty="0">
                    <a:latin typeface="Times New Roman" panose="02020603050405020304" pitchFamily="18" charset="0"/>
                    <a:cs typeface="Times New Roman" panose="02020603050405020304" pitchFamily="18" charset="0"/>
                  </a:rPr>
                  <a:t>10</a:t>
                </a:r>
                <a:r>
                  <a:rPr lang="en-US" altLang="zh-CN" i="1" dirty="0">
                    <a:latin typeface="Times New Roman" panose="02020603050405020304" pitchFamily="18" charset="0"/>
                    <a:cs typeface="Times New Roman" panose="02020603050405020304" pitchFamily="18" charset="0"/>
                  </a:rPr>
                  <a:t>) </a:t>
                </a:r>
              </a:p>
              <a:p>
                <a:pPr marL="0" indent="0" algn="ctr">
                  <a:buNone/>
                </a:pPr>
                <a:r>
                  <a:rPr lang="en-US" altLang="zh-CN"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sSup>
                              <m:sSupPr>
                                <m:ctrlPr>
                                  <a:rPr lang="en-US" altLang="zh-CN" i="1">
                                    <a:latin typeface="Cambria Math" panose="02040503050406030204" pitchFamily="18" charset="0"/>
                                  </a:rPr>
                                </m:ctrlPr>
                              </m:sSupPr>
                              <m:e>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0</m:t>
                                </m:r>
                                <m:r>
                                  <a:rPr lang="en-US" altLang="zh-CN" dirty="0">
                                    <a:latin typeface="Cambria Math" panose="02040503050406030204" pitchFamily="18" charset="0"/>
                                  </a:rPr>
                                  <m:t>+</m:t>
                                </m:r>
                                <m:r>
                                  <m:rPr>
                                    <m:sty m:val="p"/>
                                  </m:rPr>
                                  <a:rPr lang="en-US" altLang="zh-CN" dirty="0" smtClean="0">
                                    <a:latin typeface="Cambria Math" panose="02040503050406030204" pitchFamily="18" charset="0"/>
                                  </a:rPr>
                                  <m:t>b</m:t>
                                </m:r>
                                <m:r>
                                  <a:rPr lang="en-US" altLang="zh-CN" baseline="-25000" dirty="0">
                                    <a:latin typeface="Cambria Math" panose="02040503050406030204" pitchFamily="18" charset="0"/>
                                  </a:rPr>
                                  <m:t>1</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11</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3</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13</m:t>
                                </m:r>
                              </m:e>
                              <m:sup>
                                <m:r>
                                  <a:rPr lang="en-US" altLang="zh-CN" i="1">
                                    <a:latin typeface="Cambria Math" panose="02040503050406030204" pitchFamily="18" charset="0"/>
                                  </a:rPr>
                                  <m:t> </m:t>
                                </m:r>
                              </m:sup>
                            </m:sSup>
                          </m:sup>
                        </m:sSup>
                      </m:num>
                      <m:den>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r>
                              <a:rPr lang="en-US" altLang="zh-CN" i="1">
                                <a:latin typeface="Cambria Math" panose="02040503050406030204" pitchFamily="18" charset="0"/>
                              </a:rPr>
                              <m:t>𝑒</m:t>
                            </m:r>
                          </m:e>
                          <m:sup>
                            <m:sSup>
                              <m:sSupPr>
                                <m:ctrlPr>
                                  <a:rPr lang="en-US" altLang="zh-CN" i="1">
                                    <a:latin typeface="Cambria Math" panose="02040503050406030204" pitchFamily="18" charset="0"/>
                                  </a:rPr>
                                </m:ctrlPr>
                              </m:sSupPr>
                              <m:e>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0</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1</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11</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3</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13</m:t>
                                </m:r>
                              </m:e>
                              <m:sup>
                                <m:r>
                                  <a:rPr lang="en-US" altLang="zh-CN" i="1">
                                    <a:latin typeface="Cambria Math" panose="02040503050406030204" pitchFamily="18" charset="0"/>
                                  </a:rPr>
                                  <m:t> </m:t>
                                </m:r>
                              </m:sup>
                            </m:sSup>
                          </m:sup>
                        </m:sSup>
                      </m:den>
                    </m:f>
                  </m:oMath>
                </a14:m>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en-US" altLang="zh-CN" dirty="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sSup>
                              <m:sSupPr>
                                <m:ctrlPr>
                                  <a:rPr lang="en-US" altLang="zh-CN" i="1">
                                    <a:latin typeface="Cambria Math" panose="02040503050406030204" pitchFamily="18" charset="0"/>
                                  </a:rPr>
                                </m:ctrlPr>
                              </m:sSupPr>
                              <m:e>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0</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1</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m:t>
                                </m:r>
                                <m:r>
                                  <a:rPr lang="en-US" altLang="zh-CN" b="0" i="0" baseline="-25000" dirty="0" smtClean="0">
                                    <a:latin typeface="Cambria Math" panose="02040503050406030204" pitchFamily="18" charset="0"/>
                                  </a:rPr>
                                  <m:t>0</m:t>
                                </m:r>
                                <m:r>
                                  <a:rPr lang="en-US" altLang="zh-CN" baseline="-25000" dirty="0">
                                    <a:latin typeface="Cambria Math" panose="02040503050406030204" pitchFamily="18" charset="0"/>
                                  </a:rPr>
                                  <m:t>1</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3</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m:t>
                                </m:r>
                                <m:r>
                                  <a:rPr lang="en-US" altLang="zh-CN" b="0" i="0" baseline="-25000" dirty="0" smtClean="0">
                                    <a:latin typeface="Cambria Math" panose="02040503050406030204" pitchFamily="18" charset="0"/>
                                  </a:rPr>
                                  <m:t>0</m:t>
                                </m:r>
                                <m:r>
                                  <a:rPr lang="en-US" altLang="zh-CN" baseline="-25000" dirty="0">
                                    <a:latin typeface="Cambria Math" panose="02040503050406030204" pitchFamily="18" charset="0"/>
                                  </a:rPr>
                                  <m:t>3</m:t>
                                </m:r>
                              </m:e>
                              <m:sup>
                                <m:r>
                                  <a:rPr lang="en-US" altLang="zh-CN" i="1">
                                    <a:latin typeface="Cambria Math" panose="02040503050406030204" pitchFamily="18" charset="0"/>
                                  </a:rPr>
                                  <m:t> </m:t>
                                </m:r>
                              </m:sup>
                            </m:sSup>
                          </m:sup>
                        </m:sSup>
                      </m:num>
                      <m:den>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r>
                              <a:rPr lang="en-US" altLang="zh-CN" i="1">
                                <a:latin typeface="Cambria Math" panose="02040503050406030204" pitchFamily="18" charset="0"/>
                              </a:rPr>
                              <m:t>𝑒</m:t>
                            </m:r>
                          </m:e>
                          <m:sup>
                            <m:sSup>
                              <m:sSupPr>
                                <m:ctrlPr>
                                  <a:rPr lang="en-US" altLang="zh-CN" i="1">
                                    <a:latin typeface="Cambria Math" panose="02040503050406030204" pitchFamily="18" charset="0"/>
                                  </a:rPr>
                                </m:ctrlPr>
                              </m:sSupPr>
                              <m:e>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0</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1</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101</m:t>
                                </m:r>
                                <m:r>
                                  <a:rPr lang="en-US" altLang="zh-CN" dirty="0">
                                    <a:latin typeface="Cambria Math" panose="02040503050406030204" pitchFamily="18" charset="0"/>
                                  </a:rPr>
                                  <m:t>+…+</m:t>
                                </m:r>
                                <m:r>
                                  <m:rPr>
                                    <m:sty m:val="p"/>
                                  </m:rPr>
                                  <a:rPr lang="en-US" altLang="zh-CN" dirty="0">
                                    <a:latin typeface="Cambria Math" panose="02040503050406030204" pitchFamily="18" charset="0"/>
                                  </a:rPr>
                                  <m:t>b</m:t>
                                </m:r>
                                <m:r>
                                  <a:rPr lang="en-US" altLang="zh-CN" baseline="-25000" dirty="0">
                                    <a:latin typeface="Cambria Math" panose="02040503050406030204" pitchFamily="18" charset="0"/>
                                  </a:rPr>
                                  <m:t>3</m:t>
                                </m:r>
                                <m:r>
                                  <m:rPr>
                                    <m:sty m:val="p"/>
                                  </m:rPr>
                                  <a:rPr lang="en-US" altLang="zh-CN" dirty="0">
                                    <a:latin typeface="Cambria Math" panose="02040503050406030204" pitchFamily="18" charset="0"/>
                                  </a:rPr>
                                  <m:t>x</m:t>
                                </m:r>
                                <m:r>
                                  <a:rPr lang="en-US" altLang="zh-CN" baseline="-25000" dirty="0">
                                    <a:latin typeface="Cambria Math" panose="02040503050406030204" pitchFamily="18" charset="0"/>
                                  </a:rPr>
                                  <m:t>103</m:t>
                                </m:r>
                              </m:e>
                              <m:sup>
                                <m:r>
                                  <a:rPr lang="en-US" altLang="zh-CN" i="1">
                                    <a:latin typeface="Cambria Math" panose="02040503050406030204" pitchFamily="18" charset="0"/>
                                  </a:rPr>
                                  <m:t> </m:t>
                                </m:r>
                              </m:sup>
                            </m:sSup>
                          </m:sup>
                        </m:sSup>
                      </m:den>
                    </m:f>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求使得</a:t>
                </a:r>
                <a:r>
                  <a:rPr lang="en-US" altLang="zh-CN" i="1" dirty="0">
                    <a:latin typeface="Times New Roman" panose="02020603050405020304" pitchFamily="18" charset="0"/>
                    <a:cs typeface="Times New Roman" panose="02020603050405020304" pitchFamily="18" charset="0"/>
                  </a:rPr>
                  <a:t>L</a:t>
                </a:r>
                <a:r>
                  <a:rPr lang="zh-CN" altLang="en-US" dirty="0">
                    <a:latin typeface="Times New Roman" panose="02020603050405020304" pitchFamily="18" charset="0"/>
                    <a:cs typeface="Times New Roman" panose="02020603050405020304" pitchFamily="18" charset="0"/>
                  </a:rPr>
                  <a:t>最大的</a:t>
                </a: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，也是使</a:t>
                </a:r>
                <a:r>
                  <a:rPr lang="en-US" altLang="zh-CN" sz="3000" i="1" dirty="0">
                    <a:latin typeface="Times New Roman" panose="02020603050405020304" pitchFamily="18" charset="0"/>
                    <a:cs typeface="Times New Roman" panose="02020603050405020304" pitchFamily="18" charset="0"/>
                  </a:rPr>
                  <a:t>ln(L)</a:t>
                </a:r>
                <a:r>
                  <a:rPr lang="zh-CN" altLang="en-US" dirty="0">
                    <a:latin typeface="Times New Roman" panose="02020603050405020304" pitchFamily="18" charset="0"/>
                    <a:cs typeface="Times New Roman" panose="02020603050405020304" pitchFamily="18" charset="0"/>
                  </a:rPr>
                  <a:t>最大的</a:t>
                </a: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i </a:t>
                </a:r>
                <a:r>
                  <a:rPr lang="zh-CN" altLang="en-US" dirty="0">
                    <a:latin typeface="Times New Roman" panose="02020603050405020304" pitchFamily="18" charset="0"/>
                    <a:cs typeface="Times New Roman" panose="02020603050405020304" pitchFamily="18" charset="0"/>
                  </a:rPr>
                  <a:t>。对</a:t>
                </a: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求偏导，令偏导为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。得到：</a:t>
                </a:r>
                <a:endParaRPr lang="en-US" altLang="zh-CN"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=137.95</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=-17.34</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=0.10</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b</a:t>
                </a:r>
                <a:r>
                  <a:rPr lang="en-US" altLang="zh-CN" i="1"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=173.11</a:t>
                </a:r>
              </a:p>
              <a:p>
                <a:pPr marL="457200" lvl="1" indent="0">
                  <a:buNone/>
                </a:pPr>
                <a:endParaRPr lang="en-US" altLang="zh-CN" dirty="0">
                  <a:latin typeface="Times New Roman" panose="02020603050405020304" pitchFamily="18" charset="0"/>
                  <a:cs typeface="Times New Roman" panose="02020603050405020304" pitchFamily="18" charset="0"/>
                </a:endParaRPr>
              </a:p>
              <a:p>
                <a:pPr marL="457200" lvl="1"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blipFill>
                <a:blip r:embed="rId3"/>
                <a:stretch>
                  <a:fillRect l="-724" t="-7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90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36</a:t>
            </a:fld>
            <a:endParaRPr lang="zh-CN" altLang="en-US" dirty="0"/>
          </a:p>
        </p:txBody>
      </p:sp>
      <p:sp>
        <p:nvSpPr>
          <p:cNvPr id="4" name="内容占位符 3"/>
          <p:cNvSpPr>
            <a:spLocks noGrp="1"/>
          </p:cNvSpPr>
          <p:nvPr>
            <p:ph sz="quarter" idx="13"/>
          </p:nvPr>
        </p:nvSpPr>
        <p:spPr/>
        <p:txBody>
          <a:bodyPr/>
          <a:lstStyle/>
          <a:p>
            <a:r>
              <a:rPr lang="zh-CN" altLang="en-US" dirty="0">
                <a:solidFill>
                  <a:schemeClr val="bg1">
                    <a:lumMod val="65000"/>
                  </a:schemeClr>
                </a:solidFill>
              </a:rPr>
              <a:t>特征描述分析</a:t>
            </a:r>
            <a:endParaRPr lang="en-US" altLang="zh-CN" dirty="0">
              <a:solidFill>
                <a:schemeClr val="bg1">
                  <a:lumMod val="65000"/>
                </a:schemeClr>
              </a:solidFill>
            </a:endParaRPr>
          </a:p>
          <a:p>
            <a:pPr>
              <a:lnSpc>
                <a:spcPct val="150000"/>
              </a:lnSpc>
              <a:spcBef>
                <a:spcPts val="600"/>
              </a:spcBef>
            </a:pPr>
            <a:r>
              <a:rPr lang="zh-CN" altLang="en-US" dirty="0">
                <a:solidFill>
                  <a:schemeClr val="bg1">
                    <a:lumMod val="65000"/>
                  </a:schemeClr>
                </a:solidFill>
              </a:rPr>
              <a:t>相关和回归分析</a:t>
            </a:r>
            <a:endParaRPr lang="en-US" altLang="zh-CN" dirty="0">
              <a:solidFill>
                <a:schemeClr val="bg1">
                  <a:lumMod val="65000"/>
                </a:schemeClr>
              </a:solidFill>
            </a:endParaRPr>
          </a:p>
          <a:p>
            <a:r>
              <a:rPr lang="zh-CN" altLang="en-US" dirty="0"/>
              <a:t>聚类分析</a:t>
            </a:r>
            <a:endParaRPr lang="en-US" altLang="zh-CN" dirty="0"/>
          </a:p>
          <a:p>
            <a:r>
              <a:rPr lang="zh-CN" altLang="en-US" dirty="0">
                <a:solidFill>
                  <a:schemeClr val="bg1">
                    <a:lumMod val="65000"/>
                  </a:schemeClr>
                </a:solidFill>
              </a:rPr>
              <a:t>关联分析</a:t>
            </a:r>
            <a:endParaRPr lang="en-US" altLang="zh-CN" dirty="0">
              <a:solidFill>
                <a:schemeClr val="bg1">
                  <a:lumMod val="65000"/>
                </a:schemeClr>
              </a:solidFill>
            </a:endParaRPr>
          </a:p>
          <a:p>
            <a:endParaRPr lang="zh-CN" altLang="en-US" dirty="0"/>
          </a:p>
        </p:txBody>
      </p:sp>
    </p:spTree>
    <p:extLst>
      <p:ext uri="{BB962C8B-B14F-4D97-AF65-F5344CB8AC3E}">
        <p14:creationId xmlns:p14="http://schemas.microsoft.com/office/powerpoint/2010/main" val="1645362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聚类分析</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37</a:t>
            </a:fld>
            <a:endParaRPr lang="zh-CN" altLang="en-US" dirty="0"/>
          </a:p>
        </p:txBody>
      </p:sp>
      <p:sp>
        <p:nvSpPr>
          <p:cNvPr id="5" name="Rectangle 3"/>
          <p:cNvSpPr>
            <a:spLocks noGrp="1" noChangeArrowheads="1"/>
          </p:cNvSpPr>
          <p:nvPr>
            <p:ph sz="quarter" idx="13"/>
          </p:nvPr>
        </p:nvSpPr>
        <p:spPr>
          <a:xfrm>
            <a:off x="626541" y="1053530"/>
            <a:ext cx="10945242" cy="5041454"/>
          </a:xfrm>
        </p:spPr>
        <p:txBody>
          <a:bodyPr/>
          <a:lstStyle/>
          <a:p>
            <a:pPr>
              <a:lnSpc>
                <a:spcPct val="150000"/>
              </a:lnSpc>
              <a:spcBef>
                <a:spcPts val="1200"/>
              </a:spcBef>
            </a:pPr>
            <a:r>
              <a:rPr lang="zh-CN" altLang="en-US" sz="2400" dirty="0">
                <a:latin typeface="仿宋_GB2312"/>
              </a:rPr>
              <a:t>聚类分析：将一批样本(或变量)按照在性质上的</a:t>
            </a:r>
            <a:r>
              <a:rPr lang="zh-CN" altLang="en-US" sz="2400" dirty="0"/>
              <a:t>“</a:t>
            </a:r>
            <a:r>
              <a:rPr lang="zh-CN" altLang="en-US" sz="2400" dirty="0">
                <a:latin typeface="仿宋_GB2312"/>
              </a:rPr>
              <a:t>亲疏</a:t>
            </a:r>
            <a:r>
              <a:rPr lang="zh-CN" altLang="en-US" sz="2400" dirty="0"/>
              <a:t>”</a:t>
            </a:r>
            <a:r>
              <a:rPr lang="zh-CN" altLang="en-US" sz="2400" dirty="0">
                <a:latin typeface="仿宋_GB2312"/>
              </a:rPr>
              <a:t>程度,在没有先验知识的情况下，自动划分为不相交的子集的方法。</a:t>
            </a:r>
            <a:endParaRPr lang="en-US" altLang="zh-CN" sz="2400" dirty="0">
              <a:latin typeface="仿宋_GB2312"/>
            </a:endParaRPr>
          </a:p>
          <a:p>
            <a:pPr>
              <a:lnSpc>
                <a:spcPct val="150000"/>
              </a:lnSpc>
              <a:spcBef>
                <a:spcPts val="1200"/>
              </a:spcBef>
            </a:pPr>
            <a:r>
              <a:rPr lang="zh-CN" altLang="en-US" sz="2400" dirty="0">
                <a:latin typeface="仿宋_GB2312"/>
              </a:rPr>
              <a:t>每个子集称为一个“类”或“簇”。</a:t>
            </a:r>
            <a:endParaRPr lang="en-US" altLang="zh-CN" sz="2400" dirty="0">
              <a:latin typeface="仿宋_GB2312"/>
            </a:endParaRPr>
          </a:p>
          <a:p>
            <a:pPr>
              <a:lnSpc>
                <a:spcPct val="150000"/>
              </a:lnSpc>
              <a:spcBef>
                <a:spcPts val="1200"/>
              </a:spcBef>
            </a:pPr>
            <a:r>
              <a:rPr lang="zh-CN" altLang="en-US" dirty="0">
                <a:latin typeface="仿宋_GB2312"/>
              </a:rPr>
              <a:t>对类（簇）的要求：类（簇）内个体具有较高的相似性,类（簇）间的差异性较大。</a:t>
            </a:r>
          </a:p>
          <a:p>
            <a:pPr lvl="1" eaLnBrk="1" hangingPunct="1">
              <a:lnSpc>
                <a:spcPct val="150000"/>
              </a:lnSpc>
              <a:buFontTx/>
              <a:buNone/>
            </a:pPr>
            <a:endParaRPr lang="zh-CN" altLang="en-US" sz="2801" dirty="0"/>
          </a:p>
        </p:txBody>
      </p:sp>
    </p:spTree>
    <p:extLst>
      <p:ext uri="{BB962C8B-B14F-4D97-AF65-F5344CB8AC3E}">
        <p14:creationId xmlns:p14="http://schemas.microsoft.com/office/powerpoint/2010/main" val="825611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聚类算法中常用的距离度量</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38</a:t>
            </a:fld>
            <a:endParaRPr lang="zh-CN" altLang="en-US" dirty="0"/>
          </a:p>
        </p:txBody>
      </p:sp>
      <p:grpSp>
        <p:nvGrpSpPr>
          <p:cNvPr id="29" name="Group 8">
            <a:extLst>
              <a:ext uri="{FF2B5EF4-FFF2-40B4-BE49-F238E27FC236}">
                <a16:creationId xmlns:a16="http://schemas.microsoft.com/office/drawing/2014/main" id="{BDDDB82F-3D0D-4639-A464-E1D3999FDB02}"/>
              </a:ext>
            </a:extLst>
          </p:cNvPr>
          <p:cNvGrpSpPr>
            <a:grpSpLocks/>
          </p:cNvGrpSpPr>
          <p:nvPr/>
        </p:nvGrpSpPr>
        <p:grpSpPr bwMode="auto">
          <a:xfrm>
            <a:off x="1414826" y="1300781"/>
            <a:ext cx="8752753" cy="1551347"/>
            <a:chOff x="491" y="1525"/>
            <a:chExt cx="5203" cy="977"/>
          </a:xfrm>
        </p:grpSpPr>
        <p:graphicFrame>
          <p:nvGraphicFramePr>
            <p:cNvPr id="30" name="Object 9">
              <a:extLst>
                <a:ext uri="{FF2B5EF4-FFF2-40B4-BE49-F238E27FC236}">
                  <a16:creationId xmlns:a16="http://schemas.microsoft.com/office/drawing/2014/main" id="{4245675D-D0B1-4309-920D-F310A1977CE2}"/>
                </a:ext>
              </a:extLst>
            </p:cNvPr>
            <p:cNvGraphicFramePr>
              <a:graphicFrameLocks noChangeAspect="1"/>
            </p:cNvGraphicFramePr>
            <p:nvPr/>
          </p:nvGraphicFramePr>
          <p:xfrm>
            <a:off x="2064" y="1525"/>
            <a:ext cx="2313" cy="601"/>
          </p:xfrm>
          <a:graphic>
            <a:graphicData uri="http://schemas.openxmlformats.org/presentationml/2006/ole">
              <mc:AlternateContent xmlns:mc="http://schemas.openxmlformats.org/markup-compatibility/2006">
                <mc:Choice xmlns:v="urn:schemas-microsoft-com:vml" Requires="v">
                  <p:oleObj spid="_x0000_s23562" name="公式" r:id="rId4" imgW="1866900" imgH="482600" progId="Equation.3">
                    <p:embed/>
                  </p:oleObj>
                </mc:Choice>
                <mc:Fallback>
                  <p:oleObj name="公式" r:id="rId4" imgW="1866900" imgH="482600" progId="Equation.3">
                    <p:embed/>
                    <p:pic>
                      <p:nvPicPr>
                        <p:cNvPr id="30" name="Object 9">
                          <a:extLst>
                            <a:ext uri="{FF2B5EF4-FFF2-40B4-BE49-F238E27FC236}">
                              <a16:creationId xmlns:a16="http://schemas.microsoft.com/office/drawing/2014/main" id="{4245675D-D0B1-4309-920D-F310A1977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1525"/>
                          <a:ext cx="2313" cy="6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 Box 10">
              <a:extLst>
                <a:ext uri="{FF2B5EF4-FFF2-40B4-BE49-F238E27FC236}">
                  <a16:creationId xmlns:a16="http://schemas.microsoft.com/office/drawing/2014/main" id="{75793445-A909-44E3-90F7-15F2FB1A7684}"/>
                </a:ext>
              </a:extLst>
            </p:cNvPr>
            <p:cNvSpPr txBox="1">
              <a:spLocks noChangeArrowheads="1"/>
            </p:cNvSpPr>
            <p:nvPr/>
          </p:nvSpPr>
          <p:spPr bwMode="auto">
            <a:xfrm>
              <a:off x="546" y="2220"/>
              <a:ext cx="514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rgbClr val="000000"/>
                  </a:solidFill>
                  <a:latin typeface="Arial" pitchFamily="34" charset="0"/>
                  <a:ea typeface="仿宋_GB2312"/>
                  <a:cs typeface="仿宋_GB2312"/>
                </a:defRPr>
              </a:lvl1pPr>
              <a:lvl2pPr marL="742950" indent="-285750" eaLnBrk="0" hangingPunct="0">
                <a:defRPr kumimoji="1" sz="2400">
                  <a:solidFill>
                    <a:srgbClr val="000000"/>
                  </a:solidFill>
                  <a:latin typeface="Arial" pitchFamily="34" charset="0"/>
                  <a:ea typeface="仿宋_GB2312"/>
                  <a:cs typeface="仿宋_GB2312"/>
                </a:defRPr>
              </a:lvl2pPr>
              <a:lvl3pPr marL="1143000" indent="-228600" eaLnBrk="0" hangingPunct="0">
                <a:defRPr kumimoji="1" sz="2400">
                  <a:solidFill>
                    <a:srgbClr val="000000"/>
                  </a:solidFill>
                  <a:latin typeface="Arial" pitchFamily="34" charset="0"/>
                  <a:ea typeface="仿宋_GB2312"/>
                  <a:cs typeface="仿宋_GB2312"/>
                </a:defRPr>
              </a:lvl3pPr>
              <a:lvl4pPr marL="1600200" indent="-228600" eaLnBrk="0" hangingPunct="0">
                <a:defRPr kumimoji="1" sz="2400">
                  <a:solidFill>
                    <a:srgbClr val="000000"/>
                  </a:solidFill>
                  <a:latin typeface="Arial" pitchFamily="34" charset="0"/>
                  <a:ea typeface="仿宋_GB2312"/>
                  <a:cs typeface="仿宋_GB2312"/>
                </a:defRPr>
              </a:lvl4pPr>
              <a:lvl5pPr marL="2057400" indent="-228600" eaLnBrk="0" hangingPunct="0">
                <a:defRPr kumimoji="1" sz="2400">
                  <a:solidFill>
                    <a:srgbClr val="000000"/>
                  </a:solidFill>
                  <a:latin typeface="Arial" pitchFamily="34" charset="0"/>
                  <a:ea typeface="仿宋_GB2312"/>
                  <a:cs typeface="仿宋_GB2312"/>
                </a:defRPr>
              </a:lvl5pPr>
              <a:lvl6pPr marL="25146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6pPr>
              <a:lvl7pPr marL="29718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7pPr>
              <a:lvl8pPr marL="34290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8pPr>
              <a:lvl9pPr marL="38862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9pPr>
            </a:lstStyle>
            <a:p>
              <a:pPr eaLnBrk="1" hangingPunct="1">
                <a:spcBef>
                  <a:spcPct val="50000"/>
                </a:spcBef>
                <a:buFont typeface="Wingdings" pitchFamily="2" charset="2"/>
                <a:buNone/>
              </a:pPr>
              <a:r>
                <a:rPr lang="zh-CN" altLang="en-US" sz="2000" dirty="0">
                  <a:latin typeface="微软雅黑" panose="020B0503020204020204" pitchFamily="34" charset="-122"/>
                  <a:ea typeface="微软雅黑" panose="020B0503020204020204" pitchFamily="34" charset="-122"/>
                </a:rPr>
                <a:t>                   是</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的第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个值，                  ，           是第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个权重参数 </a:t>
              </a:r>
            </a:p>
          </p:txBody>
        </p:sp>
        <p:graphicFrame>
          <p:nvGraphicFramePr>
            <p:cNvPr id="32" name="Object 11">
              <a:extLst>
                <a:ext uri="{FF2B5EF4-FFF2-40B4-BE49-F238E27FC236}">
                  <a16:creationId xmlns:a16="http://schemas.microsoft.com/office/drawing/2014/main" id="{B0C2E2F9-C441-4540-B531-C213B75F26D7}"/>
                </a:ext>
              </a:extLst>
            </p:cNvPr>
            <p:cNvGraphicFramePr>
              <a:graphicFrameLocks noChangeAspect="1"/>
            </p:cNvGraphicFramePr>
            <p:nvPr/>
          </p:nvGraphicFramePr>
          <p:xfrm>
            <a:off x="1020" y="2190"/>
            <a:ext cx="408" cy="280"/>
          </p:xfrm>
          <a:graphic>
            <a:graphicData uri="http://schemas.openxmlformats.org/presentationml/2006/ole">
              <mc:AlternateContent xmlns:mc="http://schemas.openxmlformats.org/markup-compatibility/2006">
                <mc:Choice xmlns:v="urn:schemas-microsoft-com:vml" Requires="v">
                  <p:oleObj spid="_x0000_s23563" name="公式" r:id="rId6" imgW="330200" imgH="228600" progId="Equation.3">
                    <p:embed/>
                  </p:oleObj>
                </mc:Choice>
                <mc:Fallback>
                  <p:oleObj name="公式" r:id="rId6" imgW="330200" imgH="228600" progId="Equation.3">
                    <p:embed/>
                    <p:pic>
                      <p:nvPicPr>
                        <p:cNvPr id="32" name="Object 11">
                          <a:extLst>
                            <a:ext uri="{FF2B5EF4-FFF2-40B4-BE49-F238E27FC236}">
                              <a16:creationId xmlns:a16="http://schemas.microsoft.com/office/drawing/2014/main" id="{B0C2E2F9-C441-4540-B531-C213B75F2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 y="2190"/>
                          <a:ext cx="408"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a:extLst>
                <a:ext uri="{FF2B5EF4-FFF2-40B4-BE49-F238E27FC236}">
                  <a16:creationId xmlns:a16="http://schemas.microsoft.com/office/drawing/2014/main" id="{F7948151-AFA0-4738-9257-C165C5206DEF}"/>
                </a:ext>
              </a:extLst>
            </p:cNvPr>
            <p:cNvGraphicFramePr>
              <a:graphicFrameLocks noChangeAspect="1"/>
            </p:cNvGraphicFramePr>
            <p:nvPr/>
          </p:nvGraphicFramePr>
          <p:xfrm>
            <a:off x="2712" y="2267"/>
            <a:ext cx="816" cy="235"/>
          </p:xfrm>
          <a:graphic>
            <a:graphicData uri="http://schemas.openxmlformats.org/presentationml/2006/ole">
              <mc:AlternateContent xmlns:mc="http://schemas.openxmlformats.org/markup-compatibility/2006">
                <mc:Choice xmlns:v="urn:schemas-microsoft-com:vml" Requires="v">
                  <p:oleObj spid="_x0000_s23564" name="公式" r:id="rId8" imgW="698197" imgH="203112" progId="Equation.3">
                    <p:embed/>
                  </p:oleObj>
                </mc:Choice>
                <mc:Fallback>
                  <p:oleObj name="公式" r:id="rId8" imgW="698197" imgH="203112" progId="Equation.3">
                    <p:embed/>
                    <p:pic>
                      <p:nvPicPr>
                        <p:cNvPr id="33" name="Object 12">
                          <a:extLst>
                            <a:ext uri="{FF2B5EF4-FFF2-40B4-BE49-F238E27FC236}">
                              <a16:creationId xmlns:a16="http://schemas.microsoft.com/office/drawing/2014/main" id="{F7948151-AFA0-4738-9257-C165C5206D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2" y="2267"/>
                          <a:ext cx="816" cy="2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3">
              <a:extLst>
                <a:ext uri="{FF2B5EF4-FFF2-40B4-BE49-F238E27FC236}">
                  <a16:creationId xmlns:a16="http://schemas.microsoft.com/office/drawing/2014/main" id="{4C7247C1-0E4B-4C24-8495-4560D582DCE7}"/>
                </a:ext>
              </a:extLst>
            </p:cNvPr>
            <p:cNvGraphicFramePr>
              <a:graphicFrameLocks noChangeAspect="1"/>
            </p:cNvGraphicFramePr>
            <p:nvPr>
              <p:extLst/>
            </p:nvPr>
          </p:nvGraphicFramePr>
          <p:xfrm>
            <a:off x="3661" y="2227"/>
            <a:ext cx="499" cy="273"/>
          </p:xfrm>
          <a:graphic>
            <a:graphicData uri="http://schemas.openxmlformats.org/presentationml/2006/ole">
              <mc:AlternateContent xmlns:mc="http://schemas.openxmlformats.org/markup-compatibility/2006">
                <mc:Choice xmlns:v="urn:schemas-microsoft-com:vml" Requires="v">
                  <p:oleObj spid="_x0000_s23565" name="公式" r:id="rId10" imgW="419100" imgH="228600" progId="Equation.3">
                    <p:embed/>
                  </p:oleObj>
                </mc:Choice>
                <mc:Fallback>
                  <p:oleObj name="公式" r:id="rId10" imgW="419100" imgH="228600" progId="Equation.3">
                    <p:embed/>
                    <p:pic>
                      <p:nvPicPr>
                        <p:cNvPr id="34" name="Object 13">
                          <a:extLst>
                            <a:ext uri="{FF2B5EF4-FFF2-40B4-BE49-F238E27FC236}">
                              <a16:creationId xmlns:a16="http://schemas.microsoft.com/office/drawing/2014/main" id="{4C7247C1-0E4B-4C24-8495-4560D582DC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1" y="2227"/>
                          <a:ext cx="499"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 Box 14">
              <a:extLst>
                <a:ext uri="{FF2B5EF4-FFF2-40B4-BE49-F238E27FC236}">
                  <a16:creationId xmlns:a16="http://schemas.microsoft.com/office/drawing/2014/main" id="{12339E43-7202-46E1-9FBB-23A5D4FD8199}"/>
                </a:ext>
              </a:extLst>
            </p:cNvPr>
            <p:cNvSpPr txBox="1">
              <a:spLocks noChangeArrowheads="1"/>
            </p:cNvSpPr>
            <p:nvPr/>
          </p:nvSpPr>
          <p:spPr bwMode="auto">
            <a:xfrm>
              <a:off x="491" y="1643"/>
              <a:ext cx="116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kumimoji="1" sz="2400">
                  <a:solidFill>
                    <a:srgbClr val="000000"/>
                  </a:solidFill>
                  <a:latin typeface="Arial" pitchFamily="34" charset="0"/>
                  <a:ea typeface="仿宋_GB2312"/>
                  <a:cs typeface="仿宋_GB2312"/>
                </a:defRPr>
              </a:lvl1pPr>
              <a:lvl2pPr marL="742950" indent="-285750" eaLnBrk="0" hangingPunct="0">
                <a:defRPr kumimoji="1" sz="2400">
                  <a:solidFill>
                    <a:srgbClr val="000000"/>
                  </a:solidFill>
                  <a:latin typeface="Arial" pitchFamily="34" charset="0"/>
                  <a:ea typeface="仿宋_GB2312"/>
                  <a:cs typeface="仿宋_GB2312"/>
                </a:defRPr>
              </a:lvl2pPr>
              <a:lvl3pPr marL="1143000" indent="-228600" eaLnBrk="0" hangingPunct="0">
                <a:defRPr kumimoji="1" sz="2400">
                  <a:solidFill>
                    <a:srgbClr val="000000"/>
                  </a:solidFill>
                  <a:latin typeface="Arial" pitchFamily="34" charset="0"/>
                  <a:ea typeface="仿宋_GB2312"/>
                  <a:cs typeface="仿宋_GB2312"/>
                </a:defRPr>
              </a:lvl3pPr>
              <a:lvl4pPr marL="1600200" indent="-228600" eaLnBrk="0" hangingPunct="0">
                <a:defRPr kumimoji="1" sz="2400">
                  <a:solidFill>
                    <a:srgbClr val="000000"/>
                  </a:solidFill>
                  <a:latin typeface="Arial" pitchFamily="34" charset="0"/>
                  <a:ea typeface="仿宋_GB2312"/>
                  <a:cs typeface="仿宋_GB2312"/>
                </a:defRPr>
              </a:lvl4pPr>
              <a:lvl5pPr marL="2057400" indent="-228600" eaLnBrk="0" hangingPunct="0">
                <a:defRPr kumimoji="1" sz="2400">
                  <a:solidFill>
                    <a:srgbClr val="000000"/>
                  </a:solidFill>
                  <a:latin typeface="Arial" pitchFamily="34" charset="0"/>
                  <a:ea typeface="仿宋_GB2312"/>
                  <a:cs typeface="仿宋_GB2312"/>
                </a:defRPr>
              </a:lvl5pPr>
              <a:lvl6pPr marL="25146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6pPr>
              <a:lvl7pPr marL="29718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7pPr>
              <a:lvl8pPr marL="34290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8pPr>
              <a:lvl9pPr marL="38862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9pPr>
            </a:lstStyle>
            <a:p>
              <a:pPr eaLnBrk="1" hangingPunct="1">
                <a:spcBef>
                  <a:spcPct val="50000"/>
                </a:spcBef>
                <a:buFont typeface="Wingdings" pitchFamily="2" charset="2"/>
                <a:buNone/>
              </a:pPr>
              <a:r>
                <a:rPr lang="zh-CN" altLang="en-US" b="1" dirty="0">
                  <a:latin typeface="微软雅黑" panose="020B0503020204020204" pitchFamily="34" charset="-122"/>
                  <a:ea typeface="微软雅黑" panose="020B0503020204020204" pitchFamily="34" charset="-122"/>
                </a:rPr>
                <a:t>加权</a:t>
              </a:r>
              <a:r>
                <a:rPr lang="en-US" altLang="zh-CN" b="1" dirty="0" err="1">
                  <a:latin typeface="微软雅黑" panose="020B0503020204020204" pitchFamily="34" charset="-122"/>
                  <a:ea typeface="微软雅黑" panose="020B0503020204020204" pitchFamily="34" charset="-122"/>
                </a:rPr>
                <a:t>l</a:t>
              </a:r>
              <a:r>
                <a:rPr lang="en-US" altLang="zh-CN" b="1" baseline="-25000" dirty="0" err="1">
                  <a:latin typeface="微软雅黑" panose="020B0503020204020204" pitchFamily="34" charset="-122"/>
                  <a:ea typeface="微软雅黑" panose="020B0503020204020204" pitchFamily="34" charset="-122"/>
                </a:rPr>
                <a:t>p</a:t>
              </a:r>
              <a:r>
                <a:rPr lang="zh-CN" altLang="en-US" b="1" dirty="0">
                  <a:latin typeface="微软雅黑" panose="020B0503020204020204" pitchFamily="34" charset="-122"/>
                  <a:ea typeface="微软雅黑" panose="020B0503020204020204" pitchFamily="34" charset="-122"/>
                </a:rPr>
                <a:t>度量：</a:t>
              </a:r>
            </a:p>
          </p:txBody>
        </p:sp>
      </p:grpSp>
      <p:grpSp>
        <p:nvGrpSpPr>
          <p:cNvPr id="39" name="Group 19">
            <a:extLst>
              <a:ext uri="{FF2B5EF4-FFF2-40B4-BE49-F238E27FC236}">
                <a16:creationId xmlns:a16="http://schemas.microsoft.com/office/drawing/2014/main" id="{F6B0EF15-879D-4BF4-A48C-D1C5812F859A}"/>
              </a:ext>
            </a:extLst>
          </p:cNvPr>
          <p:cNvGrpSpPr>
            <a:grpSpLocks/>
          </p:cNvGrpSpPr>
          <p:nvPr/>
        </p:nvGrpSpPr>
        <p:grpSpPr bwMode="auto">
          <a:xfrm>
            <a:off x="2304737" y="3235788"/>
            <a:ext cx="7681738" cy="1502124"/>
            <a:chOff x="806" y="2431"/>
            <a:chExt cx="4219" cy="946"/>
          </a:xfrm>
        </p:grpSpPr>
        <p:sp>
          <p:nvSpPr>
            <p:cNvPr id="40" name="Text Box 20">
              <a:extLst>
                <a:ext uri="{FF2B5EF4-FFF2-40B4-BE49-F238E27FC236}">
                  <a16:creationId xmlns:a16="http://schemas.microsoft.com/office/drawing/2014/main" id="{433D69AB-838E-45F1-B6B6-70A7BF91CEB3}"/>
                </a:ext>
              </a:extLst>
            </p:cNvPr>
            <p:cNvSpPr txBox="1">
              <a:spLocks noChangeArrowheads="1"/>
            </p:cNvSpPr>
            <p:nvPr/>
          </p:nvSpPr>
          <p:spPr bwMode="auto">
            <a:xfrm>
              <a:off x="806" y="2431"/>
              <a:ext cx="42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rgbClr val="000000"/>
                  </a:solidFill>
                  <a:latin typeface="Arial" pitchFamily="34" charset="0"/>
                  <a:ea typeface="仿宋_GB2312"/>
                  <a:cs typeface="仿宋_GB2312"/>
                </a:defRPr>
              </a:lvl1pPr>
              <a:lvl2pPr marL="742950" indent="-285750" eaLnBrk="0" hangingPunct="0">
                <a:defRPr kumimoji="1" sz="2400">
                  <a:solidFill>
                    <a:srgbClr val="000000"/>
                  </a:solidFill>
                  <a:latin typeface="Arial" pitchFamily="34" charset="0"/>
                  <a:ea typeface="仿宋_GB2312"/>
                  <a:cs typeface="仿宋_GB2312"/>
                </a:defRPr>
              </a:lvl2pPr>
              <a:lvl3pPr marL="1143000" indent="-228600" eaLnBrk="0" hangingPunct="0">
                <a:defRPr kumimoji="1" sz="2400">
                  <a:solidFill>
                    <a:srgbClr val="000000"/>
                  </a:solidFill>
                  <a:latin typeface="Arial" pitchFamily="34" charset="0"/>
                  <a:ea typeface="仿宋_GB2312"/>
                  <a:cs typeface="仿宋_GB2312"/>
                </a:defRPr>
              </a:lvl3pPr>
              <a:lvl4pPr marL="1600200" indent="-228600" eaLnBrk="0" hangingPunct="0">
                <a:defRPr kumimoji="1" sz="2400">
                  <a:solidFill>
                    <a:srgbClr val="000000"/>
                  </a:solidFill>
                  <a:latin typeface="Arial" pitchFamily="34" charset="0"/>
                  <a:ea typeface="仿宋_GB2312"/>
                  <a:cs typeface="仿宋_GB2312"/>
                </a:defRPr>
              </a:lvl4pPr>
              <a:lvl5pPr marL="2057400" indent="-228600" eaLnBrk="0" hangingPunct="0">
                <a:defRPr kumimoji="1" sz="2400">
                  <a:solidFill>
                    <a:srgbClr val="000000"/>
                  </a:solidFill>
                  <a:latin typeface="Arial" pitchFamily="34" charset="0"/>
                  <a:ea typeface="仿宋_GB2312"/>
                  <a:cs typeface="仿宋_GB2312"/>
                </a:defRPr>
              </a:lvl5pPr>
              <a:lvl6pPr marL="25146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6pPr>
              <a:lvl7pPr marL="29718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7pPr>
              <a:lvl8pPr marL="34290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8pPr>
              <a:lvl9pPr marL="38862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9pPr>
            </a:lstStyle>
            <a:p>
              <a:pPr eaLnBrk="1" hangingPunct="1">
                <a:spcBef>
                  <a:spcPct val="50000"/>
                </a:spcBef>
                <a:buFont typeface="Wingdings" pitchFamily="2" charset="2"/>
                <a:buNone/>
              </a:pPr>
              <a:r>
                <a:rPr lang="zh-CN" altLang="en-US" sz="2000" dirty="0">
                  <a:latin typeface="微软雅黑" panose="020B0503020204020204" pitchFamily="34" charset="-122"/>
                  <a:ea typeface="微软雅黑" panose="020B0503020204020204" pitchFamily="34" charset="-122"/>
                </a:rPr>
                <a:t>当            时，上式变为</a:t>
              </a:r>
              <a:r>
                <a:rPr lang="zh-CN" altLang="en-US" b="1" dirty="0">
                  <a:latin typeface="微软雅黑" panose="020B0503020204020204" pitchFamily="34" charset="-122"/>
                  <a:ea typeface="微软雅黑" panose="020B0503020204020204" pitchFamily="34" charset="-122"/>
                </a:rPr>
                <a:t>欧几里德距离：</a:t>
              </a:r>
              <a:r>
                <a:rPr lang="zh-CN" altLang="en-US" sz="2000" b="1"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aphicFrame>
          <p:nvGraphicFramePr>
            <p:cNvPr id="41" name="Object 21">
              <a:extLst>
                <a:ext uri="{FF2B5EF4-FFF2-40B4-BE49-F238E27FC236}">
                  <a16:creationId xmlns:a16="http://schemas.microsoft.com/office/drawing/2014/main" id="{C605FA1F-E555-4E91-A92F-E2E46A20EEB9}"/>
                </a:ext>
              </a:extLst>
            </p:cNvPr>
            <p:cNvGraphicFramePr>
              <a:graphicFrameLocks noChangeAspect="1"/>
            </p:cNvGraphicFramePr>
            <p:nvPr>
              <p:extLst/>
            </p:nvPr>
          </p:nvGraphicFramePr>
          <p:xfrm>
            <a:off x="1013" y="2484"/>
            <a:ext cx="454" cy="238"/>
          </p:xfrm>
          <a:graphic>
            <a:graphicData uri="http://schemas.openxmlformats.org/presentationml/2006/ole">
              <mc:AlternateContent xmlns:mc="http://schemas.openxmlformats.org/markup-compatibility/2006">
                <mc:Choice xmlns:v="urn:schemas-microsoft-com:vml" Requires="v">
                  <p:oleObj spid="_x0000_s23566" name="公式" r:id="rId12" imgW="380835" imgH="203112" progId="Equation.3">
                    <p:embed/>
                  </p:oleObj>
                </mc:Choice>
                <mc:Fallback>
                  <p:oleObj name="公式" r:id="rId12" imgW="380835" imgH="203112" progId="Equation.3">
                    <p:embed/>
                    <p:pic>
                      <p:nvPicPr>
                        <p:cNvPr id="41" name="Object 21">
                          <a:extLst>
                            <a:ext uri="{FF2B5EF4-FFF2-40B4-BE49-F238E27FC236}">
                              <a16:creationId xmlns:a16="http://schemas.microsoft.com/office/drawing/2014/main" id="{C605FA1F-E555-4E91-A92F-E2E46A20EE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3" y="2484"/>
                          <a:ext cx="454"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22">
              <a:extLst>
                <a:ext uri="{FF2B5EF4-FFF2-40B4-BE49-F238E27FC236}">
                  <a16:creationId xmlns:a16="http://schemas.microsoft.com/office/drawing/2014/main" id="{E05301EC-29D7-4744-A5FD-C6B8888B004D}"/>
                </a:ext>
              </a:extLst>
            </p:cNvPr>
            <p:cNvGraphicFramePr>
              <a:graphicFrameLocks noChangeAspect="1"/>
            </p:cNvGraphicFramePr>
            <p:nvPr>
              <p:extLst/>
            </p:nvPr>
          </p:nvGraphicFramePr>
          <p:xfrm>
            <a:off x="2053" y="2821"/>
            <a:ext cx="1996" cy="556"/>
          </p:xfrm>
          <a:graphic>
            <a:graphicData uri="http://schemas.openxmlformats.org/presentationml/2006/ole">
              <mc:AlternateContent xmlns:mc="http://schemas.openxmlformats.org/markup-compatibility/2006">
                <mc:Choice xmlns:v="urn:schemas-microsoft-com:vml" Requires="v">
                  <p:oleObj spid="_x0000_s23567" name="公式" r:id="rId14" imgW="1739900" imgH="482600" progId="Equation.3">
                    <p:embed/>
                  </p:oleObj>
                </mc:Choice>
                <mc:Fallback>
                  <p:oleObj name="公式" r:id="rId14" imgW="1739900" imgH="482600" progId="Equation.3">
                    <p:embed/>
                    <p:pic>
                      <p:nvPicPr>
                        <p:cNvPr id="42" name="Object 22">
                          <a:extLst>
                            <a:ext uri="{FF2B5EF4-FFF2-40B4-BE49-F238E27FC236}">
                              <a16:creationId xmlns:a16="http://schemas.microsoft.com/office/drawing/2014/main" id="{E05301EC-29D7-4744-A5FD-C6B8888B00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3" y="2821"/>
                          <a:ext cx="1996" cy="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4" name="Group 30">
            <a:extLst>
              <a:ext uri="{FF2B5EF4-FFF2-40B4-BE49-F238E27FC236}">
                <a16:creationId xmlns:a16="http://schemas.microsoft.com/office/drawing/2014/main" id="{5341EE7E-48B1-4D2E-A2BB-BBDF15B861F6}"/>
              </a:ext>
            </a:extLst>
          </p:cNvPr>
          <p:cNvGrpSpPr>
            <a:grpSpLocks/>
          </p:cNvGrpSpPr>
          <p:nvPr/>
        </p:nvGrpSpPr>
        <p:grpSpPr bwMode="auto">
          <a:xfrm>
            <a:off x="2329833" y="4787914"/>
            <a:ext cx="6699212" cy="1340161"/>
            <a:chOff x="868" y="3411"/>
            <a:chExt cx="4219" cy="844"/>
          </a:xfrm>
        </p:grpSpPr>
        <p:sp>
          <p:nvSpPr>
            <p:cNvPr id="45" name="Text Box 31">
              <a:extLst>
                <a:ext uri="{FF2B5EF4-FFF2-40B4-BE49-F238E27FC236}">
                  <a16:creationId xmlns:a16="http://schemas.microsoft.com/office/drawing/2014/main" id="{27F45C44-38ED-4557-9509-FE8434FA383B}"/>
                </a:ext>
              </a:extLst>
            </p:cNvPr>
            <p:cNvSpPr txBox="1">
              <a:spLocks noChangeArrowheads="1"/>
            </p:cNvSpPr>
            <p:nvPr/>
          </p:nvSpPr>
          <p:spPr bwMode="auto">
            <a:xfrm>
              <a:off x="868" y="3411"/>
              <a:ext cx="42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rgbClr val="000000"/>
                  </a:solidFill>
                  <a:latin typeface="Arial" pitchFamily="34" charset="0"/>
                  <a:ea typeface="仿宋_GB2312"/>
                  <a:cs typeface="仿宋_GB2312"/>
                </a:defRPr>
              </a:lvl1pPr>
              <a:lvl2pPr marL="742950" indent="-285750" eaLnBrk="0" hangingPunct="0">
                <a:defRPr kumimoji="1" sz="2400">
                  <a:solidFill>
                    <a:srgbClr val="000000"/>
                  </a:solidFill>
                  <a:latin typeface="Arial" pitchFamily="34" charset="0"/>
                  <a:ea typeface="仿宋_GB2312"/>
                  <a:cs typeface="仿宋_GB2312"/>
                </a:defRPr>
              </a:lvl2pPr>
              <a:lvl3pPr marL="1143000" indent="-228600" eaLnBrk="0" hangingPunct="0">
                <a:defRPr kumimoji="1" sz="2400">
                  <a:solidFill>
                    <a:srgbClr val="000000"/>
                  </a:solidFill>
                  <a:latin typeface="Arial" pitchFamily="34" charset="0"/>
                  <a:ea typeface="仿宋_GB2312"/>
                  <a:cs typeface="仿宋_GB2312"/>
                </a:defRPr>
              </a:lvl3pPr>
              <a:lvl4pPr marL="1600200" indent="-228600" eaLnBrk="0" hangingPunct="0">
                <a:defRPr kumimoji="1" sz="2400">
                  <a:solidFill>
                    <a:srgbClr val="000000"/>
                  </a:solidFill>
                  <a:latin typeface="Arial" pitchFamily="34" charset="0"/>
                  <a:ea typeface="仿宋_GB2312"/>
                  <a:cs typeface="仿宋_GB2312"/>
                </a:defRPr>
              </a:lvl4pPr>
              <a:lvl5pPr marL="2057400" indent="-228600" eaLnBrk="0" hangingPunct="0">
                <a:defRPr kumimoji="1" sz="2400">
                  <a:solidFill>
                    <a:srgbClr val="000000"/>
                  </a:solidFill>
                  <a:latin typeface="Arial" pitchFamily="34" charset="0"/>
                  <a:ea typeface="仿宋_GB2312"/>
                  <a:cs typeface="仿宋_GB2312"/>
                </a:defRPr>
              </a:lvl5pPr>
              <a:lvl6pPr marL="25146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6pPr>
              <a:lvl7pPr marL="29718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7pPr>
              <a:lvl8pPr marL="34290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8pPr>
              <a:lvl9pPr marL="38862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9pPr>
            </a:lstStyle>
            <a:p>
              <a:pPr eaLnBrk="1" hangingPunct="1">
                <a:spcBef>
                  <a:spcPct val="50000"/>
                </a:spcBef>
                <a:buFont typeface="Wingdings" pitchFamily="2" charset="2"/>
                <a:buNone/>
              </a:pPr>
              <a:r>
                <a:rPr lang="zh-CN" altLang="en-US" sz="2000" dirty="0">
                  <a:latin typeface="微软雅黑" panose="020B0503020204020204" pitchFamily="34" charset="-122"/>
                  <a:ea typeface="微软雅黑" panose="020B0503020204020204" pitchFamily="34" charset="-122"/>
                </a:rPr>
                <a:t>当          时， </a:t>
              </a:r>
              <a:r>
                <a:rPr lang="en-US" altLang="zh-CN" sz="2000" dirty="0" err="1">
                  <a:latin typeface="微软雅黑" panose="020B0503020204020204" pitchFamily="34" charset="-122"/>
                  <a:ea typeface="微软雅黑" panose="020B0503020204020204" pitchFamily="34" charset="-122"/>
                </a:rPr>
                <a:t>l</a:t>
              </a:r>
              <a:r>
                <a:rPr lang="en-US" altLang="zh-CN" sz="2000" baseline="-25000" dirty="0" err="1">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度量变为</a:t>
              </a:r>
              <a:r>
                <a:rPr lang="zh-CN" altLang="en-US" b="1" dirty="0">
                  <a:latin typeface="微软雅黑" panose="020B0503020204020204" pitchFamily="34" charset="-122"/>
                  <a:ea typeface="微软雅黑" panose="020B0503020204020204" pitchFamily="34" charset="-122"/>
                </a:rPr>
                <a:t>曼哈顿函数 ：</a:t>
              </a:r>
            </a:p>
          </p:txBody>
        </p:sp>
        <p:graphicFrame>
          <p:nvGraphicFramePr>
            <p:cNvPr id="46" name="Object 32">
              <a:extLst>
                <a:ext uri="{FF2B5EF4-FFF2-40B4-BE49-F238E27FC236}">
                  <a16:creationId xmlns:a16="http://schemas.microsoft.com/office/drawing/2014/main" id="{DBA6B4FB-788B-426D-A0C4-59155DFEDDCE}"/>
                </a:ext>
              </a:extLst>
            </p:cNvPr>
            <p:cNvGraphicFramePr>
              <a:graphicFrameLocks noChangeAspect="1"/>
            </p:cNvGraphicFramePr>
            <p:nvPr>
              <p:extLst/>
            </p:nvPr>
          </p:nvGraphicFramePr>
          <p:xfrm>
            <a:off x="1117" y="3466"/>
            <a:ext cx="408" cy="232"/>
          </p:xfrm>
          <a:graphic>
            <a:graphicData uri="http://schemas.openxmlformats.org/presentationml/2006/ole">
              <mc:AlternateContent xmlns:mc="http://schemas.openxmlformats.org/markup-compatibility/2006">
                <mc:Choice xmlns:v="urn:schemas-microsoft-com:vml" Requires="v">
                  <p:oleObj spid="_x0000_s23568" name="公式" r:id="rId16" imgW="355292" imgH="203024" progId="Equation.3">
                    <p:embed/>
                  </p:oleObj>
                </mc:Choice>
                <mc:Fallback>
                  <p:oleObj name="公式" r:id="rId16" imgW="355292" imgH="203024" progId="Equation.3">
                    <p:embed/>
                    <p:pic>
                      <p:nvPicPr>
                        <p:cNvPr id="46" name="Object 32">
                          <a:extLst>
                            <a:ext uri="{FF2B5EF4-FFF2-40B4-BE49-F238E27FC236}">
                              <a16:creationId xmlns:a16="http://schemas.microsoft.com/office/drawing/2014/main" id="{DBA6B4FB-788B-426D-A0C4-59155DFEDD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7" y="3466"/>
                          <a:ext cx="408"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33">
              <a:extLst>
                <a:ext uri="{FF2B5EF4-FFF2-40B4-BE49-F238E27FC236}">
                  <a16:creationId xmlns:a16="http://schemas.microsoft.com/office/drawing/2014/main" id="{D5A22521-E041-4F99-8C7B-29518F3171F1}"/>
                </a:ext>
              </a:extLst>
            </p:cNvPr>
            <p:cNvGraphicFramePr>
              <a:graphicFrameLocks noChangeAspect="1"/>
            </p:cNvGraphicFramePr>
            <p:nvPr>
              <p:extLst/>
            </p:nvPr>
          </p:nvGraphicFramePr>
          <p:xfrm>
            <a:off x="2282" y="3702"/>
            <a:ext cx="1769" cy="553"/>
          </p:xfrm>
          <a:graphic>
            <a:graphicData uri="http://schemas.openxmlformats.org/presentationml/2006/ole">
              <mc:AlternateContent xmlns:mc="http://schemas.openxmlformats.org/markup-compatibility/2006">
                <mc:Choice xmlns:v="urn:schemas-microsoft-com:vml" Requires="v">
                  <p:oleObj spid="_x0000_s23569" name="公式" r:id="rId18" imgW="1371600" imgH="431800" progId="Equation.3">
                    <p:embed/>
                  </p:oleObj>
                </mc:Choice>
                <mc:Fallback>
                  <p:oleObj name="公式" r:id="rId18" imgW="1371600" imgH="431800" progId="Equation.3">
                    <p:embed/>
                    <p:pic>
                      <p:nvPicPr>
                        <p:cNvPr id="47" name="Object 33">
                          <a:extLst>
                            <a:ext uri="{FF2B5EF4-FFF2-40B4-BE49-F238E27FC236}">
                              <a16:creationId xmlns:a16="http://schemas.microsoft.com/office/drawing/2014/main" id="{D5A22521-E041-4F99-8C7B-29518F3171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2" y="3702"/>
                          <a:ext cx="1769" cy="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8" name="Group 34">
            <a:extLst>
              <a:ext uri="{FF2B5EF4-FFF2-40B4-BE49-F238E27FC236}">
                <a16:creationId xmlns:a16="http://schemas.microsoft.com/office/drawing/2014/main" id="{0DB6F9D0-3362-4F40-BED2-A7CB9C4E139B}"/>
              </a:ext>
            </a:extLst>
          </p:cNvPr>
          <p:cNvGrpSpPr>
            <a:grpSpLocks/>
          </p:cNvGrpSpPr>
          <p:nvPr/>
        </p:nvGrpSpPr>
        <p:grpSpPr bwMode="auto">
          <a:xfrm>
            <a:off x="8691463" y="3235883"/>
            <a:ext cx="1972131" cy="1081337"/>
            <a:chOff x="4560" y="2348"/>
            <a:chExt cx="1242" cy="681"/>
          </a:xfrm>
        </p:grpSpPr>
        <p:sp>
          <p:nvSpPr>
            <p:cNvPr id="49" name="AutoShape 35">
              <a:extLst>
                <a:ext uri="{FF2B5EF4-FFF2-40B4-BE49-F238E27FC236}">
                  <a16:creationId xmlns:a16="http://schemas.microsoft.com/office/drawing/2014/main" id="{3B61E143-A406-447D-A726-24B43E25BF8D}"/>
                </a:ext>
              </a:extLst>
            </p:cNvPr>
            <p:cNvSpPr>
              <a:spLocks noChangeArrowheads="1"/>
            </p:cNvSpPr>
            <p:nvPr/>
          </p:nvSpPr>
          <p:spPr bwMode="auto">
            <a:xfrm>
              <a:off x="4646" y="2348"/>
              <a:ext cx="1156" cy="681"/>
            </a:xfrm>
            <a:prstGeom prst="wedgeRoundRectCallout">
              <a:avLst>
                <a:gd name="adj1" fmla="val -144179"/>
                <a:gd name="adj2" fmla="val -26640"/>
                <a:gd name="adj3" fmla="val 16667"/>
              </a:avLst>
            </a:prstGeom>
            <a:solidFill>
              <a:schemeClr val="tx2">
                <a:lumMod val="60000"/>
                <a:lumOff val="40000"/>
                <a:alpha val="92000"/>
              </a:schemeClr>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342969" indent="-342969" algn="ctr">
                <a:lnSpc>
                  <a:spcPct val="120000"/>
                </a:lnSpc>
                <a:spcBef>
                  <a:spcPct val="50000"/>
                </a:spcBef>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0" name="Text Box 36">
              <a:extLst>
                <a:ext uri="{FF2B5EF4-FFF2-40B4-BE49-F238E27FC236}">
                  <a16:creationId xmlns:a16="http://schemas.microsoft.com/office/drawing/2014/main" id="{0E726CAE-1302-4180-A513-62260E84B3BB}"/>
                </a:ext>
              </a:extLst>
            </p:cNvPr>
            <p:cNvSpPr txBox="1">
              <a:spLocks noChangeArrowheads="1"/>
            </p:cNvSpPr>
            <p:nvPr/>
          </p:nvSpPr>
          <p:spPr bwMode="auto">
            <a:xfrm>
              <a:off x="4560" y="2427"/>
              <a:ext cx="1111"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kumimoji="1" sz="2400">
                  <a:solidFill>
                    <a:schemeClr val="tx1"/>
                  </a:solidFill>
                  <a:latin typeface="Arial" charset="0"/>
                  <a:ea typeface="宋体" pitchFamily="2" charset="-122"/>
                </a:defRPr>
              </a:lvl1pPr>
              <a:lvl2pPr>
                <a:spcBef>
                  <a:spcPct val="0"/>
                </a:spcBef>
                <a:defRPr kumimoji="1" sz="2400">
                  <a:solidFill>
                    <a:schemeClr val="tx1"/>
                  </a:solidFill>
                  <a:latin typeface="Arial" charset="0"/>
                  <a:ea typeface="宋体" pitchFamily="2" charset="-122"/>
                </a:defRPr>
              </a:lvl2pPr>
              <a:lvl3pPr>
                <a:spcBef>
                  <a:spcPct val="0"/>
                </a:spcBef>
                <a:defRPr kumimoji="1" sz="2400">
                  <a:solidFill>
                    <a:schemeClr val="tx1"/>
                  </a:solidFill>
                  <a:latin typeface="Arial" charset="0"/>
                  <a:ea typeface="宋体" pitchFamily="2" charset="-122"/>
                </a:defRPr>
              </a:lvl3pPr>
              <a:lvl4pPr>
                <a:spcBef>
                  <a:spcPct val="0"/>
                </a:spcBef>
                <a:defRPr kumimoji="1" sz="2400">
                  <a:solidFill>
                    <a:schemeClr val="tx1"/>
                  </a:solidFill>
                  <a:latin typeface="Arial" charset="0"/>
                  <a:ea typeface="宋体" pitchFamily="2" charset="-122"/>
                </a:defRPr>
              </a:lvl4pPr>
              <a:lvl5pPr>
                <a:spcBef>
                  <a:spcPct val="0"/>
                </a:spcBef>
                <a:defRPr kumimoji="1" sz="2400">
                  <a:solidFill>
                    <a:schemeClr val="tx1"/>
                  </a:solidFill>
                  <a:latin typeface="Arial" charset="0"/>
                  <a:ea typeface="宋体" pitchFamily="2" charset="-122"/>
                </a:defRPr>
              </a:lvl5pPr>
              <a:lvl6pPr fontAlgn="base">
                <a:spcBef>
                  <a:spcPct val="0"/>
                </a:spcBef>
                <a:spcAft>
                  <a:spcPct val="0"/>
                </a:spcAft>
                <a:defRPr kumimoji="1" sz="2400">
                  <a:solidFill>
                    <a:schemeClr val="tx1"/>
                  </a:solidFill>
                  <a:latin typeface="Arial" charset="0"/>
                  <a:ea typeface="宋体" pitchFamily="2" charset="-122"/>
                </a:defRPr>
              </a:lvl6pPr>
              <a:lvl7pPr fontAlgn="base">
                <a:spcBef>
                  <a:spcPct val="0"/>
                </a:spcBef>
                <a:spcAft>
                  <a:spcPct val="0"/>
                </a:spcAft>
                <a:defRPr kumimoji="1" sz="2400">
                  <a:solidFill>
                    <a:schemeClr val="tx1"/>
                  </a:solidFill>
                  <a:latin typeface="Arial" charset="0"/>
                  <a:ea typeface="宋体" pitchFamily="2" charset="-122"/>
                </a:defRPr>
              </a:lvl7pPr>
              <a:lvl8pPr fontAlgn="base">
                <a:spcBef>
                  <a:spcPct val="0"/>
                </a:spcBef>
                <a:spcAft>
                  <a:spcPct val="0"/>
                </a:spcAft>
                <a:defRPr kumimoji="1" sz="2400">
                  <a:solidFill>
                    <a:schemeClr val="tx1"/>
                  </a:solidFill>
                  <a:latin typeface="Arial" charset="0"/>
                  <a:ea typeface="宋体" pitchFamily="2" charset="-122"/>
                </a:defRPr>
              </a:lvl8pPr>
              <a:lvl9pPr fontAlgn="base">
                <a:spcBef>
                  <a:spcPct val="0"/>
                </a:spcBef>
                <a:spcAft>
                  <a:spcPct val="0"/>
                </a:spcAft>
                <a:defRPr kumimoji="1" sz="2400">
                  <a:solidFill>
                    <a:schemeClr val="tx1"/>
                  </a:solidFill>
                  <a:latin typeface="Arial" charset="0"/>
                  <a:ea typeface="宋体" pitchFamily="2" charset="-122"/>
                </a:defRPr>
              </a:lvl9pPr>
            </a:lstStyle>
            <a:p>
              <a:pPr algn="ctr">
                <a:spcBef>
                  <a:spcPct val="50000"/>
                </a:spcBef>
                <a:buFont typeface="Wingdings" pitchFamily="2" charset="2"/>
                <a:buNone/>
                <a:defRPr/>
              </a:pPr>
              <a:r>
                <a:rPr lang="zh-CN" altLang="en-US"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    最常用的距离度量</a:t>
              </a:r>
            </a:p>
          </p:txBody>
        </p:sp>
      </p:grpSp>
    </p:spTree>
    <p:extLst>
      <p:ext uri="{BB962C8B-B14F-4D97-AF65-F5344CB8AC3E}">
        <p14:creationId xmlns:p14="http://schemas.microsoft.com/office/powerpoint/2010/main" val="30807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82551" y="2565698"/>
            <a:ext cx="10979150" cy="1368152"/>
          </a:xfrm>
        </p:spPr>
        <p:txBody>
          <a:bodyPr>
            <a:normAutofit/>
          </a:bodyPr>
          <a:lstStyle/>
          <a:p>
            <a:pPr algn="ctr"/>
            <a:r>
              <a:rPr kumimoji="1" lang="zh-CN" altLang="en-US" sz="4000" dirty="0">
                <a:latin typeface="微软雅黑" panose="020B0503020204020204" pitchFamily="34" charset="-122"/>
                <a:ea typeface="微软雅黑" panose="020B0503020204020204" pitchFamily="34" charset="-122"/>
                <a:cs typeface="Hiragino Sans GB W6"/>
              </a:rPr>
              <a:t>统计学原理</a:t>
            </a:r>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3</a:t>
            </a:fld>
            <a:endParaRPr lang="zh-CN" altLang="en-US" dirty="0"/>
          </a:p>
        </p:txBody>
      </p:sp>
    </p:spTree>
    <p:extLst>
      <p:ext uri="{BB962C8B-B14F-4D97-AF65-F5344CB8AC3E}">
        <p14:creationId xmlns:p14="http://schemas.microsoft.com/office/powerpoint/2010/main" val="3853611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聚类算法中常用的距离度量</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39</a:t>
            </a:fld>
            <a:endParaRPr lang="zh-CN" altLang="en-US" dirty="0"/>
          </a:p>
        </p:txBody>
      </p:sp>
      <p:pic>
        <p:nvPicPr>
          <p:cNvPr id="5" name="图片 4"/>
          <p:cNvPicPr>
            <a:picLocks noChangeAspect="1"/>
          </p:cNvPicPr>
          <p:nvPr/>
        </p:nvPicPr>
        <p:blipFill>
          <a:blip r:embed="rId2"/>
          <a:stretch>
            <a:fillRect/>
          </a:stretch>
        </p:blipFill>
        <p:spPr>
          <a:xfrm>
            <a:off x="1706687" y="1140534"/>
            <a:ext cx="8606658" cy="5130400"/>
          </a:xfrm>
          <a:prstGeom prst="rect">
            <a:avLst/>
          </a:prstGeom>
        </p:spPr>
      </p:pic>
    </p:spTree>
    <p:extLst>
      <p:ext uri="{BB962C8B-B14F-4D97-AF65-F5344CB8AC3E}">
        <p14:creationId xmlns:p14="http://schemas.microsoft.com/office/powerpoint/2010/main" val="3778606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r>
              <a:rPr lang="zh-CN" altLang="en-US" sz="2800" b="1" kern="1200" spc="225" dirty="0">
                <a:solidFill>
                  <a:srgbClr val="0259B3"/>
                </a:solidFill>
                <a:latin typeface="微软雅黑"/>
                <a:ea typeface="微软雅黑"/>
                <a:cs typeface="微软雅黑"/>
              </a:rPr>
              <a:t>聚类算法</a:t>
            </a:r>
          </a:p>
        </p:txBody>
      </p:sp>
      <p:sp>
        <p:nvSpPr>
          <p:cNvPr id="4" name="灯片编号占位符 3"/>
          <p:cNvSpPr>
            <a:spLocks noGrp="1"/>
          </p:cNvSpPr>
          <p:nvPr>
            <p:ph type="sldNum" sz="quarter" idx="12"/>
          </p:nvPr>
        </p:nvSpPr>
        <p:spPr/>
        <p:txBody>
          <a:bodyPr/>
          <a:lstStyle/>
          <a:p>
            <a:pPr>
              <a:defRPr/>
            </a:pPr>
            <a:fld id="{5DE97C8E-EC0C-43D3-AAE3-C16FA0D9EFC2}" type="slidenum">
              <a:rPr lang="zh-CN" altLang="en-US" smtClean="0"/>
              <a:pPr>
                <a:defRPr/>
              </a:pPr>
              <a:t>40</a:t>
            </a:fld>
            <a:endParaRPr lang="en-US" altLang="zh-CN"/>
          </a:p>
        </p:txBody>
      </p:sp>
      <p:sp>
        <p:nvSpPr>
          <p:cNvPr id="3" name="内容占位符 2"/>
          <p:cNvSpPr>
            <a:spLocks noGrp="1"/>
          </p:cNvSpPr>
          <p:nvPr>
            <p:ph sz="quarter" idx="13"/>
          </p:nvPr>
        </p:nvSpPr>
        <p:spPr/>
        <p:txBody>
          <a:bodyPr/>
          <a:lstStyle/>
          <a:p>
            <a:pPr>
              <a:lnSpc>
                <a:spcPct val="150000"/>
              </a:lnSpc>
            </a:pPr>
            <a:r>
              <a:rPr lang="en-US" altLang="zh-CN" dirty="0"/>
              <a:t>k-means</a:t>
            </a:r>
            <a:r>
              <a:rPr lang="zh-CN" altLang="en-US" dirty="0"/>
              <a:t>算法</a:t>
            </a:r>
            <a:endParaRPr lang="en-US" altLang="zh-CN" dirty="0"/>
          </a:p>
          <a:p>
            <a:pPr>
              <a:lnSpc>
                <a:spcPct val="150000"/>
              </a:lnSpc>
            </a:pPr>
            <a:r>
              <a:rPr lang="zh-CN" altLang="en-US" dirty="0"/>
              <a:t>层次聚类算法</a:t>
            </a:r>
            <a:endParaRPr lang="en-US" altLang="zh-CN" dirty="0"/>
          </a:p>
          <a:p>
            <a:pPr>
              <a:lnSpc>
                <a:spcPct val="150000"/>
              </a:lnSpc>
            </a:pPr>
            <a:r>
              <a:rPr lang="zh-CN" altLang="en-US" dirty="0"/>
              <a:t>密度聚类</a:t>
            </a:r>
            <a:endParaRPr lang="en-US" altLang="zh-CN" dirty="0"/>
          </a:p>
        </p:txBody>
      </p:sp>
    </p:spTree>
    <p:extLst>
      <p:ext uri="{BB962C8B-B14F-4D97-AF65-F5344CB8AC3E}">
        <p14:creationId xmlns:p14="http://schemas.microsoft.com/office/powerpoint/2010/main" val="2290577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41</a:t>
            </a:fld>
            <a:endParaRPr lang="zh-CN" altLang="en-US" dirty="0"/>
          </a:p>
        </p:txBody>
      </p:sp>
      <p:sp>
        <p:nvSpPr>
          <p:cNvPr id="5" name="Rectangle 3"/>
          <p:cNvSpPr>
            <a:spLocks noGrp="1" noChangeArrowheads="1"/>
          </p:cNvSpPr>
          <p:nvPr>
            <p:ph sz="quarter" idx="13"/>
          </p:nvPr>
        </p:nvSpPr>
        <p:spPr>
          <a:xfrm>
            <a:off x="986607" y="1342673"/>
            <a:ext cx="9433074" cy="1728192"/>
          </a:xfrm>
        </p:spPr>
        <p:txBody>
          <a:bodyPr>
            <a:normAutofit fontScale="47500" lnSpcReduction="20000"/>
          </a:bodyPr>
          <a:lstStyle/>
          <a:p>
            <a:pPr algn="ctr" eaLnBrk="1" hangingPunct="1">
              <a:buFont typeface="Wingdings" pitchFamily="2" charset="2"/>
              <a:buNone/>
            </a:pPr>
            <a:r>
              <a:rPr lang="en-US" altLang="zh-CN" sz="3600" dirty="0">
                <a:solidFill>
                  <a:srgbClr val="C00000"/>
                </a:solidFill>
              </a:rPr>
              <a:t>     	</a:t>
            </a:r>
          </a:p>
          <a:p>
            <a:pPr algn="ctr" eaLnBrk="1" hangingPunct="1">
              <a:buFont typeface="Wingdings" pitchFamily="2" charset="2"/>
              <a:buNone/>
            </a:pPr>
            <a:r>
              <a:rPr lang="zh-CN" altLang="en-US" sz="7600" b="0" dirty="0">
                <a:solidFill>
                  <a:srgbClr val="C00000"/>
                </a:solidFill>
              </a:rPr>
              <a:t>最为经典的聚类方法</a:t>
            </a:r>
          </a:p>
          <a:p>
            <a:pPr eaLnBrk="1" hangingPunct="1">
              <a:buFont typeface="Wingdings" pitchFamily="2" charset="2"/>
              <a:buNone/>
            </a:pPr>
            <a:endParaRPr lang="zh-CN" altLang="en-US" dirty="0"/>
          </a:p>
          <a:p>
            <a:pPr eaLnBrk="1" hangingPunct="1">
              <a:buFont typeface="Wingdings" pitchFamily="2" charset="2"/>
              <a:buNone/>
            </a:pPr>
            <a:endParaRPr lang="zh-CN" altLang="en-US" dirty="0"/>
          </a:p>
          <a:p>
            <a:pPr eaLnBrk="1" hangingPunct="1">
              <a:buFont typeface="Wingdings" pitchFamily="2" charset="2"/>
              <a:buNone/>
            </a:pPr>
            <a:r>
              <a:rPr lang="en-US" altLang="zh-CN" dirty="0"/>
              <a:t>		</a:t>
            </a:r>
            <a:endParaRPr lang="zh-CN" altLang="en-US" b="0" dirty="0"/>
          </a:p>
        </p:txBody>
      </p:sp>
      <p:sp>
        <p:nvSpPr>
          <p:cNvPr id="6" name="Text Box 12"/>
          <p:cNvSpPr txBox="1">
            <a:spLocks noChangeArrowheads="1"/>
          </p:cNvSpPr>
          <p:nvPr/>
        </p:nvSpPr>
        <p:spPr bwMode="auto">
          <a:xfrm>
            <a:off x="914599" y="2920782"/>
            <a:ext cx="9361040" cy="2308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kumimoji="1" sz="2400">
                <a:solidFill>
                  <a:srgbClr val="000000"/>
                </a:solidFill>
                <a:latin typeface="Arial" pitchFamily="34" charset="0"/>
                <a:ea typeface="仿宋_GB2312"/>
                <a:cs typeface="仿宋_GB2312"/>
              </a:defRPr>
            </a:lvl1pPr>
            <a:lvl2pPr marL="742950" indent="-285750" eaLnBrk="0" hangingPunct="0">
              <a:defRPr kumimoji="1" sz="2400">
                <a:solidFill>
                  <a:srgbClr val="000000"/>
                </a:solidFill>
                <a:latin typeface="Arial" pitchFamily="34" charset="0"/>
                <a:ea typeface="仿宋_GB2312"/>
                <a:cs typeface="仿宋_GB2312"/>
              </a:defRPr>
            </a:lvl2pPr>
            <a:lvl3pPr marL="1143000" indent="-228600" eaLnBrk="0" hangingPunct="0">
              <a:defRPr kumimoji="1" sz="2400">
                <a:solidFill>
                  <a:srgbClr val="000000"/>
                </a:solidFill>
                <a:latin typeface="Arial" pitchFamily="34" charset="0"/>
                <a:ea typeface="仿宋_GB2312"/>
                <a:cs typeface="仿宋_GB2312"/>
              </a:defRPr>
            </a:lvl3pPr>
            <a:lvl4pPr marL="1600200" indent="-228600" eaLnBrk="0" hangingPunct="0">
              <a:defRPr kumimoji="1" sz="2400">
                <a:solidFill>
                  <a:srgbClr val="000000"/>
                </a:solidFill>
                <a:latin typeface="Arial" pitchFamily="34" charset="0"/>
                <a:ea typeface="仿宋_GB2312"/>
                <a:cs typeface="仿宋_GB2312"/>
              </a:defRPr>
            </a:lvl4pPr>
            <a:lvl5pPr marL="2057400" indent="-228600" eaLnBrk="0" hangingPunct="0">
              <a:defRPr kumimoji="1" sz="2400">
                <a:solidFill>
                  <a:srgbClr val="000000"/>
                </a:solidFill>
                <a:latin typeface="Arial" pitchFamily="34" charset="0"/>
                <a:ea typeface="仿宋_GB2312"/>
                <a:cs typeface="仿宋_GB2312"/>
              </a:defRPr>
            </a:lvl5pPr>
            <a:lvl6pPr marL="25146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6pPr>
            <a:lvl7pPr marL="29718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7pPr>
            <a:lvl8pPr marL="34290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8pPr>
            <a:lvl9pPr marL="3886200" indent="-228600" eaLnBrk="0" fontAlgn="base" hangingPunct="0">
              <a:spcBef>
                <a:spcPct val="0"/>
              </a:spcBef>
              <a:spcAft>
                <a:spcPct val="0"/>
              </a:spcAft>
              <a:defRPr kumimoji="1" sz="2400">
                <a:solidFill>
                  <a:srgbClr val="000000"/>
                </a:solidFill>
                <a:latin typeface="Arial" pitchFamily="34" charset="0"/>
                <a:ea typeface="仿宋_GB2312"/>
                <a:cs typeface="仿宋_GB2312"/>
              </a:defRPr>
            </a:lvl9pPr>
          </a:lstStyle>
          <a:p>
            <a:pPr eaLnBrk="1" hangingPunct="1">
              <a:lnSpc>
                <a:spcPct val="150000"/>
              </a:lnSpc>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基本思想</a:t>
            </a:r>
          </a:p>
          <a:p>
            <a:pPr marL="800100" lvl="1" indent="-342900" eaLnBrk="1" hangingPunct="1">
              <a:lnSpc>
                <a:spcPct val="150000"/>
              </a:lnSpc>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  以空间中</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个点为中心进行聚类，对最靠近他们的对象归类。</a:t>
            </a:r>
            <a:endParaRPr lang="en-US" altLang="zh-CN" dirty="0">
              <a:latin typeface="微软雅黑" panose="020B0503020204020204" pitchFamily="34" charset="-122"/>
              <a:ea typeface="微软雅黑" panose="020B0503020204020204" pitchFamily="34" charset="-122"/>
            </a:endParaRPr>
          </a:p>
          <a:p>
            <a:pPr marL="800100" lvl="1" indent="-342900" eaLnBrk="1" hangingPunct="1">
              <a:lnSpc>
                <a:spcPct val="150000"/>
              </a:lnSpc>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  通过迭代的方法，逐次更新各聚类中心的值，直至得到</a:t>
            </a:r>
            <a:r>
              <a:rPr lang="zh-CN" altLang="en-US">
                <a:latin typeface="微软雅黑" panose="020B0503020204020204" pitchFamily="34" charset="-122"/>
                <a:ea typeface="微软雅黑" panose="020B0503020204020204" pitchFamily="34" charset="-122"/>
              </a:rPr>
              <a:t>最好的聚类</a:t>
            </a:r>
            <a:r>
              <a:rPr lang="zh-CN" altLang="en-US" dirty="0">
                <a:latin typeface="微软雅黑" panose="020B0503020204020204" pitchFamily="34" charset="-122"/>
                <a:ea typeface="微软雅黑" panose="020B0503020204020204" pitchFamily="34" charset="-122"/>
              </a:rPr>
              <a:t>结果。 </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187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42</a:t>
            </a:fld>
            <a:endParaRPr lang="zh-CN" altLang="en-US" dirty="0"/>
          </a:p>
        </p:txBody>
      </p:sp>
      <p:sp>
        <p:nvSpPr>
          <p:cNvPr id="5" name="内容占位符 3"/>
          <p:cNvSpPr txBox="1">
            <a:spLocks/>
          </p:cNvSpPr>
          <p:nvPr/>
        </p:nvSpPr>
        <p:spPr>
          <a:xfrm>
            <a:off x="2786807" y="1053530"/>
            <a:ext cx="10945242" cy="5041454"/>
          </a:xfrm>
          <a:prstGeom prst="rect">
            <a:avLst/>
          </a:prstGeom>
        </p:spPr>
        <p:txBody>
          <a:bodyPr vert="horz" lIns="91440" tIns="45720" rIns="91440" bIns="45720" rtlCol="0">
            <a:normAutofit/>
          </a:bodyPr>
          <a:lstStyle>
            <a:lvl1pPr marL="457200" indent="-457200" algn="l" defTabSz="1085850" rtl="0" eaLnBrk="0" fontAlgn="base" latinLnBrk="0"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742950" indent="-285750" algn="l" defTabSz="1085850" rtl="0" eaLnBrk="0" fontAlgn="base" latinLnBrk="0"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latinLnBrk="0"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latinLnBrk="0"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latinLnBrk="0" hangingPunct="0">
              <a:lnSpc>
                <a:spcPct val="120000"/>
              </a:lnSpc>
              <a:spcBef>
                <a:spcPct val="20000"/>
              </a:spcBef>
              <a:spcAft>
                <a:spcPct val="0"/>
              </a:spcAft>
              <a:buFont typeface="Arial"/>
              <a:buChar char="»"/>
              <a:defRPr kumimoji="1" lang="zh-CN" altLang="en-US" sz="2400" kern="1200" dirty="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724428" y="1341562"/>
            <a:ext cx="2943225" cy="2762250"/>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668" y="2460276"/>
            <a:ext cx="2924852" cy="2743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550" y="3207492"/>
            <a:ext cx="2982015" cy="27247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05984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43</a:t>
            </a:fld>
            <a:endParaRPr lang="zh-CN" altLang="en-US" dirty="0"/>
          </a:p>
        </p:txBody>
      </p:sp>
      <p:sp>
        <p:nvSpPr>
          <p:cNvPr id="5" name="Rectangle 3"/>
          <p:cNvSpPr>
            <a:spLocks noGrp="1" noChangeArrowheads="1"/>
          </p:cNvSpPr>
          <p:nvPr>
            <p:ph sz="quarter" idx="13"/>
          </p:nvPr>
        </p:nvSpPr>
        <p:spPr>
          <a:xfrm>
            <a:off x="626541" y="1053530"/>
            <a:ext cx="10945242" cy="5041454"/>
          </a:xfrm>
        </p:spPr>
        <p:txBody>
          <a:bodyPr>
            <a:normAutofit/>
          </a:bodyPr>
          <a:lstStyle/>
          <a:p>
            <a:pPr marL="457291" indent="-457291">
              <a:lnSpc>
                <a:spcPct val="150000"/>
              </a:lnSpc>
              <a:spcBef>
                <a:spcPct val="0"/>
              </a:spcBef>
              <a:buFont typeface="+mj-lt"/>
              <a:buAutoNum type="arabicPeriod"/>
            </a:pPr>
            <a:r>
              <a:rPr lang="zh-CN" altLang="en-US" sz="2200" dirty="0"/>
              <a:t>指定最终聚类数</a:t>
            </a:r>
            <a:r>
              <a:rPr lang="en-US" altLang="zh-CN" sz="2200" dirty="0"/>
              <a:t>k</a:t>
            </a:r>
            <a:r>
              <a:rPr lang="zh-CN" altLang="en-US" sz="2200" dirty="0"/>
              <a:t>。</a:t>
            </a:r>
            <a:endParaRPr lang="en-US" altLang="zh-CN" sz="2200" dirty="0"/>
          </a:p>
          <a:p>
            <a:pPr marL="457291" indent="-457291">
              <a:lnSpc>
                <a:spcPct val="150000"/>
              </a:lnSpc>
              <a:spcBef>
                <a:spcPct val="0"/>
              </a:spcBef>
              <a:buFont typeface="+mj-lt"/>
              <a:buAutoNum type="arabicPeriod"/>
            </a:pPr>
            <a:r>
              <a:rPr lang="zh-CN" altLang="en-US" sz="2200" dirty="0"/>
              <a:t>用户指定</a:t>
            </a:r>
            <a:r>
              <a:rPr lang="en-US" altLang="en-US" sz="2200" dirty="0"/>
              <a:t>k</a:t>
            </a:r>
            <a:r>
              <a:rPr lang="zh-CN" altLang="en-US" sz="2200" dirty="0"/>
              <a:t>个样本作为初始类中心或系统自动确定</a:t>
            </a:r>
            <a:r>
              <a:rPr lang="en-US" altLang="en-US" sz="2200" dirty="0"/>
              <a:t>k</a:t>
            </a:r>
            <a:r>
              <a:rPr lang="zh-CN" altLang="en-US" sz="2200" dirty="0"/>
              <a:t>个样本作为初始类中心。</a:t>
            </a:r>
          </a:p>
          <a:p>
            <a:pPr marL="457291" indent="-457291">
              <a:lnSpc>
                <a:spcPct val="150000"/>
              </a:lnSpc>
              <a:spcBef>
                <a:spcPct val="0"/>
              </a:spcBef>
              <a:buFont typeface="+mj-lt"/>
              <a:buAutoNum type="arabicPeriod"/>
            </a:pPr>
            <a:r>
              <a:rPr lang="zh-CN" altLang="en-US" sz="2200" dirty="0"/>
              <a:t>系统按照距</a:t>
            </a:r>
            <a:r>
              <a:rPr lang="en-US" altLang="en-US" sz="2200" dirty="0"/>
              <a:t>k</a:t>
            </a:r>
            <a:r>
              <a:rPr lang="zh-CN" altLang="en-US" sz="2200" dirty="0"/>
              <a:t>个中心距离最近的原则，把距中心最近的样本分派到各中心所在的类中, 形成一个新的</a:t>
            </a:r>
            <a:r>
              <a:rPr lang="en-US" altLang="en-US" sz="2200" dirty="0"/>
              <a:t>k</a:t>
            </a:r>
            <a:r>
              <a:rPr lang="zh-CN" altLang="en-US" sz="2200" dirty="0"/>
              <a:t>类。</a:t>
            </a:r>
            <a:endParaRPr lang="zh-CN" altLang="zh-CN" sz="2200" dirty="0"/>
          </a:p>
          <a:p>
            <a:pPr marL="457291" indent="-457291">
              <a:lnSpc>
                <a:spcPct val="150000"/>
              </a:lnSpc>
              <a:spcBef>
                <a:spcPct val="0"/>
              </a:spcBef>
              <a:buFont typeface="+mj-lt"/>
              <a:buAutoNum type="arabicPeriod"/>
            </a:pPr>
            <a:r>
              <a:rPr lang="zh-CN" altLang="en-US" sz="2200" dirty="0"/>
              <a:t>重新计算</a:t>
            </a:r>
            <a:r>
              <a:rPr lang="en-US" altLang="en-US" sz="2200" dirty="0"/>
              <a:t>k</a:t>
            </a:r>
            <a:r>
              <a:rPr lang="zh-CN" altLang="en-US" sz="2200" dirty="0"/>
              <a:t>个类的类中心(以各类均值点作为类中心</a:t>
            </a:r>
            <a:r>
              <a:rPr lang="zh-CN" altLang="zh-CN" sz="2200" dirty="0"/>
              <a:t>)</a:t>
            </a:r>
            <a:r>
              <a:rPr lang="zh-CN" altLang="en-US" sz="2200" dirty="0"/>
              <a:t>。</a:t>
            </a:r>
            <a:endParaRPr lang="zh-CN" altLang="zh-CN" sz="2200" dirty="0"/>
          </a:p>
          <a:p>
            <a:pPr marL="457291" indent="-457291">
              <a:lnSpc>
                <a:spcPct val="150000"/>
              </a:lnSpc>
              <a:spcBef>
                <a:spcPct val="0"/>
              </a:spcBef>
              <a:buFont typeface="+mj-lt"/>
              <a:buAutoNum type="arabicPeriod"/>
            </a:pPr>
            <a:r>
              <a:rPr lang="zh-CN" altLang="en-US" sz="2200" dirty="0"/>
              <a:t>重复3步和4步，直到达到下列条件之一：</a:t>
            </a:r>
            <a:endParaRPr lang="en-US" altLang="zh-CN" sz="2200" dirty="0"/>
          </a:p>
          <a:p>
            <a:pPr marL="685937" lvl="1">
              <a:lnSpc>
                <a:spcPct val="150000"/>
              </a:lnSpc>
              <a:spcBef>
                <a:spcPct val="0"/>
              </a:spcBef>
            </a:pPr>
            <a:r>
              <a:rPr lang="zh-CN" altLang="en-US" sz="1800" dirty="0"/>
              <a:t>指定的迭代次数；</a:t>
            </a:r>
            <a:endParaRPr lang="en-US" altLang="zh-CN" sz="1800" dirty="0"/>
          </a:p>
          <a:p>
            <a:pPr marL="685937" lvl="1">
              <a:lnSpc>
                <a:spcPct val="150000"/>
              </a:lnSpc>
              <a:spcBef>
                <a:spcPct val="0"/>
              </a:spcBef>
            </a:pPr>
            <a:r>
              <a:rPr lang="zh-CN" altLang="en-US" sz="1800" dirty="0"/>
              <a:t>达到终止迭代的条件；</a:t>
            </a:r>
            <a:endParaRPr lang="en-US" altLang="zh-CN" sz="1800" dirty="0"/>
          </a:p>
          <a:p>
            <a:pPr marL="685937" lvl="1">
              <a:lnSpc>
                <a:spcPct val="150000"/>
              </a:lnSpc>
              <a:spcBef>
                <a:spcPct val="0"/>
              </a:spcBef>
            </a:pPr>
            <a:r>
              <a:rPr lang="zh-CN" altLang="en-US" sz="1800" dirty="0"/>
              <a:t>误差平均值局部最小。（常见）</a:t>
            </a:r>
          </a:p>
        </p:txBody>
      </p:sp>
    </p:spTree>
    <p:extLst>
      <p:ext uri="{BB962C8B-B14F-4D97-AF65-F5344CB8AC3E}">
        <p14:creationId xmlns:p14="http://schemas.microsoft.com/office/powerpoint/2010/main" val="4253594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r>
              <a:rPr lang="zh-CN" altLang="en-US" dirty="0"/>
              <a:t>算法的优点</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44</a:t>
            </a:fld>
            <a:endParaRPr lang="zh-CN" altLang="en-US" dirty="0"/>
          </a:p>
        </p:txBody>
      </p:sp>
      <p:sp>
        <p:nvSpPr>
          <p:cNvPr id="5" name="Rectangle 3"/>
          <p:cNvSpPr>
            <a:spLocks noGrp="1" noChangeArrowheads="1"/>
          </p:cNvSpPr>
          <p:nvPr>
            <p:ph sz="quarter" idx="13"/>
          </p:nvPr>
        </p:nvSpPr>
        <p:spPr>
          <a:xfrm>
            <a:off x="626541" y="1053530"/>
            <a:ext cx="10945242" cy="5041454"/>
          </a:xfrm>
        </p:spPr>
        <p:txBody>
          <a:bodyPr>
            <a:normAutofit/>
          </a:bodyPr>
          <a:lstStyle/>
          <a:p>
            <a:pPr eaLnBrk="1" hangingPunct="1">
              <a:lnSpc>
                <a:spcPct val="150000"/>
              </a:lnSpc>
              <a:buFont typeface="Wingdings" pitchFamily="2" charset="2"/>
              <a:buNone/>
            </a:pPr>
            <a:r>
              <a:rPr lang="en-US" altLang="zh-CN" dirty="0"/>
              <a:t>   K-means</a:t>
            </a:r>
            <a:r>
              <a:rPr lang="zh-CN" altLang="en-US" dirty="0"/>
              <a:t>的的时间复杂度</a:t>
            </a:r>
            <a:endParaRPr lang="en-US" altLang="zh-CN" dirty="0"/>
          </a:p>
          <a:p>
            <a:pPr algn="ctr" eaLnBrk="1" hangingPunct="1">
              <a:lnSpc>
                <a:spcPct val="150000"/>
              </a:lnSpc>
              <a:buFont typeface="Wingdings" pitchFamily="2" charset="2"/>
              <a:buNone/>
            </a:pPr>
            <a:r>
              <a:rPr lang="en-US" altLang="zh-CN" sz="2800" b="1" dirty="0">
                <a:solidFill>
                  <a:srgbClr val="FF0000"/>
                </a:solidFill>
                <a:latin typeface="Times New Roman" panose="02020603050405020304" pitchFamily="18" charset="0"/>
                <a:cs typeface="Times New Roman" panose="02020603050405020304" pitchFamily="18" charset="0"/>
              </a:rPr>
              <a:t>O(</a:t>
            </a:r>
            <a:r>
              <a:rPr lang="en-US" altLang="zh-CN" sz="2800" b="1" dirty="0" err="1">
                <a:solidFill>
                  <a:srgbClr val="FF0000"/>
                </a:solidFill>
                <a:latin typeface="Times New Roman" panose="02020603050405020304" pitchFamily="18" charset="0"/>
                <a:cs typeface="Times New Roman" panose="02020603050405020304" pitchFamily="18" charset="0"/>
              </a:rPr>
              <a:t>Nkq</a:t>
            </a:r>
            <a:r>
              <a:rPr lang="en-US" altLang="zh-CN" sz="2800" b="1" dirty="0">
                <a:solidFill>
                  <a:srgbClr val="FF0000"/>
                </a:solidFill>
                <a:latin typeface="Times New Roman" panose="02020603050405020304" pitchFamily="18" charset="0"/>
                <a:cs typeface="Times New Roman" panose="02020603050405020304" pitchFamily="18" charset="0"/>
              </a:rPr>
              <a:t>)</a:t>
            </a:r>
          </a:p>
          <a:p>
            <a:pPr algn="ctr" eaLnBrk="1" hangingPunct="1">
              <a:lnSpc>
                <a:spcPct val="150000"/>
              </a:lnSpc>
              <a:buFont typeface="Wingdings" pitchFamily="2" charset="2"/>
              <a:buNone/>
            </a:pPr>
            <a:endParaRPr lang="en-US" altLang="zh-CN" sz="2800" b="1" dirty="0">
              <a:solidFill>
                <a:srgbClr val="FF0000"/>
              </a:solidFill>
              <a:latin typeface="Times New Roman" panose="02020603050405020304" pitchFamily="18" charset="0"/>
              <a:cs typeface="Times New Roman" panose="02020603050405020304" pitchFamily="18" charset="0"/>
            </a:endParaRPr>
          </a:p>
          <a:p>
            <a:pPr lvl="1">
              <a:lnSpc>
                <a:spcPct val="150000"/>
              </a:lnSpc>
              <a:buFont typeface="微软雅黑" panose="020B0503020204020204" pitchFamily="34" charset="-122"/>
              <a:buChar char="−"/>
            </a:pPr>
            <a:r>
              <a:rPr lang="en-US" altLang="zh-CN" dirty="0"/>
              <a:t>q</a:t>
            </a:r>
            <a:r>
              <a:rPr lang="zh-CN" altLang="en-US" dirty="0"/>
              <a:t>是收敛所需的迭代次数，</a:t>
            </a:r>
            <a:r>
              <a:rPr lang="en-US" altLang="zh-CN" dirty="0"/>
              <a:t>k</a:t>
            </a:r>
            <a:r>
              <a:rPr lang="zh-CN" altLang="en-US" dirty="0"/>
              <a:t>是聚类数目，</a:t>
            </a:r>
            <a:r>
              <a:rPr lang="en-US" altLang="zh-CN" dirty="0"/>
              <a:t>N</a:t>
            </a:r>
            <a:r>
              <a:rPr lang="zh-CN" altLang="en-US" dirty="0"/>
              <a:t>是聚类元素数。	</a:t>
            </a:r>
            <a:endParaRPr lang="en-US" altLang="zh-CN" dirty="0"/>
          </a:p>
          <a:p>
            <a:pPr lvl="1">
              <a:lnSpc>
                <a:spcPct val="150000"/>
              </a:lnSpc>
              <a:buFont typeface="微软雅黑" panose="020B0503020204020204" pitchFamily="34" charset="-122"/>
              <a:buChar char="−"/>
            </a:pPr>
            <a:r>
              <a:rPr lang="en-US" altLang="zh-CN" dirty="0"/>
              <a:t>k</a:t>
            </a:r>
            <a:r>
              <a:rPr lang="zh-CN" altLang="en-US" dirty="0"/>
              <a:t>和</a:t>
            </a:r>
            <a:r>
              <a:rPr lang="en-US" altLang="zh-CN" dirty="0"/>
              <a:t>q</a:t>
            </a:r>
            <a:r>
              <a:rPr lang="zh-CN" altLang="en-US" dirty="0"/>
              <a:t>远小于</a:t>
            </a:r>
            <a:r>
              <a:rPr lang="en-US" altLang="zh-CN" dirty="0"/>
              <a:t>N</a:t>
            </a:r>
            <a:r>
              <a:rPr lang="zh-CN" altLang="en-US" dirty="0"/>
              <a:t>所以时间复杂度接近</a:t>
            </a:r>
            <a:r>
              <a:rPr lang="en-US" altLang="zh-CN" dirty="0"/>
              <a:t>O(N)</a:t>
            </a:r>
            <a:r>
              <a:rPr lang="zh-CN" altLang="en-US" dirty="0"/>
              <a:t>，因此</a:t>
            </a:r>
            <a:r>
              <a:rPr lang="en-US" altLang="zh-CN" dirty="0"/>
              <a:t>k</a:t>
            </a:r>
            <a:r>
              <a:rPr lang="zh-CN" altLang="en-US" dirty="0"/>
              <a:t>均值适合处理大数据集。 </a:t>
            </a:r>
          </a:p>
        </p:txBody>
      </p:sp>
    </p:spTree>
    <p:extLst>
      <p:ext uri="{BB962C8B-B14F-4D97-AF65-F5344CB8AC3E}">
        <p14:creationId xmlns:p14="http://schemas.microsoft.com/office/powerpoint/2010/main" val="1918726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a:t>K-means</a:t>
            </a:r>
            <a:r>
              <a:rPr lang="zh-CN" altLang="en-US"/>
              <a:t>算法中存在的问题</a:t>
            </a:r>
          </a:p>
        </p:txBody>
      </p:sp>
      <p:sp>
        <p:nvSpPr>
          <p:cNvPr id="20484" name="Rectangle 3"/>
          <p:cNvSpPr>
            <a:spLocks noGrp="1" noChangeArrowheads="1"/>
          </p:cNvSpPr>
          <p:nvPr>
            <p:ph sz="quarter" idx="13"/>
          </p:nvPr>
        </p:nvSpPr>
        <p:spPr/>
        <p:txBody>
          <a:bodyPr>
            <a:normAutofit lnSpcReduction="10000"/>
          </a:bodyPr>
          <a:lstStyle/>
          <a:p>
            <a:pPr eaLnBrk="1" hangingPunct="1">
              <a:lnSpc>
                <a:spcPct val="150000"/>
              </a:lnSpc>
            </a:pPr>
            <a:r>
              <a:rPr lang="zh-CN" altLang="en-US" sz="2400" dirty="0"/>
              <a:t>算法对初始种子十分敏感。不同的初始划分使</a:t>
            </a:r>
            <a:r>
              <a:rPr lang="en-US" altLang="zh-CN" sz="2400" dirty="0"/>
              <a:t>k</a:t>
            </a:r>
            <a:r>
              <a:rPr lang="zh-CN" altLang="en-US" sz="2400" dirty="0"/>
              <a:t>均值产生不同的聚类结果。</a:t>
            </a:r>
          </a:p>
          <a:p>
            <a:pPr>
              <a:lnSpc>
                <a:spcPct val="150000"/>
              </a:lnSpc>
              <a:spcBef>
                <a:spcPts val="0"/>
              </a:spcBef>
              <a:buNone/>
            </a:pPr>
            <a:r>
              <a:rPr lang="zh-CN" altLang="en-US" dirty="0"/>
              <a:t>    </a:t>
            </a:r>
            <a:r>
              <a:rPr lang="zh-CN" altLang="en-US" sz="2000" dirty="0">
                <a:solidFill>
                  <a:srgbClr val="FF0000"/>
                </a:solidFill>
              </a:rPr>
              <a:t>解决：</a:t>
            </a:r>
            <a:endParaRPr lang="en-US" altLang="zh-CN" sz="2000" dirty="0">
              <a:solidFill>
                <a:srgbClr val="FF0000"/>
              </a:solidFill>
            </a:endParaRPr>
          </a:p>
          <a:p>
            <a:pPr lvl="1">
              <a:lnSpc>
                <a:spcPct val="150000"/>
              </a:lnSpc>
              <a:spcBef>
                <a:spcPts val="0"/>
              </a:spcBef>
            </a:pPr>
            <a:r>
              <a:rPr lang="zh-CN" altLang="en-US" sz="2000" dirty="0"/>
              <a:t>根据经验选择初始点。</a:t>
            </a:r>
            <a:endParaRPr lang="en-US" altLang="zh-CN" sz="2000" dirty="0"/>
          </a:p>
          <a:p>
            <a:pPr lvl="1">
              <a:lnSpc>
                <a:spcPct val="150000"/>
              </a:lnSpc>
              <a:spcBef>
                <a:spcPts val="0"/>
              </a:spcBef>
            </a:pPr>
            <a:r>
              <a:rPr lang="zh-CN" altLang="en-US" sz="2000" dirty="0"/>
              <a:t>使用其他聚类算法的结果的中心点作为</a:t>
            </a:r>
            <a:r>
              <a:rPr lang="en-US" altLang="zh-CN" sz="2000" dirty="0"/>
              <a:t>k-means</a:t>
            </a:r>
            <a:r>
              <a:rPr lang="zh-CN" altLang="en-US" sz="2000" dirty="0"/>
              <a:t>初始点的输入。</a:t>
            </a:r>
          </a:p>
          <a:p>
            <a:pPr eaLnBrk="1" hangingPunct="1">
              <a:lnSpc>
                <a:spcPct val="150000"/>
              </a:lnSpc>
            </a:pPr>
            <a:r>
              <a:rPr lang="zh-CN" altLang="en-US" sz="2400" dirty="0"/>
              <a:t>聚类数</a:t>
            </a:r>
            <a:r>
              <a:rPr lang="en-US" altLang="zh-CN" sz="2400" dirty="0"/>
              <a:t>k</a:t>
            </a:r>
            <a:r>
              <a:rPr lang="zh-CN" altLang="en-US" sz="2400" dirty="0"/>
              <a:t>需指定。错误估计</a:t>
            </a:r>
            <a:r>
              <a:rPr lang="en-US" altLang="zh-CN" sz="2400" dirty="0"/>
              <a:t>k</a:t>
            </a:r>
            <a:r>
              <a:rPr lang="zh-CN" altLang="en-US" sz="2400" dirty="0"/>
              <a:t>使算法不能揭示真正的聚类结构。</a:t>
            </a:r>
          </a:p>
          <a:p>
            <a:pPr eaLnBrk="1" hangingPunct="1">
              <a:lnSpc>
                <a:spcPct val="150000"/>
              </a:lnSpc>
              <a:buFont typeface="Wingdings" pitchFamily="2" charset="2"/>
              <a:buNone/>
            </a:pPr>
            <a:r>
              <a:rPr lang="zh-CN" altLang="en-US" sz="2000" dirty="0"/>
              <a:t>	</a:t>
            </a:r>
            <a:r>
              <a:rPr lang="zh-CN" altLang="en-US" sz="2000" dirty="0">
                <a:solidFill>
                  <a:srgbClr val="FF0000"/>
                </a:solidFill>
              </a:rPr>
              <a:t>解决：</a:t>
            </a:r>
            <a:r>
              <a:rPr lang="zh-CN" altLang="en-US" sz="2000" dirty="0"/>
              <a:t>多次实验或者使用其他聚类算法的最终聚类数作为</a:t>
            </a:r>
            <a:r>
              <a:rPr lang="en-US" altLang="zh-CN" sz="2000" dirty="0"/>
              <a:t>k-means</a:t>
            </a:r>
            <a:r>
              <a:rPr lang="zh-CN" altLang="en-US" sz="2000" dirty="0"/>
              <a:t>的输入。</a:t>
            </a:r>
            <a:endParaRPr lang="zh-CN" altLang="en-US" dirty="0"/>
          </a:p>
          <a:p>
            <a:pPr eaLnBrk="1" hangingPunct="1">
              <a:lnSpc>
                <a:spcPct val="150000"/>
              </a:lnSpc>
            </a:pPr>
            <a:r>
              <a:rPr lang="zh-CN" altLang="en-US" sz="2400" dirty="0"/>
              <a:t> </a:t>
            </a:r>
            <a:r>
              <a:rPr lang="en-US" altLang="zh-CN" sz="2400" dirty="0"/>
              <a:t>k</a:t>
            </a:r>
            <a:r>
              <a:rPr lang="zh-CN" altLang="en-US" sz="2400" dirty="0"/>
              <a:t>均值对异常点和噪声是敏感的。</a:t>
            </a:r>
          </a:p>
          <a:p>
            <a:pPr eaLnBrk="1" hangingPunct="1">
              <a:lnSpc>
                <a:spcPct val="150000"/>
              </a:lnSpc>
              <a:buFont typeface="Wingdings" pitchFamily="2" charset="2"/>
              <a:buNone/>
            </a:pPr>
            <a:r>
              <a:rPr lang="zh-CN" altLang="en-US" sz="1800" dirty="0"/>
              <a:t>	</a:t>
            </a:r>
            <a:r>
              <a:rPr lang="zh-CN" altLang="en-US" sz="2000" dirty="0">
                <a:solidFill>
                  <a:srgbClr val="FF0000"/>
                </a:solidFill>
              </a:rPr>
              <a:t>解决：</a:t>
            </a:r>
            <a:endParaRPr lang="en-US" altLang="zh-CN" sz="2000" dirty="0">
              <a:solidFill>
                <a:srgbClr val="FF0000"/>
              </a:solidFill>
            </a:endParaRPr>
          </a:p>
          <a:p>
            <a:pPr lvl="1">
              <a:lnSpc>
                <a:spcPct val="150000"/>
              </a:lnSpc>
              <a:spcBef>
                <a:spcPts val="0"/>
              </a:spcBef>
            </a:pPr>
            <a:r>
              <a:rPr lang="zh-CN" altLang="en-US" sz="2000" dirty="0">
                <a:solidFill>
                  <a:prstClr val="black"/>
                </a:solidFill>
              </a:rPr>
              <a:t>直接剔除那些比其他任何数据都远离中心的异常值。</a:t>
            </a:r>
            <a:endParaRPr lang="en-US" altLang="zh-CN" sz="2000" dirty="0">
              <a:solidFill>
                <a:prstClr val="black"/>
              </a:solidFill>
            </a:endParaRPr>
          </a:p>
          <a:p>
            <a:pPr lvl="1">
              <a:lnSpc>
                <a:spcPct val="150000"/>
              </a:lnSpc>
              <a:spcBef>
                <a:spcPts val="0"/>
              </a:spcBef>
            </a:pPr>
            <a:r>
              <a:rPr lang="zh-CN" altLang="en-US" sz="2000" dirty="0">
                <a:solidFill>
                  <a:prstClr val="black"/>
                </a:solidFill>
              </a:rPr>
              <a:t>为防止误删，需多次监测这些异常点。</a:t>
            </a:r>
            <a:endParaRPr lang="en-US" altLang="zh-CN" sz="2000" dirty="0">
              <a:solidFill>
                <a:prstClr val="black"/>
              </a:solidFill>
            </a:endParaRPr>
          </a:p>
        </p:txBody>
      </p:sp>
      <p:sp>
        <p:nvSpPr>
          <p:cNvPr id="4" name="灯片编号占位符 2"/>
          <p:cNvSpPr>
            <a:spLocks noGrp="1"/>
          </p:cNvSpPr>
          <p:nvPr>
            <p:ph type="sldNum" sz="quarter" idx="12"/>
          </p:nvPr>
        </p:nvSpPr>
        <p:spPr>
          <a:xfrm>
            <a:off x="9339535" y="6497780"/>
            <a:ext cx="2846387" cy="321476"/>
          </a:xfrm>
        </p:spPr>
        <p:txBody>
          <a:bodyPr/>
          <a:lstStyle/>
          <a:p>
            <a:pPr>
              <a:defRPr/>
            </a:pPr>
            <a:fld id="{B35901BC-4697-634B-B237-19528C62CAD5}" type="slidenum">
              <a:rPr lang="zh-CN" altLang="en-US" smtClean="0"/>
              <a:pPr>
                <a:defRPr/>
              </a:pPr>
              <a:t>45</a:t>
            </a:fld>
            <a:endParaRPr lang="zh-CN" altLang="en-US" dirty="0"/>
          </a:p>
        </p:txBody>
      </p:sp>
    </p:spTree>
    <p:extLst>
      <p:ext uri="{BB962C8B-B14F-4D97-AF65-F5344CB8AC3E}">
        <p14:creationId xmlns:p14="http://schemas.microsoft.com/office/powerpoint/2010/main" val="603545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dirty="0"/>
              <a:t>K-means</a:t>
            </a:r>
            <a:r>
              <a:rPr lang="zh-CN" altLang="en-US" dirty="0"/>
              <a:t>算法</a:t>
            </a:r>
          </a:p>
        </p:txBody>
      </p:sp>
      <p:sp>
        <p:nvSpPr>
          <p:cNvPr id="21508" name="Rectangle 3"/>
          <p:cNvSpPr>
            <a:spLocks noGrp="1" noChangeArrowheads="1"/>
          </p:cNvSpPr>
          <p:nvPr>
            <p:ph sz="quarter" idx="13"/>
          </p:nvPr>
        </p:nvSpPr>
        <p:spPr/>
        <p:txBody>
          <a:bodyPr/>
          <a:lstStyle/>
          <a:p>
            <a:pPr eaLnBrk="1" hangingPunct="1">
              <a:lnSpc>
                <a:spcPct val="150000"/>
              </a:lnSpc>
            </a:pPr>
            <a:r>
              <a:rPr lang="zh-CN" altLang="en-US" sz="2400" dirty="0"/>
              <a:t>尽管</a:t>
            </a:r>
            <a:r>
              <a:rPr lang="en-US" altLang="zh-CN" sz="2400" dirty="0"/>
              <a:t>k-means</a:t>
            </a:r>
            <a:r>
              <a:rPr lang="zh-CN" altLang="en-US" sz="2400" dirty="0"/>
              <a:t>算法有不足之处，但它简洁、高效。</a:t>
            </a:r>
            <a:endParaRPr lang="en-US" altLang="zh-CN" sz="2400" dirty="0"/>
          </a:p>
          <a:p>
            <a:pPr eaLnBrk="1" hangingPunct="1">
              <a:lnSpc>
                <a:spcPct val="150000"/>
              </a:lnSpc>
            </a:pPr>
            <a:r>
              <a:rPr lang="zh-CN" altLang="en-US" sz="2400" dirty="0"/>
              <a:t>其他聚类算法在某些特殊数据的表现优于</a:t>
            </a:r>
            <a:r>
              <a:rPr lang="en-US" altLang="zh-CN" sz="2400" dirty="0"/>
              <a:t>k-means</a:t>
            </a:r>
            <a:r>
              <a:rPr lang="zh-CN" altLang="en-US" sz="2400" dirty="0"/>
              <a:t>，但是没有任何一种算法在整体上是优于</a:t>
            </a:r>
            <a:r>
              <a:rPr lang="en-US" altLang="zh-CN" sz="2400" dirty="0"/>
              <a:t>k-means</a:t>
            </a:r>
            <a:r>
              <a:rPr lang="zh-CN" altLang="en-US" sz="2400" dirty="0"/>
              <a:t>的，各有所长。</a:t>
            </a:r>
            <a:r>
              <a:rPr lang="en-US" altLang="zh-CN" sz="2400" dirty="0"/>
              <a:t> </a:t>
            </a:r>
          </a:p>
          <a:p>
            <a:pPr eaLnBrk="1" hangingPunct="1">
              <a:lnSpc>
                <a:spcPct val="150000"/>
              </a:lnSpc>
            </a:pPr>
            <a:r>
              <a:rPr lang="en-US" altLang="zh-CN" sz="2400" dirty="0"/>
              <a:t>k-means</a:t>
            </a:r>
            <a:r>
              <a:rPr lang="zh-CN" altLang="en-US" sz="2400" dirty="0"/>
              <a:t>仍然是实践中采用最为广泛的算法。</a:t>
            </a:r>
          </a:p>
        </p:txBody>
      </p:sp>
      <p:sp>
        <p:nvSpPr>
          <p:cNvPr id="6" name="灯片编号占位符 2"/>
          <p:cNvSpPr>
            <a:spLocks noGrp="1"/>
          </p:cNvSpPr>
          <p:nvPr>
            <p:ph type="sldNum" sz="quarter" idx="12"/>
          </p:nvPr>
        </p:nvSpPr>
        <p:spPr>
          <a:xfrm>
            <a:off x="9339535" y="6497780"/>
            <a:ext cx="2846387" cy="321476"/>
          </a:xfrm>
        </p:spPr>
        <p:txBody>
          <a:bodyPr/>
          <a:lstStyle/>
          <a:p>
            <a:pPr>
              <a:defRPr/>
            </a:pPr>
            <a:fld id="{B35901BC-4697-634B-B237-19528C62CAD5}" type="slidenum">
              <a:rPr lang="zh-CN" altLang="en-US" smtClean="0"/>
              <a:pPr>
                <a:defRPr/>
              </a:pPr>
              <a:t>46</a:t>
            </a:fld>
            <a:endParaRPr lang="zh-CN" altLang="en-US" dirty="0"/>
          </a:p>
        </p:txBody>
      </p:sp>
    </p:spTree>
    <p:extLst>
      <p:ext uri="{BB962C8B-B14F-4D97-AF65-F5344CB8AC3E}">
        <p14:creationId xmlns:p14="http://schemas.microsoft.com/office/powerpoint/2010/main" val="2810217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lgn="l" rtl="0"/>
            <a:r>
              <a:rPr lang="zh-CN" altLang="en-US" sz="2800" b="1" kern="1200" spc="225" dirty="0">
                <a:solidFill>
                  <a:srgbClr val="0259B3"/>
                </a:solidFill>
                <a:latin typeface="微软雅黑"/>
                <a:ea typeface="微软雅黑"/>
                <a:cs typeface="微软雅黑"/>
              </a:rPr>
              <a:t>聚类算法</a:t>
            </a:r>
          </a:p>
        </p:txBody>
      </p:sp>
      <p:sp>
        <p:nvSpPr>
          <p:cNvPr id="4" name="灯片编号占位符 3"/>
          <p:cNvSpPr>
            <a:spLocks noGrp="1"/>
          </p:cNvSpPr>
          <p:nvPr>
            <p:ph type="sldNum" sz="quarter" idx="12"/>
          </p:nvPr>
        </p:nvSpPr>
        <p:spPr/>
        <p:txBody>
          <a:bodyPr/>
          <a:lstStyle/>
          <a:p>
            <a:pPr>
              <a:defRPr/>
            </a:pPr>
            <a:fld id="{5DE97C8E-EC0C-43D3-AAE3-C16FA0D9EFC2}" type="slidenum">
              <a:rPr lang="zh-CN" altLang="en-US" smtClean="0"/>
              <a:pPr>
                <a:defRPr/>
              </a:pPr>
              <a:t>47</a:t>
            </a:fld>
            <a:endParaRPr lang="en-US" altLang="zh-CN"/>
          </a:p>
        </p:txBody>
      </p:sp>
      <p:sp>
        <p:nvSpPr>
          <p:cNvPr id="3" name="内容占位符 2"/>
          <p:cNvSpPr>
            <a:spLocks noGrp="1"/>
          </p:cNvSpPr>
          <p:nvPr>
            <p:ph sz="quarter" idx="13"/>
          </p:nvPr>
        </p:nvSpPr>
        <p:spPr/>
        <p:txBody>
          <a:bodyPr/>
          <a:lstStyle/>
          <a:p>
            <a:pPr>
              <a:lnSpc>
                <a:spcPct val="150000"/>
              </a:lnSpc>
            </a:pPr>
            <a:r>
              <a:rPr lang="en-US" altLang="zh-CN" dirty="0">
                <a:solidFill>
                  <a:schemeClr val="bg1">
                    <a:lumMod val="50000"/>
                  </a:schemeClr>
                </a:solidFill>
              </a:rPr>
              <a:t>k-means</a:t>
            </a:r>
            <a:r>
              <a:rPr lang="zh-CN" altLang="en-US" dirty="0">
                <a:solidFill>
                  <a:schemeClr val="bg1">
                    <a:lumMod val="50000"/>
                  </a:schemeClr>
                </a:solidFill>
              </a:rPr>
              <a:t>算法</a:t>
            </a:r>
            <a:endParaRPr lang="en-US" altLang="zh-CN" dirty="0">
              <a:solidFill>
                <a:schemeClr val="bg1">
                  <a:lumMod val="50000"/>
                </a:schemeClr>
              </a:solidFill>
            </a:endParaRPr>
          </a:p>
          <a:p>
            <a:pPr>
              <a:lnSpc>
                <a:spcPct val="150000"/>
              </a:lnSpc>
            </a:pPr>
            <a:r>
              <a:rPr lang="zh-CN" altLang="en-US" dirty="0"/>
              <a:t>层次聚类算法</a:t>
            </a:r>
            <a:endParaRPr lang="en-US" altLang="zh-CN" dirty="0"/>
          </a:p>
          <a:p>
            <a:pPr>
              <a:lnSpc>
                <a:spcPct val="150000"/>
              </a:lnSpc>
            </a:pPr>
            <a:r>
              <a:rPr lang="zh-CN" altLang="en-US" dirty="0">
                <a:solidFill>
                  <a:schemeClr val="bg1">
                    <a:lumMod val="50000"/>
                  </a:schemeClr>
                </a:solidFill>
              </a:rPr>
              <a:t>密度聚类</a:t>
            </a:r>
            <a:endParaRPr lang="en-US" altLang="zh-CN" dirty="0">
              <a:solidFill>
                <a:schemeClr val="bg1">
                  <a:lumMod val="50000"/>
                </a:schemeClr>
              </a:solidFill>
            </a:endParaRPr>
          </a:p>
        </p:txBody>
      </p:sp>
    </p:spTree>
    <p:extLst>
      <p:ext uri="{BB962C8B-B14F-4D97-AF65-F5344CB8AC3E}">
        <p14:creationId xmlns:p14="http://schemas.microsoft.com/office/powerpoint/2010/main" val="216769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dirty="0"/>
              <a:t>层次聚类算法</a:t>
            </a:r>
          </a:p>
        </p:txBody>
      </p:sp>
      <p:sp>
        <p:nvSpPr>
          <p:cNvPr id="22532" name="Rectangle 3"/>
          <p:cNvSpPr>
            <a:spLocks noGrp="1" noChangeArrowheads="1"/>
          </p:cNvSpPr>
          <p:nvPr>
            <p:ph sz="quarter" idx="13"/>
          </p:nvPr>
        </p:nvSpPr>
        <p:spPr/>
        <p:txBody>
          <a:bodyPr>
            <a:normAutofit lnSpcReduction="10000"/>
          </a:bodyPr>
          <a:lstStyle/>
          <a:p>
            <a:pPr eaLnBrk="1" hangingPunct="1">
              <a:lnSpc>
                <a:spcPct val="150000"/>
              </a:lnSpc>
              <a:buFont typeface="Wingdings" pitchFamily="2" charset="2"/>
              <a:buNone/>
            </a:pPr>
            <a:r>
              <a:rPr lang="zh-CN" altLang="en-US" sz="1800" dirty="0"/>
              <a:t>	</a:t>
            </a:r>
            <a:r>
              <a:rPr lang="zh-CN" altLang="en-US" dirty="0"/>
              <a:t>对给定的数据集进行层次的分解，直到某种条件满足为止。</a:t>
            </a:r>
            <a:endParaRPr lang="en-US" altLang="zh-CN" dirty="0"/>
          </a:p>
          <a:p>
            <a:pPr>
              <a:lnSpc>
                <a:spcPct val="150000"/>
              </a:lnSpc>
            </a:pPr>
            <a:r>
              <a:rPr lang="zh-CN" altLang="en-US" dirty="0"/>
              <a:t>凝聚的层次聚类</a:t>
            </a:r>
            <a:endParaRPr lang="en-US" altLang="zh-CN" dirty="0"/>
          </a:p>
          <a:p>
            <a:pPr lvl="1" eaLnBrk="1" hangingPunct="1">
              <a:lnSpc>
                <a:spcPct val="150000"/>
              </a:lnSpc>
            </a:pPr>
            <a:r>
              <a:rPr lang="zh-CN" altLang="en-US" sz="2000" dirty="0"/>
              <a:t>自底向上的策略。</a:t>
            </a:r>
            <a:endParaRPr lang="en-US" altLang="zh-CN" sz="2000" dirty="0"/>
          </a:p>
          <a:p>
            <a:pPr lvl="1" eaLnBrk="1" hangingPunct="1">
              <a:lnSpc>
                <a:spcPct val="150000"/>
              </a:lnSpc>
            </a:pPr>
            <a:r>
              <a:rPr lang="zh-CN" altLang="en-US" sz="2000" dirty="0"/>
              <a:t>将每个对象作为一个簇，合并这些原子簇为越来越大的簇，直到所有的对象都在一个簇中，或者某个终结条件被满足。</a:t>
            </a:r>
            <a:endParaRPr lang="en-US" altLang="zh-CN" sz="2000" dirty="0"/>
          </a:p>
          <a:p>
            <a:pPr marL="914583" lvl="2" indent="0">
              <a:lnSpc>
                <a:spcPct val="150000"/>
              </a:lnSpc>
              <a:buNone/>
            </a:pPr>
            <a:endParaRPr lang="zh-CN" altLang="en-US" sz="1400" dirty="0"/>
          </a:p>
          <a:p>
            <a:pPr marL="342969" lvl="1" indent="-342969">
              <a:lnSpc>
                <a:spcPct val="150000"/>
              </a:lnSpc>
              <a:buSzPct val="70000"/>
              <a:buFont typeface="Wingdings" pitchFamily="2" charset="2"/>
              <a:buChar char="l"/>
            </a:pPr>
            <a:r>
              <a:rPr lang="zh-CN" altLang="en-US" dirty="0"/>
              <a:t>分裂的层次聚类</a:t>
            </a:r>
            <a:endParaRPr lang="en-US" altLang="zh-CN" dirty="0"/>
          </a:p>
          <a:p>
            <a:pPr lvl="1" eaLnBrk="1" hangingPunct="1">
              <a:lnSpc>
                <a:spcPct val="150000"/>
              </a:lnSpc>
            </a:pPr>
            <a:r>
              <a:rPr lang="zh-CN" altLang="en-US" sz="2000" dirty="0"/>
              <a:t>与凝聚的层次聚类相反，采用自顶向下的策略。</a:t>
            </a:r>
            <a:endParaRPr lang="en-US" altLang="zh-CN" sz="2000" dirty="0"/>
          </a:p>
          <a:p>
            <a:pPr lvl="1" eaLnBrk="1" hangingPunct="1">
              <a:lnSpc>
                <a:spcPct val="150000"/>
              </a:lnSpc>
            </a:pPr>
            <a:r>
              <a:rPr lang="zh-CN" altLang="en-US" sz="2000" dirty="0"/>
              <a:t>首先将所有对象置于同一个簇中，然后逐渐细分为越来越小的簇，直到每个对象自成一簇，或者达到了某个终止条件。</a:t>
            </a:r>
          </a:p>
          <a:p>
            <a:pPr marL="914583" lvl="2" indent="0">
              <a:lnSpc>
                <a:spcPct val="150000"/>
              </a:lnSpc>
              <a:buNone/>
            </a:pPr>
            <a:endParaRPr lang="zh-CN" altLang="en-US" sz="1400" dirty="0"/>
          </a:p>
          <a:p>
            <a:pPr marL="342969" lvl="1" indent="-342969">
              <a:lnSpc>
                <a:spcPct val="150000"/>
              </a:lnSpc>
              <a:buSzPct val="70000"/>
              <a:buFont typeface="Wingdings" pitchFamily="2" charset="2"/>
              <a:buChar char="l"/>
            </a:pPr>
            <a:endParaRPr lang="zh-CN" altLang="en-US" sz="1800" dirty="0"/>
          </a:p>
        </p:txBody>
      </p:sp>
      <p:sp>
        <p:nvSpPr>
          <p:cNvPr id="6" name="灯片编号占位符 2"/>
          <p:cNvSpPr>
            <a:spLocks noGrp="1"/>
          </p:cNvSpPr>
          <p:nvPr>
            <p:ph type="sldNum" sz="quarter" idx="12"/>
          </p:nvPr>
        </p:nvSpPr>
        <p:spPr>
          <a:xfrm>
            <a:off x="9339535" y="6497780"/>
            <a:ext cx="2846387" cy="321476"/>
          </a:xfrm>
        </p:spPr>
        <p:txBody>
          <a:bodyPr/>
          <a:lstStyle/>
          <a:p>
            <a:pPr>
              <a:defRPr/>
            </a:pPr>
            <a:fld id="{B35901BC-4697-634B-B237-19528C62CAD5}" type="slidenum">
              <a:rPr lang="zh-CN" altLang="en-US" smtClean="0"/>
              <a:pPr>
                <a:defRPr/>
              </a:pPr>
              <a:t>48</a:t>
            </a:fld>
            <a:endParaRPr lang="zh-CN" altLang="en-US" dirty="0"/>
          </a:p>
        </p:txBody>
      </p:sp>
    </p:spTree>
    <p:extLst>
      <p:ext uri="{BB962C8B-B14F-4D97-AF65-F5344CB8AC3E}">
        <p14:creationId xmlns:p14="http://schemas.microsoft.com/office/powerpoint/2010/main" val="195557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统计学原理</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4</a:t>
            </a:fld>
            <a:endParaRPr lang="zh-CN" altLang="en-US" dirty="0"/>
          </a:p>
        </p:txBody>
      </p:sp>
      <p:sp>
        <p:nvSpPr>
          <p:cNvPr id="7" name="内容占位符 10">
            <a:extLst>
              <a:ext uri="{FF2B5EF4-FFF2-40B4-BE49-F238E27FC236}">
                <a16:creationId xmlns:a16="http://schemas.microsoft.com/office/drawing/2014/main" id="{1E0D9CAE-A51C-4C5C-B7E2-B7BF658A5A20}"/>
              </a:ext>
            </a:extLst>
          </p:cNvPr>
          <p:cNvSpPr>
            <a:spLocks noGrp="1"/>
          </p:cNvSpPr>
          <p:nvPr>
            <p:ph sz="quarter" idx="13"/>
          </p:nvPr>
        </p:nvSpPr>
        <p:spPr>
          <a:xfrm>
            <a:off x="1130623" y="1125538"/>
            <a:ext cx="9505082" cy="3024336"/>
          </a:xfrm>
        </p:spPr>
        <p:txBody>
          <a:bodyPr>
            <a:noAutofit/>
          </a:bodyPr>
          <a:lstStyle/>
          <a:p>
            <a:r>
              <a:rPr lang="zh-CN" altLang="en-US" dirty="0"/>
              <a:t>统计学基本概念</a:t>
            </a:r>
            <a:endParaRPr lang="en-US" altLang="zh-CN" dirty="0"/>
          </a:p>
          <a:p>
            <a:pPr lvl="1">
              <a:buFont typeface="Wingdings" panose="05000000000000000000" pitchFamily="2" charset="2"/>
              <a:buChar char="ü"/>
            </a:pPr>
            <a:r>
              <a:rPr lang="en-US" altLang="zh-CN" dirty="0"/>
              <a:t>       </a:t>
            </a:r>
            <a:r>
              <a:rPr lang="zh-CN" altLang="en-US" dirty="0"/>
              <a:t>“统计学是收集、分析、表述和解释数据的科学”</a:t>
            </a:r>
            <a:endParaRPr lang="en-US" altLang="zh-CN" dirty="0"/>
          </a:p>
          <a:p>
            <a:pPr lvl="1">
              <a:buFont typeface="Wingdings" panose="05000000000000000000" pitchFamily="2" charset="2"/>
              <a:buChar char="ü"/>
            </a:pPr>
            <a:r>
              <a:rPr lang="en-US" altLang="zh-CN" dirty="0"/>
              <a:t>       </a:t>
            </a:r>
            <a:r>
              <a:rPr lang="zh-CN" altLang="en-US" dirty="0"/>
              <a:t>“统计学是一组方法，用来设计实验，获得数据，然后在这些数据的基础上组织、概括、演示、分析、解释和得出结论”</a:t>
            </a:r>
            <a:endParaRPr lang="en-US" altLang="zh-CN" dirty="0"/>
          </a:p>
          <a:p>
            <a:pPr lvl="1">
              <a:buFont typeface="Wingdings" panose="05000000000000000000" pitchFamily="2" charset="2"/>
              <a:buChar char="ü"/>
            </a:pPr>
            <a:r>
              <a:rPr lang="en-US" altLang="zh-CN" dirty="0"/>
              <a:t>          ……</a:t>
            </a:r>
          </a:p>
          <a:p>
            <a:pPr marL="0" indent="0">
              <a:buNone/>
            </a:pPr>
            <a:r>
              <a:rPr lang="en-US" altLang="zh-CN" dirty="0">
                <a:solidFill>
                  <a:srgbClr val="FF0000"/>
                </a:solidFill>
              </a:rPr>
              <a:t>	</a:t>
            </a:r>
          </a:p>
        </p:txBody>
      </p:sp>
      <p:cxnSp>
        <p:nvCxnSpPr>
          <p:cNvPr id="5" name="直接箭头连接符 4"/>
          <p:cNvCxnSpPr/>
          <p:nvPr/>
        </p:nvCxnSpPr>
        <p:spPr>
          <a:xfrm>
            <a:off x="5955159" y="3763525"/>
            <a:ext cx="0" cy="792088"/>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6" name="矩形 5"/>
          <p:cNvSpPr/>
          <p:nvPr/>
        </p:nvSpPr>
        <p:spPr>
          <a:xfrm>
            <a:off x="642373" y="4653930"/>
            <a:ext cx="11305243" cy="584775"/>
          </a:xfrm>
          <a:prstGeom prst="rect">
            <a:avLst/>
          </a:prstGeom>
        </p:spPr>
        <p:txBody>
          <a:bodyPr wrap="square">
            <a:spAutoFit/>
          </a:bodyPr>
          <a:lstStyle/>
          <a:p>
            <a:r>
              <a:rPr kumimoji="1" lang="en-US" altLang="zh-CN" sz="3200" dirty="0">
                <a:solidFill>
                  <a:srgbClr val="FF0000"/>
                </a:solidFill>
                <a:latin typeface="微软雅黑"/>
                <a:ea typeface="微软雅黑"/>
                <a:cs typeface="微软雅黑"/>
              </a:rPr>
              <a:t> </a:t>
            </a:r>
            <a:r>
              <a:rPr kumimoji="1" lang="zh-CN" altLang="en-US" sz="3200" dirty="0">
                <a:solidFill>
                  <a:srgbClr val="FF0000"/>
                </a:solidFill>
                <a:latin typeface="微软雅黑"/>
                <a:ea typeface="微软雅黑"/>
                <a:cs typeface="微软雅黑"/>
              </a:rPr>
              <a:t>统计学是关于数据资料的收集、整理、分析和推断的一门科学。</a:t>
            </a:r>
          </a:p>
        </p:txBody>
      </p:sp>
    </p:spTree>
    <p:extLst>
      <p:ext uri="{BB962C8B-B14F-4D97-AF65-F5344CB8AC3E}">
        <p14:creationId xmlns:p14="http://schemas.microsoft.com/office/powerpoint/2010/main" val="2483924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a:t>层次聚类算法</a:t>
            </a:r>
          </a:p>
        </p:txBody>
      </p:sp>
      <p:sp>
        <p:nvSpPr>
          <p:cNvPr id="35843" name="灯片编号占位符 3"/>
          <p:cNvSpPr>
            <a:spLocks noGrp="1"/>
          </p:cNvSpPr>
          <p:nvPr>
            <p:ph type="sldNum" sz="quarter" idx="12"/>
          </p:nvPr>
        </p:nvSpPr>
        <p:spPr/>
        <p:txBody>
          <a:bodyPr/>
          <a:lstStyle/>
          <a:p>
            <a:pPr>
              <a:defRPr/>
            </a:pPr>
            <a:fld id="{8A0E1AD7-6A3A-4788-B19A-ECCFCCD6DBFC}" type="slidenum">
              <a:rPr lang="zh-CN" altLang="en-US" smtClean="0">
                <a:latin typeface="Arial" pitchFamily="34" charset="0"/>
              </a:rPr>
              <a:pPr>
                <a:defRPr/>
              </a:pPr>
              <a:t>49</a:t>
            </a:fld>
            <a:endParaRPr lang="en-US" altLang="zh-CN">
              <a:latin typeface="Arial" pitchFamily="34" charset="0"/>
            </a:endParaRPr>
          </a:p>
        </p:txBody>
      </p:sp>
      <p:pic>
        <p:nvPicPr>
          <p:cNvPr id="3" name="图片 2"/>
          <p:cNvPicPr>
            <a:picLocks noChangeAspect="1"/>
          </p:cNvPicPr>
          <p:nvPr/>
        </p:nvPicPr>
        <p:blipFill>
          <a:blip r:embed="rId3"/>
          <a:stretch>
            <a:fillRect/>
          </a:stretch>
        </p:blipFill>
        <p:spPr>
          <a:xfrm>
            <a:off x="1922712" y="1015206"/>
            <a:ext cx="8105526" cy="5222900"/>
          </a:xfrm>
          <a:prstGeom prst="rect">
            <a:avLst/>
          </a:prstGeom>
        </p:spPr>
      </p:pic>
    </p:spTree>
    <p:extLst>
      <p:ext uri="{BB962C8B-B14F-4D97-AF65-F5344CB8AC3E}">
        <p14:creationId xmlns:p14="http://schemas.microsoft.com/office/powerpoint/2010/main" val="402925953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zh-CN" altLang="en-US" dirty="0"/>
              <a:t>层次聚类</a:t>
            </a:r>
            <a:r>
              <a:rPr lang="en-US" altLang="zh-CN" dirty="0"/>
              <a:t>-</a:t>
            </a:r>
            <a:r>
              <a:rPr lang="zh-CN" altLang="en-US" dirty="0"/>
              <a:t>经典凝聚算法</a:t>
            </a:r>
          </a:p>
        </p:txBody>
      </p:sp>
      <mc:AlternateContent xmlns:mc="http://schemas.openxmlformats.org/markup-compatibility/2006" xmlns:a14="http://schemas.microsoft.com/office/drawing/2010/main">
        <mc:Choice Requires="a14">
          <p:sp>
            <p:nvSpPr>
              <p:cNvPr id="24580" name="Rectangle 3"/>
              <p:cNvSpPr>
                <a:spLocks noGrp="1" noChangeArrowheads="1"/>
              </p:cNvSpPr>
              <p:nvPr>
                <p:ph sz="quarter" idx="13"/>
              </p:nvPr>
            </p:nvSpPr>
            <p:spPr>
              <a:noFill/>
            </p:spPr>
            <p:txBody>
              <a:bodyPr>
                <a:noAutofit/>
              </a:bodyPr>
              <a:lstStyle/>
              <a:p>
                <a:pPr>
                  <a:lnSpc>
                    <a:spcPct val="150000"/>
                  </a:lnSpc>
                </a:pPr>
                <a:r>
                  <a:rPr lang="zh-CN" altLang="en-US" dirty="0"/>
                  <a:t>初始化</a:t>
                </a:r>
              </a:p>
              <a:p>
                <a:pPr marL="0" indent="0">
                  <a:lnSpc>
                    <a:spcPct val="150000"/>
                  </a:lnSpc>
                  <a:buNone/>
                </a:pPr>
                <a:r>
                  <a:rPr lang="en-US" altLang="zh-CN" sz="2000" dirty="0"/>
                  <a:t>	-</a:t>
                </a:r>
                <a:r>
                  <a:rPr lang="zh-CN" altLang="en-US" sz="2000" dirty="0"/>
                  <a:t>选择</a:t>
                </a:r>
                <a:r>
                  <a:rPr lang="en-US" altLang="zh-CN" sz="2000" dirty="0"/>
                  <a:t>R</a:t>
                </a:r>
                <a:r>
                  <a:rPr lang="en-US" altLang="zh-CN" sz="2000" baseline="-25000" dirty="0"/>
                  <a:t>0</a:t>
                </a:r>
                <a:r>
                  <a:rPr lang="en-US" altLang="zh-CN" sz="2000" dirty="0"/>
                  <a:t> = </a:t>
                </a:r>
                <a:r>
                  <a:rPr lang="zh-CN" altLang="en-US" sz="2000" dirty="0"/>
                  <a:t>｛</a:t>
                </a:r>
                <a:r>
                  <a:rPr lang="en-US" altLang="zh-CN" sz="2000" dirty="0" err="1"/>
                  <a:t>C</a:t>
                </a:r>
                <a:r>
                  <a:rPr lang="en-US" altLang="zh-CN" sz="2000" baseline="-25000" dirty="0" err="1"/>
                  <a:t>i</a:t>
                </a:r>
                <a:r>
                  <a:rPr lang="en-US" altLang="zh-CN" sz="2000" dirty="0"/>
                  <a:t> =</a:t>
                </a:r>
                <a:r>
                  <a:rPr lang="zh-CN" altLang="en-US" sz="2000" dirty="0"/>
                  <a:t>｛</a:t>
                </a:r>
                <a14:m>
                  <m:oMath xmlns:m="http://schemas.openxmlformats.org/officeDocument/2006/math">
                    <m:r>
                      <a:rPr lang="en-US" altLang="zh-CN" sz="2000" b="0" i="1" smtClean="0">
                        <a:latin typeface="Cambria Math" panose="02040503050406030204" pitchFamily="18" charset="0"/>
                      </a:rPr>
                      <m:t>𝑥</m:t>
                    </m:r>
                  </m:oMath>
                </a14:m>
                <a:r>
                  <a:rPr lang="en-US" altLang="zh-CN" sz="2000" baseline="-25000" dirty="0" err="1"/>
                  <a:t>i</a:t>
                </a:r>
                <a:r>
                  <a:rPr lang="zh-CN" altLang="en-US" sz="2000" dirty="0"/>
                  <a:t>｝，</a:t>
                </a:r>
                <a:r>
                  <a:rPr lang="en-US" altLang="zh-CN" sz="2000" dirty="0" err="1"/>
                  <a:t>i</a:t>
                </a:r>
                <a:r>
                  <a:rPr lang="en-US" altLang="zh-CN" sz="2000" dirty="0"/>
                  <a:t> = 1,…,N</a:t>
                </a:r>
                <a:r>
                  <a:rPr lang="zh-CN" altLang="en-US" sz="2000" dirty="0"/>
                  <a:t>｝作为初始聚类</a:t>
                </a:r>
              </a:p>
              <a:p>
                <a:pPr marL="0" indent="0">
                  <a:lnSpc>
                    <a:spcPct val="150000"/>
                  </a:lnSpc>
                  <a:buNone/>
                </a:pPr>
                <a:r>
                  <a:rPr lang="en-US" altLang="zh-CN" sz="2000" dirty="0"/>
                  <a:t>	-</a:t>
                </a:r>
                <a:r>
                  <a:rPr lang="zh-CN" altLang="en-US" sz="2000" dirty="0"/>
                  <a:t>令</a:t>
                </a:r>
                <a:r>
                  <a:rPr lang="en-US" altLang="zh-CN" sz="2000" dirty="0"/>
                  <a:t>t = 0</a:t>
                </a:r>
              </a:p>
              <a:p>
                <a:pPr>
                  <a:lnSpc>
                    <a:spcPct val="150000"/>
                  </a:lnSpc>
                </a:pPr>
                <a:r>
                  <a:rPr lang="zh-CN" altLang="en-US" dirty="0"/>
                  <a:t>重复执行下列步骤</a:t>
                </a:r>
              </a:p>
              <a:p>
                <a:pPr marL="0" indent="0">
                  <a:lnSpc>
                    <a:spcPct val="150000"/>
                  </a:lnSpc>
                  <a:buNone/>
                </a:pPr>
                <a:r>
                  <a:rPr lang="en-US" altLang="zh-CN" sz="2000" dirty="0"/>
                  <a:t>	-t = t + 1</a:t>
                </a:r>
              </a:p>
              <a:p>
                <a:pPr marL="0" indent="0">
                  <a:lnSpc>
                    <a:spcPct val="150000"/>
                  </a:lnSpc>
                  <a:buNone/>
                </a:pPr>
                <a:r>
                  <a:rPr lang="en-US" altLang="zh-CN" sz="2000" dirty="0"/>
                  <a:t>	-</a:t>
                </a:r>
                <a:r>
                  <a:rPr lang="zh-CN" altLang="en-US" sz="2000" dirty="0"/>
                  <a:t>在</a:t>
                </a:r>
                <a:r>
                  <a:rPr lang="en-US" altLang="zh-CN" sz="2000" dirty="0"/>
                  <a:t>R</a:t>
                </a:r>
                <a:r>
                  <a:rPr lang="en-US" altLang="zh-CN" sz="2000" baseline="-25000" dirty="0"/>
                  <a:t>t-1</a:t>
                </a:r>
                <a:r>
                  <a:rPr lang="en-US" altLang="zh-CN" sz="2000" dirty="0"/>
                  <a:t> </a:t>
                </a:r>
                <a:r>
                  <a:rPr lang="zh-CN" altLang="en-US" sz="2000" dirty="0"/>
                  <a:t>的所有可能聚类对</a:t>
                </a:r>
                <a:r>
                  <a:rPr lang="en-US" altLang="zh-CN" sz="2000" dirty="0"/>
                  <a:t>(C</a:t>
                </a:r>
                <a:r>
                  <a:rPr lang="en-US" altLang="zh-CN" sz="2000" baseline="-25000" dirty="0"/>
                  <a:t>r</a:t>
                </a:r>
                <a:r>
                  <a:rPr lang="en-US" altLang="zh-CN" sz="2000" dirty="0"/>
                  <a:t>, C</a:t>
                </a:r>
                <a:r>
                  <a:rPr lang="en-US" altLang="zh-CN" sz="2000" baseline="-25000" dirty="0"/>
                  <a:t>s</a:t>
                </a:r>
                <a:r>
                  <a:rPr lang="en-US" altLang="zh-CN" sz="2000" dirty="0"/>
                  <a:t>)</a:t>
                </a:r>
                <a:r>
                  <a:rPr lang="zh-CN" altLang="en-US" sz="2000" dirty="0"/>
                  <a:t>中找到一组</a:t>
                </a:r>
                <a:r>
                  <a:rPr lang="en-US" altLang="zh-CN" sz="2000" dirty="0"/>
                  <a:t>(</a:t>
                </a:r>
                <a:r>
                  <a:rPr lang="en-US" altLang="zh-CN" sz="2000" dirty="0" err="1"/>
                  <a:t>C</a:t>
                </a:r>
                <a:r>
                  <a:rPr lang="en-US" altLang="zh-CN" sz="2000" baseline="-25000" dirty="0" err="1"/>
                  <a:t>i</a:t>
                </a:r>
                <a:r>
                  <a:rPr lang="en-US" altLang="zh-CN" sz="2000" dirty="0"/>
                  <a:t>, </a:t>
                </a:r>
                <a:r>
                  <a:rPr lang="en-US" altLang="zh-CN" sz="2000" dirty="0" err="1"/>
                  <a:t>C</a:t>
                </a:r>
                <a:r>
                  <a:rPr lang="en-US" altLang="zh-CN" sz="2000" baseline="-25000" dirty="0" err="1"/>
                  <a:t>j</a:t>
                </a:r>
                <a:r>
                  <a:rPr lang="en-US" altLang="zh-CN" sz="2000" dirty="0"/>
                  <a:t>)</a:t>
                </a:r>
                <a:r>
                  <a:rPr lang="zh-CN" altLang="en-US" sz="2000" dirty="0"/>
                  <a:t>，满足</a:t>
                </a:r>
              </a:p>
              <a:p>
                <a:pPr marL="0" indent="0">
                  <a:lnSpc>
                    <a:spcPct val="150000"/>
                  </a:lnSpc>
                  <a:buNone/>
                </a:pPr>
                <a:r>
                  <a:rPr lang="zh-CN" altLang="en-US" sz="2000" dirty="0"/>
                  <a:t>	 </a:t>
                </a:r>
                <a:r>
                  <a:rPr lang="en-US" altLang="zh-CN" sz="2000" dirty="0"/>
                  <a:t>d(</a:t>
                </a:r>
                <a:r>
                  <a:rPr lang="en-US" altLang="zh-CN" sz="2000" dirty="0" err="1"/>
                  <a:t>C</a:t>
                </a:r>
                <a:r>
                  <a:rPr lang="en-US" altLang="zh-CN" sz="2000" baseline="-25000" dirty="0" err="1"/>
                  <a:t>i</a:t>
                </a:r>
                <a:r>
                  <a:rPr lang="en-US" altLang="zh-CN" sz="2000" dirty="0"/>
                  <a:t>, </a:t>
                </a:r>
                <a:r>
                  <a:rPr lang="en-US" altLang="zh-CN" sz="2000" dirty="0" err="1"/>
                  <a:t>C</a:t>
                </a:r>
                <a:r>
                  <a:rPr lang="en-US" altLang="zh-CN" sz="2000" baseline="-25000" dirty="0" err="1"/>
                  <a:t>j</a:t>
                </a:r>
                <a:r>
                  <a:rPr lang="en-US" altLang="zh-CN" sz="2000" dirty="0"/>
                  <a:t>) =</a:t>
                </a:r>
                <a:r>
                  <a:rPr lang="zh-CN" altLang="en-US" sz="2000" dirty="0"/>
                  <a:t>				</a:t>
                </a:r>
                <a:r>
                  <a:rPr lang="en-US" altLang="zh-CN" sz="2000" dirty="0"/>
                  <a:t>	</a:t>
                </a:r>
              </a:p>
              <a:p>
                <a:pPr marL="0" indent="0">
                  <a:lnSpc>
                    <a:spcPct val="150000"/>
                  </a:lnSpc>
                  <a:buNone/>
                </a:pPr>
                <a:r>
                  <a:rPr lang="en-US" altLang="zh-CN" sz="2000" dirty="0"/>
                  <a:t>         	 -</a:t>
                </a:r>
                <a:r>
                  <a:rPr lang="zh-CN" altLang="en-US" sz="2000" dirty="0"/>
                  <a:t>定义</a:t>
                </a:r>
                <a:r>
                  <a:rPr lang="en-US" altLang="zh-CN" sz="2000" dirty="0" err="1"/>
                  <a:t>C</a:t>
                </a:r>
                <a:r>
                  <a:rPr lang="en-US" altLang="zh-CN" sz="2000" baseline="-25000" dirty="0" err="1"/>
                  <a:t>q</a:t>
                </a:r>
                <a:r>
                  <a:rPr lang="en-US" altLang="zh-CN" sz="2000" dirty="0"/>
                  <a:t>  =  </a:t>
                </a:r>
                <a:r>
                  <a:rPr lang="en-US" altLang="zh-CN" sz="2000" dirty="0" err="1"/>
                  <a:t>C</a:t>
                </a:r>
                <a:r>
                  <a:rPr lang="en-US" altLang="zh-CN" sz="2000" baseline="-25000" dirty="0" err="1"/>
                  <a:t>i</a:t>
                </a:r>
                <a:r>
                  <a:rPr lang="en-US" altLang="zh-CN" sz="2000" dirty="0"/>
                  <a:t>    </a:t>
                </a:r>
                <a:r>
                  <a:rPr lang="en-US" altLang="zh-CN" sz="2000" dirty="0" err="1"/>
                  <a:t>C</a:t>
                </a:r>
                <a:r>
                  <a:rPr lang="en-US" altLang="zh-CN" sz="2000" baseline="-25000" dirty="0" err="1"/>
                  <a:t>j</a:t>
                </a:r>
                <a:r>
                  <a:rPr lang="zh-CN" altLang="en-US" sz="2000" dirty="0"/>
                  <a:t>，并产生新聚类</a:t>
                </a:r>
                <a:r>
                  <a:rPr lang="en-US" altLang="zh-CN" sz="2000" dirty="0" err="1"/>
                  <a:t>R</a:t>
                </a:r>
                <a:r>
                  <a:rPr lang="en-US" altLang="zh-CN" sz="2000" baseline="-25000" dirty="0" err="1"/>
                  <a:t>t</a:t>
                </a:r>
                <a:r>
                  <a:rPr lang="en-US" altLang="zh-CN" sz="2000" dirty="0"/>
                  <a:t>= (R</a:t>
                </a:r>
                <a:r>
                  <a:rPr lang="en-US" altLang="zh-CN" sz="2000" baseline="-25000" dirty="0"/>
                  <a:t>t-1</a:t>
                </a:r>
                <a:r>
                  <a:rPr lang="en-US" altLang="zh-CN" sz="2000" dirty="0"/>
                  <a:t> –{</a:t>
                </a:r>
                <a:r>
                  <a:rPr lang="en-US" altLang="zh-CN" sz="2000" dirty="0" err="1"/>
                  <a:t>C</a:t>
                </a:r>
                <a:r>
                  <a:rPr lang="en-US" altLang="zh-CN" sz="2000" baseline="-25000" dirty="0" err="1"/>
                  <a:t>i</a:t>
                </a:r>
                <a:r>
                  <a:rPr lang="en-US" altLang="zh-CN" sz="2000" dirty="0" err="1"/>
                  <a:t>,C</a:t>
                </a:r>
                <a:r>
                  <a:rPr lang="en-US" altLang="zh-CN" sz="2000" baseline="-25000" dirty="0" err="1"/>
                  <a:t>j</a:t>
                </a:r>
                <a:r>
                  <a:rPr lang="en-US" altLang="zh-CN" sz="2000" dirty="0"/>
                  <a:t>})      { </a:t>
                </a:r>
                <a:r>
                  <a:rPr lang="en-US" altLang="zh-CN" sz="2000" dirty="0" err="1"/>
                  <a:t>C</a:t>
                </a:r>
                <a:r>
                  <a:rPr lang="en-US" altLang="zh-CN" sz="2000" baseline="-25000" dirty="0" err="1"/>
                  <a:t>q</a:t>
                </a:r>
                <a:r>
                  <a:rPr lang="en-US" altLang="zh-CN" sz="2000" baseline="-25000" dirty="0"/>
                  <a:t> </a:t>
                </a:r>
                <a:r>
                  <a:rPr lang="en-US" altLang="zh-CN" sz="2000" dirty="0"/>
                  <a:t>}</a:t>
                </a:r>
              </a:p>
              <a:p>
                <a:pPr>
                  <a:lnSpc>
                    <a:spcPct val="150000"/>
                  </a:lnSpc>
                </a:pPr>
                <a:r>
                  <a:rPr lang="zh-CN" altLang="en-US" dirty="0"/>
                  <a:t>直所有向量全被加入到单一聚类中或满足终止条件。  </a:t>
                </a:r>
              </a:p>
            </p:txBody>
          </p:sp>
        </mc:Choice>
        <mc:Fallback xmlns="">
          <p:sp>
            <p:nvSpPr>
              <p:cNvPr id="24580" name="Rectangle 3"/>
              <p:cNvSpPr>
                <a:spLocks noGrp="1" noRot="1" noChangeAspect="1" noMove="1" noResize="1" noEditPoints="1" noAdjustHandles="1" noChangeArrowheads="1" noChangeShapeType="1" noTextEdit="1"/>
              </p:cNvSpPr>
              <p:nvPr>
                <p:ph sz="quarter" idx="13"/>
              </p:nvPr>
            </p:nvSpPr>
            <p:spPr>
              <a:blipFill>
                <a:blip r:embed="rId4"/>
                <a:stretch>
                  <a:fillRect l="-780" b="-605"/>
                </a:stretch>
              </a:blipFill>
            </p:spPr>
            <p:txBody>
              <a:bodyPr/>
              <a:lstStyle/>
              <a:p>
                <a:r>
                  <a:rPr lang="zh-CN" altLang="en-US">
                    <a:noFill/>
                  </a:rPr>
                  <a:t> </a:t>
                </a:r>
              </a:p>
            </p:txBody>
          </p:sp>
        </mc:Fallback>
      </mc:AlternateContent>
      <p:sp>
        <p:nvSpPr>
          <p:cNvPr id="24581" name="Rectangle 4"/>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4582" name="Rectangle 6"/>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4583" name="Object 7"/>
          <p:cNvGraphicFramePr>
            <a:graphicFrameLocks noChangeAspect="1"/>
          </p:cNvGraphicFramePr>
          <p:nvPr>
            <p:extLst>
              <p:ext uri="{D42A27DB-BD31-4B8C-83A1-F6EECF244321}">
                <p14:modId xmlns:p14="http://schemas.microsoft.com/office/powerpoint/2010/main" val="3776617895"/>
              </p:ext>
            </p:extLst>
          </p:nvPr>
        </p:nvGraphicFramePr>
        <p:xfrm>
          <a:off x="3507847" y="5081489"/>
          <a:ext cx="287404" cy="219126"/>
        </p:xfrm>
        <a:graphic>
          <a:graphicData uri="http://schemas.openxmlformats.org/presentationml/2006/ole">
            <mc:AlternateContent xmlns:mc="http://schemas.openxmlformats.org/markup-compatibility/2006">
              <mc:Choice xmlns:v="urn:schemas-microsoft-com:vml" Requires="v">
                <p:oleObj spid="_x0000_s21844" name="公式" r:id="rId5" imgW="164814" imgH="126780" progId="Equation.3">
                  <p:embed/>
                </p:oleObj>
              </mc:Choice>
              <mc:Fallback>
                <p:oleObj name="公式" r:id="rId5" imgW="164814" imgH="126780" progId="Equation.3">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7847" y="5081489"/>
                        <a:ext cx="287404" cy="219126"/>
                      </a:xfrm>
                      <a:prstGeom prst="rect">
                        <a:avLst/>
                      </a:prstGeom>
                      <a:noFill/>
                    </p:spPr>
                  </p:pic>
                </p:oleObj>
              </mc:Fallback>
            </mc:AlternateContent>
          </a:graphicData>
        </a:graphic>
      </p:graphicFrame>
      <p:sp>
        <p:nvSpPr>
          <p:cNvPr id="24584" name="Rectangle 8"/>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4585" name="Object 9"/>
          <p:cNvGraphicFramePr>
            <a:graphicFrameLocks noChangeAspect="1"/>
          </p:cNvGraphicFramePr>
          <p:nvPr>
            <p:extLst>
              <p:ext uri="{D42A27DB-BD31-4B8C-83A1-F6EECF244321}">
                <p14:modId xmlns:p14="http://schemas.microsoft.com/office/powerpoint/2010/main" val="659236388"/>
              </p:ext>
            </p:extLst>
          </p:nvPr>
        </p:nvGraphicFramePr>
        <p:xfrm>
          <a:off x="7755359" y="5085978"/>
          <a:ext cx="288992" cy="220714"/>
        </p:xfrm>
        <a:graphic>
          <a:graphicData uri="http://schemas.openxmlformats.org/presentationml/2006/ole">
            <mc:AlternateContent xmlns:mc="http://schemas.openxmlformats.org/markup-compatibility/2006">
              <mc:Choice xmlns:v="urn:schemas-microsoft-com:vml" Requires="v">
                <p:oleObj spid="_x0000_s21845" name="公式" r:id="rId7" imgW="164814" imgH="126780" progId="Equation.3">
                  <p:embed/>
                </p:oleObj>
              </mc:Choice>
              <mc:Fallback>
                <p:oleObj name="公式" r:id="rId7" imgW="164814" imgH="126780" progId="Equation.3">
                  <p:embed/>
                  <p:pic>
                    <p:nvPicPr>
                      <p:cNvPr id="0" name="Picture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5359" y="5085978"/>
                        <a:ext cx="288992" cy="220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7" name="Rectangle 19"/>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4588" name="对象 2"/>
          <p:cNvGraphicFramePr>
            <a:graphicFrameLocks noChangeAspect="1"/>
          </p:cNvGraphicFramePr>
          <p:nvPr>
            <p:extLst>
              <p:ext uri="{D42A27DB-BD31-4B8C-83A1-F6EECF244321}">
                <p14:modId xmlns:p14="http://schemas.microsoft.com/office/powerpoint/2010/main" val="3914164635"/>
              </p:ext>
            </p:extLst>
          </p:nvPr>
        </p:nvGraphicFramePr>
        <p:xfrm>
          <a:off x="3074839" y="4381613"/>
          <a:ext cx="2448492" cy="517645"/>
        </p:xfrm>
        <a:graphic>
          <a:graphicData uri="http://schemas.openxmlformats.org/presentationml/2006/ole">
            <mc:AlternateContent xmlns:mc="http://schemas.openxmlformats.org/markup-compatibility/2006">
              <mc:Choice xmlns:v="urn:schemas-microsoft-com:vml" Requires="v">
                <p:oleObj spid="_x0000_s21846" name="公式" r:id="rId9" imgW="1320227" imgH="342751" progId="Equation.3">
                  <p:embed/>
                </p:oleObj>
              </mc:Choice>
              <mc:Fallback>
                <p:oleObj name="公式" r:id="rId9" imgW="1320227" imgH="342751" progId="Equation.3">
                  <p:embed/>
                  <p:pic>
                    <p:nvPicPr>
                      <p:cNvPr id="0"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4839" y="4381613"/>
                        <a:ext cx="2448492" cy="5176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灯片编号占位符 2"/>
          <p:cNvSpPr>
            <a:spLocks noGrp="1"/>
          </p:cNvSpPr>
          <p:nvPr>
            <p:ph type="sldNum" sz="quarter" idx="12"/>
          </p:nvPr>
        </p:nvSpPr>
        <p:spPr>
          <a:xfrm>
            <a:off x="9339535" y="6497780"/>
            <a:ext cx="2846387" cy="321476"/>
          </a:xfrm>
        </p:spPr>
        <p:txBody>
          <a:bodyPr/>
          <a:lstStyle/>
          <a:p>
            <a:pPr>
              <a:defRPr/>
            </a:pPr>
            <a:fld id="{B35901BC-4697-634B-B237-19528C62CAD5}" type="slidenum">
              <a:rPr lang="zh-CN" altLang="en-US" smtClean="0"/>
              <a:pPr>
                <a:defRPr/>
              </a:pPr>
              <a:t>50</a:t>
            </a:fld>
            <a:endParaRPr lang="zh-CN" altLang="en-US" dirty="0"/>
          </a:p>
        </p:txBody>
      </p:sp>
    </p:spTree>
    <p:extLst>
      <p:ext uri="{BB962C8B-B14F-4D97-AF65-F5344CB8AC3E}">
        <p14:creationId xmlns:p14="http://schemas.microsoft.com/office/powerpoint/2010/main" val="3143477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层次聚类算法存在的问题</a:t>
            </a:r>
          </a:p>
        </p:txBody>
      </p:sp>
      <p:sp>
        <p:nvSpPr>
          <p:cNvPr id="25604" name="Rectangle 3"/>
          <p:cNvSpPr>
            <a:spLocks noGrp="1" noChangeArrowheads="1"/>
          </p:cNvSpPr>
          <p:nvPr>
            <p:ph sz="quarter" idx="13"/>
          </p:nvPr>
        </p:nvSpPr>
        <p:spPr/>
        <p:txBody>
          <a:bodyPr/>
          <a:lstStyle/>
          <a:p>
            <a:pPr eaLnBrk="1" hangingPunct="1">
              <a:lnSpc>
                <a:spcPct val="150000"/>
              </a:lnSpc>
            </a:pPr>
            <a:r>
              <a:rPr lang="zh-CN" altLang="en-US" sz="2400" dirty="0"/>
              <a:t>某次合并</a:t>
            </a:r>
            <a:r>
              <a:rPr lang="en-US" altLang="zh-CN" sz="2400" dirty="0"/>
              <a:t>/</a:t>
            </a:r>
            <a:r>
              <a:rPr lang="zh-CN" altLang="en-US" sz="2400" dirty="0"/>
              <a:t>分裂没有选择好，可能导致低质量的聚类结果。</a:t>
            </a:r>
            <a:endParaRPr lang="en-US" altLang="zh-CN" sz="2400" dirty="0"/>
          </a:p>
          <a:p>
            <a:pPr lvl="1">
              <a:lnSpc>
                <a:spcPct val="150000"/>
              </a:lnSpc>
            </a:pPr>
            <a:r>
              <a:rPr lang="zh-CN" altLang="en-US" sz="2000" dirty="0"/>
              <a:t>下一步的处理是在新生成的簇进行。</a:t>
            </a:r>
            <a:endParaRPr lang="en-US" altLang="zh-CN" sz="2000" dirty="0"/>
          </a:p>
          <a:p>
            <a:pPr lvl="1" eaLnBrk="1" hangingPunct="1">
              <a:lnSpc>
                <a:spcPct val="150000"/>
              </a:lnSpc>
            </a:pPr>
            <a:r>
              <a:rPr lang="zh-CN" altLang="en-US" sz="2000" dirty="0"/>
              <a:t>已做的处理不能撤销，簇之间也不能交换对象。</a:t>
            </a:r>
            <a:endParaRPr lang="en-US" altLang="zh-CN" sz="2000" dirty="0"/>
          </a:p>
          <a:p>
            <a:pPr eaLnBrk="1" hangingPunct="1">
              <a:lnSpc>
                <a:spcPct val="150000"/>
              </a:lnSpc>
            </a:pPr>
            <a:r>
              <a:rPr lang="zh-CN" altLang="zh-CN" sz="2400" dirty="0"/>
              <a:t>时间复杂度较高</a:t>
            </a:r>
            <a:endParaRPr lang="en-US" altLang="zh-CN" sz="2400" dirty="0"/>
          </a:p>
          <a:p>
            <a:pPr lvl="1" eaLnBrk="1" hangingPunct="1">
              <a:lnSpc>
                <a:spcPct val="150000"/>
              </a:lnSpc>
            </a:pPr>
            <a:r>
              <a:rPr lang="zh-CN" altLang="en-US" sz="2000" dirty="0"/>
              <a:t>每一次合并</a:t>
            </a:r>
            <a:r>
              <a:rPr lang="en-US" altLang="zh-CN" sz="2000" dirty="0"/>
              <a:t>/</a:t>
            </a:r>
            <a:r>
              <a:rPr lang="zh-CN" altLang="en-US" sz="2000" dirty="0"/>
              <a:t>分裂前，需计算所有两两簇之间的距离，计算量大。</a:t>
            </a:r>
            <a:endParaRPr lang="en-US" altLang="zh-CN" sz="2000" dirty="0"/>
          </a:p>
          <a:p>
            <a:pPr lvl="1" eaLnBrk="1" hangingPunct="1">
              <a:lnSpc>
                <a:spcPct val="150000"/>
              </a:lnSpc>
            </a:pPr>
            <a:r>
              <a:rPr lang="zh-CN" altLang="zh-CN" sz="2000" dirty="0"/>
              <a:t>若聚类对象数目为</a:t>
            </a:r>
            <a:r>
              <a:rPr lang="en-US" altLang="zh-CN" sz="2000" i="1" dirty="0"/>
              <a:t>N</a:t>
            </a:r>
            <a:r>
              <a:rPr lang="zh-CN" altLang="zh-CN" sz="2000" dirty="0"/>
              <a:t>，则层次聚类算法的时间复杂度为</a:t>
            </a:r>
            <a:r>
              <a:rPr lang="en-US" altLang="zh-CN" sz="2000" i="1" dirty="0"/>
              <a:t>O(N</a:t>
            </a:r>
            <a:r>
              <a:rPr lang="en-US" altLang="zh-CN" sz="2000" i="1" baseline="30000" dirty="0"/>
              <a:t>2</a:t>
            </a:r>
            <a:r>
              <a:rPr lang="en-US" altLang="zh-CN" sz="2000" i="1" dirty="0"/>
              <a:t>)</a:t>
            </a:r>
            <a:r>
              <a:rPr lang="zh-CN" altLang="en-US" sz="2000" i="1" dirty="0"/>
              <a:t>。</a:t>
            </a:r>
            <a:endParaRPr lang="en-US" altLang="zh-CN" sz="2000" i="1" dirty="0"/>
          </a:p>
        </p:txBody>
      </p:sp>
      <p:sp>
        <p:nvSpPr>
          <p:cNvPr id="5" name="灯片编号占位符 2"/>
          <p:cNvSpPr>
            <a:spLocks noGrp="1"/>
          </p:cNvSpPr>
          <p:nvPr>
            <p:ph type="sldNum" sz="quarter" idx="12"/>
          </p:nvPr>
        </p:nvSpPr>
        <p:spPr>
          <a:xfrm>
            <a:off x="9339535" y="6497780"/>
            <a:ext cx="2846387" cy="321476"/>
          </a:xfrm>
        </p:spPr>
        <p:txBody>
          <a:bodyPr/>
          <a:lstStyle/>
          <a:p>
            <a:pPr>
              <a:defRPr/>
            </a:pPr>
            <a:fld id="{B35901BC-4697-634B-B237-19528C62CAD5}" type="slidenum">
              <a:rPr lang="zh-CN" altLang="en-US" smtClean="0"/>
              <a:pPr>
                <a:defRPr/>
              </a:pPr>
              <a:t>51</a:t>
            </a:fld>
            <a:endParaRPr lang="zh-CN" altLang="en-US" dirty="0"/>
          </a:p>
        </p:txBody>
      </p:sp>
    </p:spTree>
    <p:extLst>
      <p:ext uri="{BB962C8B-B14F-4D97-AF65-F5344CB8AC3E}">
        <p14:creationId xmlns:p14="http://schemas.microsoft.com/office/powerpoint/2010/main" val="3773351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2"/>
            <a:r>
              <a:rPr lang="zh-CN" altLang="en-US" sz="2800" b="1" kern="1200" spc="225" dirty="0">
                <a:solidFill>
                  <a:srgbClr val="0259B3"/>
                </a:solidFill>
                <a:latin typeface="微软雅黑"/>
                <a:ea typeface="微软雅黑"/>
                <a:cs typeface="微软雅黑"/>
              </a:rPr>
              <a:t>聚类算法</a:t>
            </a:r>
          </a:p>
        </p:txBody>
      </p:sp>
      <p:sp>
        <p:nvSpPr>
          <p:cNvPr id="4" name="灯片编号占位符 3"/>
          <p:cNvSpPr>
            <a:spLocks noGrp="1"/>
          </p:cNvSpPr>
          <p:nvPr>
            <p:ph type="sldNum" sz="quarter" idx="12"/>
          </p:nvPr>
        </p:nvSpPr>
        <p:spPr/>
        <p:txBody>
          <a:bodyPr/>
          <a:lstStyle/>
          <a:p>
            <a:pPr>
              <a:defRPr/>
            </a:pPr>
            <a:fld id="{5DE97C8E-EC0C-43D3-AAE3-C16FA0D9EFC2}" type="slidenum">
              <a:rPr lang="zh-CN" altLang="en-US" smtClean="0"/>
              <a:pPr>
                <a:defRPr/>
              </a:pPr>
              <a:t>52</a:t>
            </a:fld>
            <a:endParaRPr lang="en-US" altLang="zh-CN"/>
          </a:p>
        </p:txBody>
      </p:sp>
      <p:sp>
        <p:nvSpPr>
          <p:cNvPr id="3" name="内容占位符 2"/>
          <p:cNvSpPr>
            <a:spLocks noGrp="1"/>
          </p:cNvSpPr>
          <p:nvPr>
            <p:ph sz="quarter" idx="13"/>
          </p:nvPr>
        </p:nvSpPr>
        <p:spPr/>
        <p:txBody>
          <a:bodyPr/>
          <a:lstStyle/>
          <a:p>
            <a:pPr>
              <a:lnSpc>
                <a:spcPct val="150000"/>
              </a:lnSpc>
            </a:pPr>
            <a:r>
              <a:rPr lang="en-US" altLang="zh-CN" dirty="0">
                <a:solidFill>
                  <a:schemeClr val="bg1">
                    <a:lumMod val="50000"/>
                  </a:schemeClr>
                </a:solidFill>
              </a:rPr>
              <a:t>k-means</a:t>
            </a:r>
            <a:r>
              <a:rPr lang="zh-CN" altLang="en-US" dirty="0">
                <a:solidFill>
                  <a:schemeClr val="bg1">
                    <a:lumMod val="50000"/>
                  </a:schemeClr>
                </a:solidFill>
              </a:rPr>
              <a:t>算法</a:t>
            </a:r>
            <a:endParaRPr lang="en-US" altLang="zh-CN" dirty="0">
              <a:solidFill>
                <a:schemeClr val="bg1">
                  <a:lumMod val="50000"/>
                </a:schemeClr>
              </a:solidFill>
            </a:endParaRPr>
          </a:p>
          <a:p>
            <a:pPr>
              <a:lnSpc>
                <a:spcPct val="150000"/>
              </a:lnSpc>
            </a:pPr>
            <a:r>
              <a:rPr lang="zh-CN" altLang="en-US" dirty="0">
                <a:solidFill>
                  <a:schemeClr val="bg1">
                    <a:lumMod val="50000"/>
                  </a:schemeClr>
                </a:solidFill>
              </a:rPr>
              <a:t>层次聚类算法</a:t>
            </a:r>
            <a:endParaRPr lang="en-US" altLang="zh-CN" dirty="0">
              <a:solidFill>
                <a:schemeClr val="bg1">
                  <a:lumMod val="50000"/>
                </a:schemeClr>
              </a:solidFill>
            </a:endParaRPr>
          </a:p>
          <a:p>
            <a:pPr>
              <a:lnSpc>
                <a:spcPct val="150000"/>
              </a:lnSpc>
            </a:pPr>
            <a:r>
              <a:rPr lang="zh-CN" altLang="en-US"/>
              <a:t>密度聚类</a:t>
            </a:r>
            <a:endParaRPr lang="en-US" altLang="zh-CN" dirty="0"/>
          </a:p>
        </p:txBody>
      </p:sp>
    </p:spTree>
    <p:extLst>
      <p:ext uri="{BB962C8B-B14F-4D97-AF65-F5344CB8AC3E}">
        <p14:creationId xmlns:p14="http://schemas.microsoft.com/office/powerpoint/2010/main" val="4267329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EF5A3-A2CE-4332-A73C-7F0BDD4BC43A}"/>
              </a:ext>
            </a:extLst>
          </p:cNvPr>
          <p:cNvSpPr>
            <a:spLocks noGrp="1"/>
          </p:cNvSpPr>
          <p:nvPr>
            <p:ph type="title"/>
          </p:nvPr>
        </p:nvSpPr>
        <p:spPr/>
        <p:txBody>
          <a:bodyPr/>
          <a:lstStyle/>
          <a:p>
            <a:r>
              <a:rPr lang="zh-CN" altLang="en-US" dirty="0"/>
              <a:t>密度聚类算法</a:t>
            </a:r>
          </a:p>
        </p:txBody>
      </p:sp>
      <p:sp>
        <p:nvSpPr>
          <p:cNvPr id="3" name="灯片编号占位符 2">
            <a:extLst>
              <a:ext uri="{FF2B5EF4-FFF2-40B4-BE49-F238E27FC236}">
                <a16:creationId xmlns:a16="http://schemas.microsoft.com/office/drawing/2014/main" id="{AC0610EC-CC2D-4A3F-8B30-25FA95D0BF4A}"/>
              </a:ext>
            </a:extLst>
          </p:cNvPr>
          <p:cNvSpPr>
            <a:spLocks noGrp="1"/>
          </p:cNvSpPr>
          <p:nvPr>
            <p:ph type="sldNum" sz="quarter" idx="12"/>
          </p:nvPr>
        </p:nvSpPr>
        <p:spPr/>
        <p:txBody>
          <a:bodyPr/>
          <a:lstStyle/>
          <a:p>
            <a:pPr>
              <a:defRPr/>
            </a:pPr>
            <a:fld id="{B35901BC-4697-634B-B237-19528C62CAD5}" type="slidenum">
              <a:rPr lang="zh-CN" altLang="en-US" smtClean="0"/>
              <a:pPr>
                <a:defRPr/>
              </a:pPr>
              <a:t>53</a:t>
            </a:fld>
            <a:endParaRPr lang="zh-CN" altLang="en-US" dirty="0"/>
          </a:p>
        </p:txBody>
      </p:sp>
      <p:sp>
        <p:nvSpPr>
          <p:cNvPr id="4" name="内容占位符 3">
            <a:extLst>
              <a:ext uri="{FF2B5EF4-FFF2-40B4-BE49-F238E27FC236}">
                <a16:creationId xmlns:a16="http://schemas.microsoft.com/office/drawing/2014/main" id="{5F3E3400-D728-4AD5-9E5D-6CB10672C793}"/>
              </a:ext>
            </a:extLst>
          </p:cNvPr>
          <p:cNvSpPr>
            <a:spLocks noGrp="1"/>
          </p:cNvSpPr>
          <p:nvPr>
            <p:ph sz="quarter" idx="13"/>
          </p:nvPr>
        </p:nvSpPr>
        <p:spPr>
          <a:xfrm>
            <a:off x="626541" y="1053530"/>
            <a:ext cx="11449298" cy="5041454"/>
          </a:xfrm>
        </p:spPr>
        <p:txBody>
          <a:bodyPr>
            <a:normAutofit/>
          </a:bodyPr>
          <a:lstStyle/>
          <a:p>
            <a:pPr>
              <a:lnSpc>
                <a:spcPct val="16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聚</a:t>
            </a:r>
            <a:r>
              <a:rPr lang="zh-CN" altLang="zh-CN" dirty="0"/>
              <a:t>类可以通过样本分布的紧密程度确定</a:t>
            </a:r>
            <a:endParaRPr lang="en-US" altLang="zh-CN" dirty="0"/>
          </a:p>
          <a:p>
            <a:pPr lvl="1">
              <a:lnSpc>
                <a:spcPct val="16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从样本密度的角度来考察样本之间的可连接性，并基于可连接，样本不断扩展聚类簇，以获得最终的聚类结果。</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73682ABA-0FD1-43A2-9D0D-96BB2C0FBCAF}"/>
              </a:ext>
            </a:extLst>
          </p:cNvPr>
          <p:cNvPicPr>
            <a:picLocks noChangeAspect="1"/>
          </p:cNvPicPr>
          <p:nvPr/>
        </p:nvPicPr>
        <p:blipFill>
          <a:blip r:embed="rId3"/>
          <a:srcRect l="764" t="-2179" r="-764" b="10946"/>
          <a:stretch>
            <a:fillRect/>
          </a:stretch>
        </p:blipFill>
        <p:spPr>
          <a:xfrm>
            <a:off x="1202631" y="3141762"/>
            <a:ext cx="4156974" cy="2533085"/>
          </a:xfrm>
          <a:prstGeom prst="rect">
            <a:avLst/>
          </a:prstGeom>
        </p:spPr>
      </p:pic>
      <p:pic>
        <p:nvPicPr>
          <p:cNvPr id="8" name="图片 7">
            <a:extLst>
              <a:ext uri="{FF2B5EF4-FFF2-40B4-BE49-F238E27FC236}">
                <a16:creationId xmlns:a16="http://schemas.microsoft.com/office/drawing/2014/main" id="{EE08C57E-ECFF-4990-A91D-319335A4834E}"/>
              </a:ext>
            </a:extLst>
          </p:cNvPr>
          <p:cNvPicPr>
            <a:picLocks noChangeAspect="1"/>
          </p:cNvPicPr>
          <p:nvPr/>
        </p:nvPicPr>
        <p:blipFill>
          <a:blip r:embed="rId4"/>
          <a:stretch>
            <a:fillRect/>
          </a:stretch>
        </p:blipFill>
        <p:spPr>
          <a:xfrm>
            <a:off x="6017428" y="3179116"/>
            <a:ext cx="4150375" cy="2532055"/>
          </a:xfrm>
          <a:prstGeom prst="rect">
            <a:avLst/>
          </a:prstGeom>
        </p:spPr>
      </p:pic>
    </p:spTree>
    <p:extLst>
      <p:ext uri="{BB962C8B-B14F-4D97-AF65-F5344CB8AC3E}">
        <p14:creationId xmlns:p14="http://schemas.microsoft.com/office/powerpoint/2010/main" val="2821319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EF5A3-A2CE-4332-A73C-7F0BDD4BC43A}"/>
              </a:ext>
            </a:extLst>
          </p:cNvPr>
          <p:cNvSpPr>
            <a:spLocks noGrp="1"/>
          </p:cNvSpPr>
          <p:nvPr>
            <p:ph type="title"/>
          </p:nvPr>
        </p:nvSpPr>
        <p:spPr/>
        <p:txBody>
          <a:bodyPr/>
          <a:lstStyle/>
          <a:p>
            <a:r>
              <a:rPr lang="zh-CN" altLang="en-US" dirty="0"/>
              <a:t>密度聚类算法</a:t>
            </a:r>
          </a:p>
        </p:txBody>
      </p:sp>
      <p:sp>
        <p:nvSpPr>
          <p:cNvPr id="3" name="灯片编号占位符 2">
            <a:extLst>
              <a:ext uri="{FF2B5EF4-FFF2-40B4-BE49-F238E27FC236}">
                <a16:creationId xmlns:a16="http://schemas.microsoft.com/office/drawing/2014/main" id="{AC0610EC-CC2D-4A3F-8B30-25FA95D0BF4A}"/>
              </a:ext>
            </a:extLst>
          </p:cNvPr>
          <p:cNvSpPr>
            <a:spLocks noGrp="1"/>
          </p:cNvSpPr>
          <p:nvPr>
            <p:ph type="sldNum" sz="quarter" idx="12"/>
          </p:nvPr>
        </p:nvSpPr>
        <p:spPr/>
        <p:txBody>
          <a:bodyPr/>
          <a:lstStyle/>
          <a:p>
            <a:pPr>
              <a:defRPr/>
            </a:pPr>
            <a:fld id="{B35901BC-4697-634B-B237-19528C62CAD5}" type="slidenum">
              <a:rPr lang="zh-CN" altLang="en-US" smtClean="0"/>
              <a:pPr>
                <a:defRPr/>
              </a:pPr>
              <a:t>54</a:t>
            </a:fld>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F3E3400-D728-4AD5-9E5D-6CB10672C793}"/>
                  </a:ext>
                </a:extLst>
              </p:cNvPr>
              <p:cNvSpPr>
                <a:spLocks noGrp="1"/>
              </p:cNvSpPr>
              <p:nvPr>
                <p:ph sz="quarter" idx="13"/>
              </p:nvPr>
            </p:nvSpPr>
            <p:spPr>
              <a:xfrm>
                <a:off x="626541" y="1053530"/>
                <a:ext cx="11449298" cy="5041454"/>
              </a:xfrm>
            </p:spPr>
            <p:txBody>
              <a:bodyPr>
                <a:normAutofit/>
              </a:bodyPr>
              <a:lstStyle/>
              <a:p>
                <a:pPr marL="0" indent="0">
                  <a:lnSpc>
                    <a:spcPct val="150000"/>
                  </a:lnSpc>
                  <a:buNone/>
                </a:pPr>
                <a:r>
                  <a:rPr lang="zh-CN" altLang="en-US" dirty="0"/>
                  <a:t>例：</a:t>
                </a:r>
                <a:r>
                  <a:rPr lang="en-US" altLang="zh-CN" dirty="0"/>
                  <a:t>DBSCAN </a:t>
                </a:r>
                <a:r>
                  <a:rPr lang="zh-CN" altLang="en-US" dirty="0"/>
                  <a:t>（</a:t>
                </a:r>
                <a:r>
                  <a:rPr lang="en-US" altLang="zh-CN" dirty="0"/>
                  <a:t>Density-Based Spatial Clustering of Applications with Noise</a:t>
                </a:r>
                <a:r>
                  <a:rPr lang="zh-CN" altLang="en-US" dirty="0"/>
                  <a:t>）</a:t>
                </a:r>
                <a:endParaRPr lang="zh-CN" altLang="zh-CN" dirty="0"/>
              </a:p>
              <a:p>
                <a:pPr lvl="1">
                  <a:lnSpc>
                    <a:spcPct val="150000"/>
                  </a:lnSpc>
                </a:pPr>
                <a:r>
                  <a:rPr lang="en-US" altLang="zh-CN" dirty="0"/>
                  <a:t>ε</a:t>
                </a:r>
                <a:r>
                  <a:rPr lang="zh-CN" altLang="zh-CN" dirty="0"/>
                  <a:t>−邻域</a:t>
                </a:r>
                <a:endParaRPr lang="en-US" altLang="zh-CN" dirty="0"/>
              </a:p>
              <a:p>
                <a:pPr marL="892175" lvl="2" indent="0">
                  <a:lnSpc>
                    <a:spcPct val="150000"/>
                  </a:lnSpc>
                  <a:buNone/>
                </a:pPr>
                <a:r>
                  <a:rPr lang="en-US" altLang="zh-CN" dirty="0"/>
                  <a:t> </a:t>
                </a:r>
                <a14:m>
                  <m:oMath xmlns:m="http://schemas.openxmlformats.org/officeDocument/2006/math">
                    <m:r>
                      <m:rPr>
                        <m:sty m:val="p"/>
                      </m:rPr>
                      <a:rPr lang="en-US" altLang="zh-CN">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 </m:t>
                    </m:r>
                    <m:r>
                      <a:rPr lang="zh-CN" altLang="en-US" i="1" smtClean="0">
                        <a:solidFill>
                          <a:srgbClr val="000000"/>
                        </a:solidFill>
                        <a:latin typeface="Cambria Math" panose="02040503050406030204" pitchFamily="18" charset="0"/>
                      </a:rPr>
                      <m:t>为</m:t>
                    </m:r>
                  </m:oMath>
                </a14:m>
                <a:r>
                  <a:rPr lang="zh-CN" altLang="en-US" dirty="0"/>
                  <a:t>样本</a:t>
                </a:r>
                <a:r>
                  <a:rPr lang="zh-CN" altLang="zh-CN" dirty="0"/>
                  <a:t>集</a:t>
                </a:r>
                <a:r>
                  <a:rPr lang="zh-CN" altLang="en-US" dirty="0"/>
                  <a:t>，</a:t>
                </a:r>
                <a:r>
                  <a:rPr lang="zh-CN" altLang="zh-CN" dirty="0"/>
                  <a:t>对</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𝑗</m:t>
                        </m:r>
                      </m:sub>
                    </m:sSub>
                  </m:oMath>
                </a14:m>
                <a:r>
                  <a:rPr lang="en-US" altLang="zh-CN" baseline="-25000" dirty="0"/>
                  <a:t> </a:t>
                </a:r>
                <a:r>
                  <a:rPr lang="en-US" altLang="zh-CN" dirty="0"/>
                  <a:t>∈</a:t>
                </a:r>
                <a:r>
                  <a:rPr lang="zh-CN" altLang="en-US" dirty="0">
                    <a:solidFill>
                      <a:srgbClr val="000000"/>
                    </a:solidFill>
                  </a:rPr>
                  <a:t> </a:t>
                </a:r>
                <a14:m>
                  <m:oMath xmlns:m="http://schemas.openxmlformats.org/officeDocument/2006/math">
                    <m:r>
                      <m:rPr>
                        <m:sty m:val="p"/>
                      </m:rPr>
                      <a:rPr lang="en-US" altLang="zh-CN" b="0" i="0" smtClean="0">
                        <a:solidFill>
                          <a:srgbClr val="000000"/>
                        </a:solidFill>
                        <a:latin typeface="Cambria Math" panose="02040503050406030204" pitchFamily="18" charset="0"/>
                      </a:rPr>
                      <m:t>D</m:t>
                    </m:r>
                    <m:r>
                      <a:rPr lang="zh-CN" altLang="en-US" i="1" smtClean="0">
                        <a:solidFill>
                          <a:srgbClr val="000000"/>
                        </a:solidFill>
                        <a:latin typeface="Cambria Math" panose="02040503050406030204" pitchFamily="18" charset="0"/>
                      </a:rPr>
                      <m:t> </m:t>
                    </m:r>
                  </m:oMath>
                </a14:m>
                <a:r>
                  <a:rPr lang="zh-CN" altLang="zh-CN" dirty="0"/>
                  <a:t>，其</a:t>
                </a:r>
                <a:r>
                  <a:rPr lang="en-US" altLang="zh-CN" dirty="0"/>
                  <a:t>ε</a:t>
                </a:r>
                <a:r>
                  <a:rPr lang="zh-CN" altLang="zh-CN" dirty="0"/>
                  <a:t>−邻域是指</a:t>
                </a:r>
                <a14:m>
                  <m:oMath xmlns:m="http://schemas.openxmlformats.org/officeDocument/2006/math">
                    <m:r>
                      <m:rPr>
                        <m:sty m:val="p"/>
                      </m:rPr>
                      <a:rPr lang="en-US" altLang="zh-CN">
                        <a:solidFill>
                          <a:srgbClr val="000000"/>
                        </a:solidFill>
                        <a:latin typeface="Cambria Math" panose="02040503050406030204" pitchFamily="18" charset="0"/>
                      </a:rPr>
                      <m:t>D</m:t>
                    </m:r>
                  </m:oMath>
                </a14:m>
                <a:r>
                  <a:rPr lang="zh-CN" altLang="zh-CN" dirty="0"/>
                  <a:t>中与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距离不大于</a:t>
                </a:r>
                <a:r>
                  <a:rPr lang="en-US" altLang="zh-CN" dirty="0"/>
                  <a:t>ε</a:t>
                </a:r>
                <a:r>
                  <a:rPr lang="zh-CN" altLang="zh-CN" dirty="0"/>
                  <a:t>的样本</a:t>
                </a:r>
                <a:r>
                  <a:rPr lang="zh-CN" altLang="en-US" dirty="0"/>
                  <a:t>。</a:t>
                </a:r>
                <a:endParaRPr lang="en-US" altLang="zh-CN" dirty="0"/>
              </a:p>
              <a:p>
                <a:pPr marL="457200" lvl="1" indent="0">
                  <a:lnSpc>
                    <a:spcPct val="150000"/>
                  </a:lnSpc>
                  <a:buNone/>
                </a:pPr>
                <a:r>
                  <a:rPr lang="en-US" altLang="zh-CN" dirty="0"/>
                  <a:t>                 </a:t>
                </a:r>
                <a:r>
                  <a:rPr lang="en-US" altLang="zh-CN" dirty="0" err="1"/>
                  <a:t>N</a:t>
                </a:r>
                <a:r>
                  <a:rPr lang="en-US" altLang="zh-CN" baseline="-25000" dirty="0" err="1"/>
                  <a:t>ε</a:t>
                </a:r>
                <a:r>
                  <a:rPr lang="en-US" altLang="zh-CN"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en-US" altLang="zh-CN" baseline="-25000" dirty="0"/>
                  <a:t> </a:t>
                </a:r>
                <a:r>
                  <a:rPr lang="en-US" altLang="zh-CN"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en-US" altLang="zh-CN" dirty="0"/>
                  <a:t>∈</a:t>
                </a:r>
                <a:r>
                  <a:rPr lang="en-US" altLang="zh-CN" dirty="0">
                    <a:solidFill>
                      <a:srgbClr val="000000"/>
                    </a:solidFill>
                  </a:rPr>
                  <a:t> </a:t>
                </a:r>
                <a14:m>
                  <m:oMath xmlns:m="http://schemas.openxmlformats.org/officeDocument/2006/math">
                    <m:r>
                      <m:rPr>
                        <m:sty m:val="p"/>
                      </m:rPr>
                      <a:rPr lang="en-US" altLang="zh-CN">
                        <a:solidFill>
                          <a:srgbClr val="000000"/>
                        </a:solidFill>
                        <a:latin typeface="Cambria Math" panose="02040503050406030204" pitchFamily="18" charset="0"/>
                      </a:rPr>
                      <m:t>D</m:t>
                    </m:r>
                    <m:r>
                      <a:rPr lang="en-US" altLang="zh-CN" i="1">
                        <a:solidFill>
                          <a:srgbClr val="000000"/>
                        </a:solidFill>
                        <a:latin typeface="Cambria Math" panose="02040503050406030204" pitchFamily="18" charset="0"/>
                      </a:rPr>
                      <m:t> </m:t>
                    </m:r>
                  </m:oMath>
                </a14:m>
                <a:r>
                  <a:rPr lang="en-US" altLang="zh-CN" dirty="0"/>
                  <a:t>| dist(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en-US" altLang="zh-CN"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en-US" altLang="zh-CN" baseline="-25000" dirty="0"/>
                  <a:t> </a:t>
                </a:r>
                <a:r>
                  <a:rPr lang="en-US" altLang="zh-CN" dirty="0"/>
                  <a:t>)≤ε}</a:t>
                </a:r>
                <a:endParaRPr lang="zh-CN" altLang="zh-CN" dirty="0"/>
              </a:p>
              <a:p>
                <a:pPr lvl="1">
                  <a:lnSpc>
                    <a:spcPct val="150000"/>
                  </a:lnSpc>
                </a:pPr>
                <a:r>
                  <a:rPr lang="zh-CN" altLang="zh-CN" dirty="0"/>
                  <a:t>核心对象</a:t>
                </a:r>
                <a:r>
                  <a:rPr lang="zh-CN" altLang="en-US" dirty="0"/>
                  <a:t>（核心点）</a:t>
                </a:r>
                <a:endParaRPr lang="zh-CN" altLang="zh-CN" dirty="0"/>
              </a:p>
              <a:p>
                <a:pPr marL="1080000" indent="-1800000">
                  <a:lnSpc>
                    <a:spcPct val="150000"/>
                  </a:lnSpc>
                  <a:spcBef>
                    <a:spcPts val="600"/>
                  </a:spcBef>
                  <a:spcAft>
                    <a:spcPts val="0"/>
                  </a:spcAft>
                  <a:buNone/>
                </a:pPr>
                <a:r>
                  <a:rPr lang="en-US" altLang="zh-CN" dirty="0"/>
                  <a:t>          </a:t>
                </a:r>
                <a:r>
                  <a:rPr lang="zh-CN" altLang="zh-CN" dirty="0"/>
                  <a:t>对象</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的ε−邻域中至少包含</a:t>
                </a:r>
                <a:r>
                  <a:rPr lang="en-US" altLang="zh-CN" dirty="0" err="1"/>
                  <a:t>MinPts</a:t>
                </a:r>
                <a:r>
                  <a:rPr lang="zh-CN" altLang="zh-CN" dirty="0"/>
                  <a:t>个样本，即</a:t>
                </a:r>
                <a:r>
                  <a:rPr lang="en-US" altLang="zh-CN" dirty="0" err="1"/>
                  <a:t>Nε</a:t>
                </a:r>
                <a:r>
                  <a:rPr lang="en-US" altLang="zh-CN"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en-US" altLang="zh-CN" dirty="0"/>
                  <a:t> )≥MinPts</a:t>
                </a:r>
                <a:r>
                  <a:rPr lang="zh-CN" altLang="zh-CN" dirty="0"/>
                  <a:t>，则称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为核心对象</a:t>
                </a:r>
                <a:r>
                  <a:rPr lang="zh-CN" altLang="en-US" dirty="0"/>
                  <a:t>。</a:t>
                </a:r>
                <a:endParaRPr lang="zh-CN" altLang="zh-CN" dirty="0"/>
              </a:p>
            </p:txBody>
          </p:sp>
        </mc:Choice>
        <mc:Fallback xmlns="">
          <p:sp>
            <p:nvSpPr>
              <p:cNvPr id="4" name="内容占位符 3">
                <a:extLst>
                  <a:ext uri="{FF2B5EF4-FFF2-40B4-BE49-F238E27FC236}">
                    <a16:creationId xmlns:a16="http://schemas.microsoft.com/office/drawing/2014/main" id="{5F3E3400-D728-4AD5-9E5D-6CB10672C793}"/>
                  </a:ext>
                </a:extLst>
              </p:cNvPr>
              <p:cNvSpPr>
                <a:spLocks noGrp="1" noRot="1" noChangeAspect="1" noMove="1" noResize="1" noEditPoints="1" noAdjustHandles="1" noChangeArrowheads="1" noChangeShapeType="1" noTextEdit="1"/>
              </p:cNvSpPr>
              <p:nvPr>
                <p:ph sz="quarter" idx="13"/>
              </p:nvPr>
            </p:nvSpPr>
            <p:spPr>
              <a:xfrm>
                <a:off x="626541" y="1053530"/>
                <a:ext cx="11449298" cy="5041454"/>
              </a:xfrm>
              <a:blipFill>
                <a:blip r:embed="rId3"/>
                <a:stretch>
                  <a:fillRect l="-852" r="-426"/>
                </a:stretch>
              </a:blipFill>
            </p:spPr>
            <p:txBody>
              <a:bodyPr/>
              <a:lstStyle/>
              <a:p>
                <a:r>
                  <a:rPr lang="zh-CN" altLang="en-US">
                    <a:noFill/>
                  </a:rPr>
                  <a:t> </a:t>
                </a:r>
              </a:p>
            </p:txBody>
          </p:sp>
        </mc:Fallback>
      </mc:AlternateContent>
      <p:sp>
        <p:nvSpPr>
          <p:cNvPr id="6" name="AutoShape 2" descr="[公式]">
            <a:extLst>
              <a:ext uri="{FF2B5EF4-FFF2-40B4-BE49-F238E27FC236}">
                <a16:creationId xmlns:a16="http://schemas.microsoft.com/office/drawing/2014/main" id="{B12105AC-BE8D-47C4-9C4C-4CCB4DB2E072}"/>
              </a:ext>
            </a:extLst>
          </p:cNvPr>
          <p:cNvSpPr>
            <a:spLocks noChangeAspect="1" noChangeArrowheads="1"/>
          </p:cNvSpPr>
          <p:nvPr/>
        </p:nvSpPr>
        <p:spPr bwMode="auto">
          <a:xfrm>
            <a:off x="18954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28096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9698B-B636-40C9-BBD0-D9FE93E8FB1A}"/>
              </a:ext>
            </a:extLst>
          </p:cNvPr>
          <p:cNvSpPr>
            <a:spLocks noGrp="1"/>
          </p:cNvSpPr>
          <p:nvPr>
            <p:ph type="title"/>
          </p:nvPr>
        </p:nvSpPr>
        <p:spPr/>
        <p:txBody>
          <a:bodyPr/>
          <a:lstStyle/>
          <a:p>
            <a:r>
              <a:rPr lang="zh-CN" altLang="en-US" dirty="0"/>
              <a:t>密度聚类算法</a:t>
            </a:r>
          </a:p>
        </p:txBody>
      </p:sp>
      <p:sp>
        <p:nvSpPr>
          <p:cNvPr id="3" name="灯片编号占位符 2">
            <a:extLst>
              <a:ext uri="{FF2B5EF4-FFF2-40B4-BE49-F238E27FC236}">
                <a16:creationId xmlns:a16="http://schemas.microsoft.com/office/drawing/2014/main" id="{18706912-98F8-49A5-842F-1386D2D22359}"/>
              </a:ext>
            </a:extLst>
          </p:cNvPr>
          <p:cNvSpPr>
            <a:spLocks noGrp="1"/>
          </p:cNvSpPr>
          <p:nvPr>
            <p:ph type="sldNum" sz="quarter" idx="12"/>
          </p:nvPr>
        </p:nvSpPr>
        <p:spPr/>
        <p:txBody>
          <a:bodyPr/>
          <a:lstStyle/>
          <a:p>
            <a:pPr>
              <a:defRPr/>
            </a:pPr>
            <a:fld id="{B35901BC-4697-634B-B237-19528C62CAD5}" type="slidenum">
              <a:rPr lang="zh-CN" altLang="en-US" smtClean="0"/>
              <a:pPr>
                <a:defRPr/>
              </a:pPr>
              <a:t>55</a:t>
            </a:fld>
            <a:endParaRPr lang="zh-CN" altLang="en-US" dirty="0"/>
          </a:p>
        </p:txBody>
      </p:sp>
      <p:pic>
        <p:nvPicPr>
          <p:cNvPr id="5" name="图片 4">
            <a:extLst>
              <a:ext uri="{FF2B5EF4-FFF2-40B4-BE49-F238E27FC236}">
                <a16:creationId xmlns:a16="http://schemas.microsoft.com/office/drawing/2014/main" id="{FCF3B4BF-9A9F-421E-9B58-FDDDE2909BBC}"/>
              </a:ext>
            </a:extLst>
          </p:cNvPr>
          <p:cNvPicPr>
            <a:picLocks noChangeAspect="1"/>
          </p:cNvPicPr>
          <p:nvPr/>
        </p:nvPicPr>
        <p:blipFill>
          <a:blip r:embed="rId3"/>
          <a:stretch>
            <a:fillRect/>
          </a:stretch>
        </p:blipFill>
        <p:spPr>
          <a:xfrm>
            <a:off x="2282751" y="1089536"/>
            <a:ext cx="7517830" cy="2952327"/>
          </a:xfrm>
          <a:prstGeom prst="rect">
            <a:avLst/>
          </a:prstGeom>
        </p:spPr>
      </p:pic>
      <mc:AlternateContent xmlns:mc="http://schemas.openxmlformats.org/markup-compatibility/2006" xmlns:a14="http://schemas.microsoft.com/office/drawing/2010/main">
        <mc:Choice Requires="a14">
          <p:sp>
            <p:nvSpPr>
              <p:cNvPr id="6" name="内容占位符 3">
                <a:extLst>
                  <a:ext uri="{FF2B5EF4-FFF2-40B4-BE49-F238E27FC236}">
                    <a16:creationId xmlns:a16="http://schemas.microsoft.com/office/drawing/2014/main" id="{D2F411F7-A45B-4DE7-A0CA-44E81841B5BF}"/>
                  </a:ext>
                </a:extLst>
              </p:cNvPr>
              <p:cNvSpPr txBox="1">
                <a:spLocks/>
              </p:cNvSpPr>
              <p:nvPr/>
            </p:nvSpPr>
            <p:spPr>
              <a:xfrm>
                <a:off x="3578895" y="4369275"/>
                <a:ext cx="5688632" cy="1400778"/>
              </a:xfrm>
              <a:prstGeom prst="rect">
                <a:avLst/>
              </a:prstGeom>
            </p:spPr>
            <p:txBody>
              <a:bodyPr vert="horz" lIns="91440" tIns="45720" rIns="91440" bIns="45720" rtlCol="0">
                <a:normAutofit/>
              </a:bodyPr>
              <a:lstStyle>
                <a:lvl1pPr marL="457200" indent="-457200" algn="l" defTabSz="1085850" rtl="0" eaLnBrk="0" fontAlgn="base" latinLnBrk="0"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742950" indent="-285750" algn="l" defTabSz="1085850" rtl="0" eaLnBrk="0" fontAlgn="base" latinLnBrk="0"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latinLnBrk="0"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latinLnBrk="0"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latinLnBrk="0" hangingPunct="0">
                  <a:lnSpc>
                    <a:spcPct val="120000"/>
                  </a:lnSpc>
                  <a:spcBef>
                    <a:spcPct val="20000"/>
                  </a:spcBef>
                  <a:spcAft>
                    <a:spcPct val="0"/>
                  </a:spcAft>
                  <a:buFont typeface="Arial"/>
                  <a:buChar char="»"/>
                  <a:defRPr kumimoji="1" lang="zh-CN" altLang="en-US" sz="2400" kern="1200" dirty="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altLang="zh-CN" dirty="0" err="1"/>
                  <a:t>MinPts</a:t>
                </a:r>
                <a:r>
                  <a:rPr lang="en-US" altLang="zh-CN" dirty="0"/>
                  <a:t>=3</a:t>
                </a:r>
                <a:r>
                  <a:rPr lang="en-US" dirty="0"/>
                  <a:t>，</a:t>
                </a:r>
                <a:r>
                  <a:rPr lang="zh-CN" altLang="en-US" dirty="0"/>
                  <a:t>圆形虚线是</a:t>
                </a:r>
                <a:r>
                  <a:rPr lang="el-GR" altLang="zh-CN" dirty="0"/>
                  <a:t>ε−</a:t>
                </a:r>
                <a:r>
                  <a:rPr lang="zh-CN" altLang="en-US" dirty="0"/>
                  <a:t>邻域。</a:t>
                </a:r>
              </a:p>
              <a:p>
                <a:pPr marL="0" indent="0">
                  <a:buFont typeface="Wingdings" charset="2"/>
                  <a:buNone/>
                </a:pPr>
                <a:r>
                  <a:rPr lang="zh-CN" altLang="en-US" dirty="0"/>
                  <a:t> </a:t>
                </a:r>
                <a14:m>
                  <m:oMath xmlns:m="http://schemas.openxmlformats.org/officeDocument/2006/math">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𝑥</m:t>
                        </m:r>
                      </m:e>
                      <m:sub>
                        <m:r>
                          <a:rPr lang="ar-AE" altLang="zh-CN" i="1">
                            <a:solidFill>
                              <a:srgbClr val="000000"/>
                            </a:solidFill>
                            <a:latin typeface="Cambria Math" panose="02040503050406030204" pitchFamily="18" charset="0"/>
                          </a:rPr>
                          <m:t>1</m:t>
                        </m:r>
                      </m:sub>
                    </m:sSub>
                    <m:sSub>
                      <m:sSubPr>
                        <m:ctrlPr>
                          <a:rPr lang="ar-AE" i="1">
                            <a:solidFill>
                              <a:srgbClr val="000000"/>
                            </a:solidFill>
                            <a:latin typeface="Cambria Math" panose="02040503050406030204" pitchFamily="18" charset="0"/>
                          </a:rPr>
                        </m:ctrlPr>
                      </m:sSubPr>
                      <m:e>
                        <m:r>
                          <a:rPr lang="ar-AE" i="1">
                            <a:solidFill>
                              <a:srgbClr val="000000"/>
                            </a:solidFill>
                            <a:latin typeface="Cambria Math" panose="02040503050406030204" pitchFamily="18" charset="0"/>
                          </a:rPr>
                          <m:t>，</m:t>
                        </m:r>
                        <m:r>
                          <a:rPr lang="ar-AE" i="1">
                            <a:solidFill>
                              <a:srgbClr val="000000"/>
                            </a:solidFill>
                            <a:latin typeface="Cambria Math" panose="02040503050406030204" pitchFamily="18" charset="0"/>
                          </a:rPr>
                          <m:t>𝑥</m:t>
                        </m:r>
                      </m:e>
                      <m:sub>
                        <m:r>
                          <a:rPr lang="ar-AE" altLang="zh-CN" i="1">
                            <a:solidFill>
                              <a:srgbClr val="000000"/>
                            </a:solidFill>
                            <a:latin typeface="Cambria Math" panose="02040503050406030204" pitchFamily="18" charset="0"/>
                          </a:rPr>
                          <m:t>2</m:t>
                        </m:r>
                      </m:sub>
                    </m:sSub>
                    <m:r>
                      <m:rPr>
                        <m:nor/>
                      </m:rPr>
                      <a:rPr lang="zh-CN" altLang="en-US"/>
                      <m:t>是核心对象</m:t>
                    </m:r>
                    <m:r>
                      <a:rPr lang="zh-CN" altLang="en-US" i="1">
                        <a:latin typeface="Cambria Math" panose="02040503050406030204" pitchFamily="18" charset="0"/>
                      </a:rPr>
                      <m:t>。</m:t>
                    </m:r>
                  </m:oMath>
                </a14:m>
                <a:endParaRPr lang="zh-CN" altLang="en-US" dirty="0"/>
              </a:p>
            </p:txBody>
          </p:sp>
        </mc:Choice>
        <mc:Fallback xmlns="">
          <p:sp>
            <p:nvSpPr>
              <p:cNvPr id="6" name="内容占位符 3">
                <a:extLst>
                  <a:ext uri="{FF2B5EF4-FFF2-40B4-BE49-F238E27FC236}">
                    <a16:creationId xmlns:a16="http://schemas.microsoft.com/office/drawing/2014/main" id="{D2F411F7-A45B-4DE7-A0CA-44E81841B5BF}"/>
                  </a:ext>
                </a:extLst>
              </p:cNvPr>
              <p:cNvSpPr txBox="1">
                <a:spLocks noRot="1" noChangeAspect="1" noMove="1" noResize="1" noEditPoints="1" noAdjustHandles="1" noChangeArrowheads="1" noChangeShapeType="1" noTextEdit="1"/>
              </p:cNvSpPr>
              <p:nvPr/>
            </p:nvSpPr>
            <p:spPr>
              <a:xfrm>
                <a:off x="3578895" y="4369275"/>
                <a:ext cx="5688632" cy="1400778"/>
              </a:xfrm>
              <a:prstGeom prst="rect">
                <a:avLst/>
              </a:prstGeom>
              <a:blipFill>
                <a:blip r:embed="rId4"/>
                <a:stretch>
                  <a:fillRect l="-1608" t="-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0134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EF5A3-A2CE-4332-A73C-7F0BDD4BC43A}"/>
              </a:ext>
            </a:extLst>
          </p:cNvPr>
          <p:cNvSpPr>
            <a:spLocks noGrp="1"/>
          </p:cNvSpPr>
          <p:nvPr>
            <p:ph type="title"/>
          </p:nvPr>
        </p:nvSpPr>
        <p:spPr/>
        <p:txBody>
          <a:bodyPr/>
          <a:lstStyle/>
          <a:p>
            <a:r>
              <a:rPr lang="zh-CN" altLang="en-US" dirty="0"/>
              <a:t>密度聚类算法</a:t>
            </a:r>
          </a:p>
        </p:txBody>
      </p:sp>
      <p:sp>
        <p:nvSpPr>
          <p:cNvPr id="3" name="灯片编号占位符 2">
            <a:extLst>
              <a:ext uri="{FF2B5EF4-FFF2-40B4-BE49-F238E27FC236}">
                <a16:creationId xmlns:a16="http://schemas.microsoft.com/office/drawing/2014/main" id="{AC0610EC-CC2D-4A3F-8B30-25FA95D0BF4A}"/>
              </a:ext>
            </a:extLst>
          </p:cNvPr>
          <p:cNvSpPr>
            <a:spLocks noGrp="1"/>
          </p:cNvSpPr>
          <p:nvPr>
            <p:ph type="sldNum" sz="quarter" idx="12"/>
          </p:nvPr>
        </p:nvSpPr>
        <p:spPr/>
        <p:txBody>
          <a:bodyPr/>
          <a:lstStyle/>
          <a:p>
            <a:pPr>
              <a:defRPr/>
            </a:pPr>
            <a:fld id="{B35901BC-4697-634B-B237-19528C62CAD5}" type="slidenum">
              <a:rPr lang="zh-CN" altLang="en-US" smtClean="0"/>
              <a:pPr>
                <a:defRPr/>
              </a:pPr>
              <a:t>56</a:t>
            </a:fld>
            <a:endParaRPr lang="zh-CN" alt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F3E3400-D728-4AD5-9E5D-6CB10672C793}"/>
                  </a:ext>
                </a:extLst>
              </p:cNvPr>
              <p:cNvSpPr>
                <a:spLocks noGrp="1"/>
              </p:cNvSpPr>
              <p:nvPr>
                <p:ph sz="quarter" idx="13"/>
              </p:nvPr>
            </p:nvSpPr>
            <p:spPr>
              <a:xfrm>
                <a:off x="626541" y="1053530"/>
                <a:ext cx="10873234" cy="5041454"/>
              </a:xfrm>
            </p:spPr>
            <p:txBody>
              <a:bodyPr>
                <a:normAutofit/>
              </a:bodyPr>
              <a:lstStyle/>
              <a:p>
                <a:pPr lvl="1">
                  <a:lnSpc>
                    <a:spcPct val="160000"/>
                  </a:lnSpc>
                  <a:spcBef>
                    <a:spcPts val="600"/>
                  </a:spcBef>
                  <a:spcAft>
                    <a:spcPts val="0"/>
                  </a:spcAft>
                </a:pPr>
                <a:r>
                  <a:rPr lang="zh-CN" altLang="zh-CN" dirty="0"/>
                  <a:t>密度直达</a:t>
                </a:r>
              </a:p>
              <a:p>
                <a:pPr marL="0" indent="0">
                  <a:lnSpc>
                    <a:spcPct val="160000"/>
                  </a:lnSpc>
                  <a:spcBef>
                    <a:spcPts val="600"/>
                  </a:spcBef>
                  <a:spcAft>
                    <a:spcPts val="0"/>
                  </a:spcAft>
                  <a:buNone/>
                </a:pPr>
                <a:r>
                  <a:rPr lang="en-US" altLang="zh-CN" dirty="0"/>
                  <a:t>            </a:t>
                </a:r>
                <a:r>
                  <a:rPr lang="zh-CN" altLang="zh-CN" dirty="0"/>
                  <a:t>若</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位于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zh-CN" dirty="0"/>
                  <a:t>的</a:t>
                </a:r>
                <a:r>
                  <a:rPr lang="el-GR" altLang="zh-CN" dirty="0"/>
                  <a:t>ε</a:t>
                </a:r>
                <a:r>
                  <a:rPr lang="zh-CN" altLang="zh-CN" dirty="0"/>
                  <a:t>−邻域中，且</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zh-CN" dirty="0"/>
                  <a:t>是核心对象，则称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zh-CN" dirty="0"/>
                  <a:t>密度直达。</a:t>
                </a:r>
              </a:p>
              <a:p>
                <a:pPr lvl="1">
                  <a:lnSpc>
                    <a:spcPct val="160000"/>
                  </a:lnSpc>
                  <a:spcBef>
                    <a:spcPts val="600"/>
                  </a:spcBef>
                  <a:spcAft>
                    <a:spcPts val="0"/>
                  </a:spcAft>
                </a:pPr>
                <a:r>
                  <a:rPr lang="zh-CN" altLang="zh-CN" dirty="0"/>
                  <a:t>密度可达</a:t>
                </a:r>
              </a:p>
              <a:p>
                <a:pPr marL="1080000" indent="-1800000">
                  <a:lnSpc>
                    <a:spcPct val="160000"/>
                  </a:lnSpc>
                  <a:spcBef>
                    <a:spcPts val="600"/>
                  </a:spcBef>
                  <a:spcAft>
                    <a:spcPts val="0"/>
                  </a:spcAft>
                  <a:buNone/>
                </a:pPr>
                <a:r>
                  <a:rPr lang="en-US" altLang="zh-CN" dirty="0"/>
                  <a:t>	</a:t>
                </a:r>
                <a:r>
                  <a:rPr lang="zh-CN" altLang="zh-CN" dirty="0"/>
                  <a:t>对</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 </m:t>
                    </m:r>
                  </m:oMath>
                </a14:m>
                <a:r>
                  <a:rPr lang="zh-CN" altLang="zh-CN" dirty="0"/>
                  <a:t>，存在样本序列</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𝑝</m:t>
                        </m:r>
                      </m:e>
                      <m:sub>
                        <m:r>
                          <a:rPr lang="en-US" altLang="zh-CN" b="0" i="1" smtClean="0">
                            <a:solidFill>
                              <a:srgbClr val="000000"/>
                            </a:solidFill>
                            <a:latin typeface="Cambria Math" panose="02040503050406030204" pitchFamily="18" charset="0"/>
                          </a:rPr>
                          <m:t>1</m:t>
                        </m:r>
                      </m:sub>
                    </m:sSub>
                  </m:oMath>
                </a14:m>
                <a:r>
                  <a:rPr lang="en-US" altLang="zh-CN"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𝑝</m:t>
                        </m:r>
                      </m:e>
                      <m:sub>
                        <m:r>
                          <a:rPr lang="en-US" altLang="zh-CN" b="0" i="1" smtClean="0">
                            <a:solidFill>
                              <a:srgbClr val="000000"/>
                            </a:solidFill>
                            <a:latin typeface="Cambria Math" panose="02040503050406030204" pitchFamily="18" charset="0"/>
                          </a:rPr>
                          <m:t>2</m:t>
                        </m:r>
                      </m:sub>
                    </m:sSub>
                  </m:oMath>
                </a14:m>
                <a:r>
                  <a:rPr lang="en-US" altLang="zh-CN" dirty="0"/>
                  <a:t>,...,</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𝑝</m:t>
                        </m:r>
                      </m:e>
                      <m:sub>
                        <m:r>
                          <a:rPr lang="en-US" altLang="zh-CN" b="0" i="1" smtClean="0">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其中</m:t>
                    </m:r>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𝑝</m:t>
                        </m:r>
                      </m:e>
                      <m:sub>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 </m:t>
                    </m:r>
                  </m:oMath>
                </a14:m>
                <a:r>
                  <a:rPr lang="en-US" altLang="zh-CN" dirty="0"/>
                  <a:t>=</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m:t>
                    </m:r>
                  </m:oMath>
                </a14:m>
                <a:r>
                  <a:rPr lang="en-US" altLang="zh-CN"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𝑝</m:t>
                        </m:r>
                      </m:e>
                      <m:sub>
                        <m:r>
                          <a:rPr lang="en-US" altLang="zh-CN" b="0" i="1" smtClean="0">
                            <a:solidFill>
                              <a:srgbClr val="000000"/>
                            </a:solidFill>
                            <a:latin typeface="Cambria Math" panose="02040503050406030204" pitchFamily="18" charset="0"/>
                          </a:rPr>
                          <m:t>𝑛</m:t>
                        </m:r>
                      </m:sub>
                    </m:sSub>
                    <m:r>
                      <a:rPr lang="en-US" altLang="zh-CN" i="1">
                        <a:solidFill>
                          <a:srgbClr val="000000"/>
                        </a:solidFill>
                        <a:latin typeface="Cambria Math" panose="02040503050406030204" pitchFamily="18" charset="0"/>
                      </a:rPr>
                      <m:t> </m:t>
                    </m:r>
                  </m:oMath>
                </a14:m>
                <a:r>
                  <a:rPr lang="en-US" altLang="zh-CN" dirty="0"/>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oMath>
                </a14:m>
                <a:r>
                  <a:rPr lang="zh-CN" altLang="zh-CN" dirty="0"/>
                  <a:t>且</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𝑝</m:t>
                        </m:r>
                      </m:e>
                      <m:sub>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 </m:t>
                    </m:r>
                  </m:oMath>
                </a14:m>
                <a:r>
                  <a:rPr lang="zh-CN" altLang="zh-CN"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oMath>
                </a14:m>
                <a:r>
                  <a:rPr lang="zh-CN" altLang="en-US" dirty="0"/>
                  <a:t> </a:t>
                </a:r>
                <a14:m>
                  <m:oMath xmlns:m="http://schemas.openxmlformats.org/officeDocument/2006/math">
                    <m:r>
                      <a:rPr lang="en-US" altLang="zh-CN" b="0" i="0"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𝑛</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m:t>
                    </m:r>
                  </m:oMath>
                </a14:m>
                <a:r>
                  <a:rPr lang="zh-CN" altLang="zh-CN" dirty="0"/>
                  <a:t>密度直达，则称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zh-CN" dirty="0"/>
                  <a:t>密度可达。</a:t>
                </a:r>
                <a:endParaRPr lang="zh-CN" altLang="en-US" dirty="0"/>
              </a:p>
              <a:p>
                <a:pPr lvl="1">
                  <a:lnSpc>
                    <a:spcPct val="160000"/>
                  </a:lnSpc>
                  <a:spcBef>
                    <a:spcPts val="600"/>
                  </a:spcBef>
                  <a:spcAft>
                    <a:spcPts val="0"/>
                  </a:spcAft>
                </a:pPr>
                <a:r>
                  <a:rPr lang="zh-CN" altLang="zh-CN" dirty="0"/>
                  <a:t>密度相连</a:t>
                </a:r>
                <a:r>
                  <a:rPr lang="en-US" altLang="zh-CN" dirty="0"/>
                  <a:t> </a:t>
                </a:r>
                <a:endParaRPr lang="zh-CN" altLang="zh-CN" dirty="0"/>
              </a:p>
              <a:p>
                <a:pPr marL="0" indent="0">
                  <a:lnSpc>
                    <a:spcPct val="160000"/>
                  </a:lnSpc>
                  <a:spcBef>
                    <a:spcPts val="600"/>
                  </a:spcBef>
                  <a:spcAft>
                    <a:spcPts val="0"/>
                  </a:spcAft>
                  <a:buNone/>
                </a:pPr>
                <a:r>
                  <a:rPr lang="en-US" altLang="zh-CN" dirty="0"/>
                  <a:t>            </a:t>
                </a:r>
                <a:r>
                  <a:rPr lang="zh-CN" altLang="zh-CN" dirty="0"/>
                  <a:t>对</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 </m:t>
                    </m:r>
                  </m:oMath>
                </a14:m>
                <a:r>
                  <a:rPr lang="zh-CN" altLang="zh-CN" dirty="0"/>
                  <a:t>，若存在</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𝑘</m:t>
                        </m:r>
                      </m:sub>
                    </m:sSub>
                  </m:oMath>
                </a14:m>
                <a:r>
                  <a:rPr lang="zh-CN" altLang="zh-CN" dirty="0"/>
                  <a:t>使得</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zh-CN" dirty="0"/>
                  <a:t>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zh-CN" dirty="0"/>
                  <a:t>均由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𝑘</m:t>
                        </m:r>
                      </m:sub>
                    </m:sSub>
                  </m:oMath>
                </a14:m>
                <a:r>
                  <a:rPr lang="zh-CN" altLang="zh-CN" dirty="0"/>
                  <a:t>密度可达，则称</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en-US" dirty="0"/>
                  <a:t>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zh-CN" dirty="0"/>
                  <a:t>密度相连。</a:t>
                </a:r>
                <a:endParaRPr lang="zh-CN" altLang="en-US" dirty="0"/>
              </a:p>
            </p:txBody>
          </p:sp>
        </mc:Choice>
        <mc:Fallback>
          <p:sp>
            <p:nvSpPr>
              <p:cNvPr id="4" name="内容占位符 3">
                <a:extLst>
                  <a:ext uri="{FF2B5EF4-FFF2-40B4-BE49-F238E27FC236}">
                    <a16:creationId xmlns:a16="http://schemas.microsoft.com/office/drawing/2014/main" id="{5F3E3400-D728-4AD5-9E5D-6CB10672C793}"/>
                  </a:ext>
                </a:extLst>
              </p:cNvPr>
              <p:cNvSpPr>
                <a:spLocks noGrp="1" noRot="1" noChangeAspect="1" noMove="1" noResize="1" noEditPoints="1" noAdjustHandles="1" noChangeArrowheads="1" noChangeShapeType="1" noTextEdit="1"/>
              </p:cNvSpPr>
              <p:nvPr>
                <p:ph sz="quarter" idx="13"/>
              </p:nvPr>
            </p:nvSpPr>
            <p:spPr>
              <a:xfrm>
                <a:off x="626541" y="1053530"/>
                <a:ext cx="10873234" cy="5041454"/>
              </a:xfrm>
              <a:blipFill>
                <a:blip r:embed="rId3"/>
                <a:stretch>
                  <a:fillRect r="-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5535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39698B-B636-40C9-BBD0-D9FE93E8FB1A}"/>
              </a:ext>
            </a:extLst>
          </p:cNvPr>
          <p:cNvSpPr>
            <a:spLocks noGrp="1"/>
          </p:cNvSpPr>
          <p:nvPr>
            <p:ph type="title"/>
          </p:nvPr>
        </p:nvSpPr>
        <p:spPr/>
        <p:txBody>
          <a:bodyPr/>
          <a:lstStyle/>
          <a:p>
            <a:r>
              <a:rPr lang="zh-CN" altLang="en-US" dirty="0"/>
              <a:t>密度聚类算法</a:t>
            </a:r>
          </a:p>
        </p:txBody>
      </p:sp>
      <p:sp>
        <p:nvSpPr>
          <p:cNvPr id="3" name="灯片编号占位符 2">
            <a:extLst>
              <a:ext uri="{FF2B5EF4-FFF2-40B4-BE49-F238E27FC236}">
                <a16:creationId xmlns:a16="http://schemas.microsoft.com/office/drawing/2014/main" id="{18706912-98F8-49A5-842F-1386D2D22359}"/>
              </a:ext>
            </a:extLst>
          </p:cNvPr>
          <p:cNvSpPr>
            <a:spLocks noGrp="1"/>
          </p:cNvSpPr>
          <p:nvPr>
            <p:ph type="sldNum" sz="quarter" idx="12"/>
          </p:nvPr>
        </p:nvSpPr>
        <p:spPr/>
        <p:txBody>
          <a:bodyPr/>
          <a:lstStyle/>
          <a:p>
            <a:pPr>
              <a:defRPr/>
            </a:pPr>
            <a:fld id="{B35901BC-4697-634B-B237-19528C62CAD5}" type="slidenum">
              <a:rPr lang="zh-CN" altLang="en-US" smtClean="0"/>
              <a:pPr>
                <a:defRPr/>
              </a:pPr>
              <a:t>57</a:t>
            </a:fld>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50DB99-822B-4228-90A1-81A5423966AB}"/>
                  </a:ext>
                </a:extLst>
              </p:cNvPr>
              <p:cNvSpPr>
                <a:spLocks noGrp="1"/>
              </p:cNvSpPr>
              <p:nvPr>
                <p:ph sz="quarter" idx="13"/>
              </p:nvPr>
            </p:nvSpPr>
            <p:spPr>
              <a:xfrm>
                <a:off x="4803031" y="4509914"/>
                <a:ext cx="4997550" cy="1801095"/>
              </a:xfrm>
            </p:spPr>
            <p:txBody>
              <a:bodyPr>
                <a:normAutofit fontScale="92500"/>
              </a:bodyPr>
              <a:lstStyle/>
              <a:p>
                <a:pPr marL="0" indent="0">
                  <a:buNone/>
                </a:pP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2</m:t>
                        </m:r>
                      </m:sub>
                    </m:sSub>
                  </m:oMath>
                </a14:m>
                <a:r>
                  <a:rPr lang="zh-CN" altLang="zh-CN"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1</m:t>
                        </m:r>
                      </m:sub>
                    </m:sSub>
                  </m:oMath>
                </a14:m>
                <a:r>
                  <a:rPr lang="zh-CN" altLang="zh-CN" dirty="0"/>
                  <a:t>密度直达</a:t>
                </a:r>
                <a:r>
                  <a:rPr lang="zh-CN" altLang="en-US" dirty="0"/>
                  <a:t>。</a:t>
                </a:r>
                <a:endParaRPr lang="en-US" altLang="zh-CN" dirty="0"/>
              </a:p>
              <a:p>
                <a:pPr marL="0" indent="0">
                  <a:buNone/>
                </a:pP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3</m:t>
                        </m:r>
                      </m:sub>
                    </m:sSub>
                  </m:oMath>
                </a14:m>
                <a:r>
                  <a:rPr lang="zh-CN" altLang="zh-CN"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1</m:t>
                        </m:r>
                      </m:sub>
                    </m:sSub>
                  </m:oMath>
                </a14:m>
                <a:r>
                  <a:rPr lang="zh-CN" altLang="zh-CN" dirty="0"/>
                  <a:t>密度可达</a:t>
                </a:r>
                <a:r>
                  <a:rPr lang="zh-CN" altLang="en-US" dirty="0"/>
                  <a:t>。</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4</m:t>
                        </m:r>
                      </m:sub>
                    </m:sSub>
                  </m:oMath>
                </a14:m>
                <a:r>
                  <a:rPr lang="zh-CN" altLang="zh-CN"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1</m:t>
                        </m:r>
                      </m:sub>
                    </m:sSub>
                  </m:oMath>
                </a14:m>
                <a:r>
                  <a:rPr lang="zh-CN" altLang="zh-CN" dirty="0"/>
                  <a:t>密度可达</a:t>
                </a:r>
                <a:r>
                  <a:rPr lang="zh-CN" altLang="en-US" dirty="0"/>
                  <a:t>。</a:t>
                </a:r>
                <a:endParaRPr lang="en-US" altLang="zh-CN" dirty="0"/>
              </a:p>
              <a:p>
                <a:pPr marL="0" indent="0">
                  <a:buNone/>
                </a:pP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4</m:t>
                        </m:r>
                      </m:sub>
                    </m:sSub>
                  </m:oMath>
                </a14:m>
                <a:r>
                  <a:rPr lang="zh-CN" altLang="zh-CN" dirty="0"/>
                  <a:t>密度相连</a:t>
                </a:r>
                <a:r>
                  <a:rPr lang="zh-CN" altLang="en-US" dirty="0"/>
                  <a:t>。</a:t>
                </a:r>
              </a:p>
            </p:txBody>
          </p:sp>
        </mc:Choice>
        <mc:Fallback xmlns="">
          <p:sp>
            <p:nvSpPr>
              <p:cNvPr id="4" name="内容占位符 3">
                <a:extLst>
                  <a:ext uri="{FF2B5EF4-FFF2-40B4-BE49-F238E27FC236}">
                    <a16:creationId xmlns:a16="http://schemas.microsoft.com/office/drawing/2014/main" id="{D550DB99-822B-4228-90A1-81A5423966AB}"/>
                  </a:ext>
                </a:extLst>
              </p:cNvPr>
              <p:cNvSpPr>
                <a:spLocks noGrp="1" noRot="1" noChangeAspect="1" noMove="1" noResize="1" noEditPoints="1" noAdjustHandles="1" noChangeArrowheads="1" noChangeShapeType="1" noTextEdit="1"/>
              </p:cNvSpPr>
              <p:nvPr>
                <p:ph sz="quarter" idx="13"/>
              </p:nvPr>
            </p:nvSpPr>
            <p:spPr>
              <a:xfrm>
                <a:off x="4803031" y="4509914"/>
                <a:ext cx="4997550" cy="1801095"/>
              </a:xfrm>
              <a:blipFill>
                <a:blip r:embed="rId3"/>
                <a:stretch>
                  <a:fillRect t="-33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CF3B4BF-9A9F-421E-9B58-FDDDE2909BBC}"/>
              </a:ext>
            </a:extLst>
          </p:cNvPr>
          <p:cNvPicPr>
            <a:picLocks noChangeAspect="1"/>
          </p:cNvPicPr>
          <p:nvPr/>
        </p:nvPicPr>
        <p:blipFill>
          <a:blip r:embed="rId4"/>
          <a:stretch>
            <a:fillRect/>
          </a:stretch>
        </p:blipFill>
        <p:spPr>
          <a:xfrm>
            <a:off x="2282751" y="1089536"/>
            <a:ext cx="7517830" cy="2952327"/>
          </a:xfrm>
          <a:prstGeom prst="rect">
            <a:avLst/>
          </a:prstGeom>
        </p:spPr>
      </p:pic>
    </p:spTree>
    <p:extLst>
      <p:ext uri="{BB962C8B-B14F-4D97-AF65-F5344CB8AC3E}">
        <p14:creationId xmlns:p14="http://schemas.microsoft.com/office/powerpoint/2010/main" val="1062252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891F4-8FB2-44E1-B0AF-5C7C95EA38EC}"/>
              </a:ext>
            </a:extLst>
          </p:cNvPr>
          <p:cNvSpPr>
            <a:spLocks noGrp="1"/>
          </p:cNvSpPr>
          <p:nvPr>
            <p:ph type="title"/>
          </p:nvPr>
        </p:nvSpPr>
        <p:spPr/>
        <p:txBody>
          <a:bodyPr/>
          <a:lstStyle/>
          <a:p>
            <a:r>
              <a:rPr lang="en-US" altLang="zh-CN" dirty="0"/>
              <a:t>DBSCAN</a:t>
            </a:r>
            <a:r>
              <a:rPr lang="zh-CN" altLang="en-US" dirty="0"/>
              <a:t>算法</a:t>
            </a:r>
          </a:p>
        </p:txBody>
      </p:sp>
      <p:sp>
        <p:nvSpPr>
          <p:cNvPr id="3" name="灯片编号占位符 2">
            <a:extLst>
              <a:ext uri="{FF2B5EF4-FFF2-40B4-BE49-F238E27FC236}">
                <a16:creationId xmlns:a16="http://schemas.microsoft.com/office/drawing/2014/main" id="{6672C84A-B588-41A1-B6A1-2164C066236B}"/>
              </a:ext>
            </a:extLst>
          </p:cNvPr>
          <p:cNvSpPr>
            <a:spLocks noGrp="1"/>
          </p:cNvSpPr>
          <p:nvPr>
            <p:ph type="sldNum" sz="quarter" idx="12"/>
          </p:nvPr>
        </p:nvSpPr>
        <p:spPr/>
        <p:txBody>
          <a:bodyPr/>
          <a:lstStyle/>
          <a:p>
            <a:pPr>
              <a:defRPr/>
            </a:pPr>
            <a:fld id="{B35901BC-4697-634B-B237-19528C62CAD5}" type="slidenum">
              <a:rPr lang="zh-CN" altLang="en-US" smtClean="0"/>
              <a:pPr>
                <a:defRPr/>
              </a:pPr>
              <a:t>58</a:t>
            </a:fld>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E700CC-ED51-4573-8562-AF4AAA788B3F}"/>
                  </a:ext>
                </a:extLst>
              </p:cNvPr>
              <p:cNvSpPr>
                <a:spLocks noGrp="1"/>
              </p:cNvSpPr>
              <p:nvPr>
                <p:ph sz="quarter" idx="13"/>
              </p:nvPr>
            </p:nvSpPr>
            <p:spPr>
              <a:xfrm>
                <a:off x="626541" y="1053530"/>
                <a:ext cx="11161266" cy="5041454"/>
              </a:xfrm>
            </p:spPr>
            <p:txBody>
              <a:bodyPr>
                <a:normAutofit fontScale="92500"/>
              </a:bodyPr>
              <a:lstStyle/>
              <a:p>
                <a:pPr>
                  <a:lnSpc>
                    <a:spcPct val="150000"/>
                  </a:lnSpc>
                </a:pPr>
                <a:r>
                  <a:rPr lang="en-US" altLang="zh-CN" dirty="0"/>
                  <a:t>DBSCAN</a:t>
                </a:r>
                <a:r>
                  <a:rPr lang="zh-CN" altLang="en-US" dirty="0"/>
                  <a:t>算法定义的簇： 由密度可达关系导出的最大的密度相连的样本集合。</a:t>
                </a:r>
                <a:endParaRPr lang="en-US" altLang="zh-CN" dirty="0"/>
              </a:p>
              <a:p>
                <a:pPr lvl="1">
                  <a:lnSpc>
                    <a:spcPct val="150000"/>
                  </a:lnSpc>
                </a:pPr>
                <a:r>
                  <a:rPr lang="zh-CN" altLang="en-US" dirty="0"/>
                  <a:t>给定</a:t>
                </a:r>
                <a:r>
                  <a:rPr lang="zh-CN" altLang="zh-CN" dirty="0"/>
                  <a:t>邻域参数</a:t>
                </a:r>
                <a:r>
                  <a:rPr kumimoji="0" lang="en-US" altLang="zh-CN" dirty="0">
                    <a:latin typeface="MathJax_Main" charset="0"/>
                    <a:ea typeface="MathJax_Main" charset="0"/>
                    <a:cs typeface="Arial" panose="020B0604020202020204" pitchFamily="34" charset="0"/>
                  </a:rPr>
                  <a:t>(</a:t>
                </a:r>
                <a:r>
                  <a:rPr kumimoji="0" lang="en-US" altLang="zh-CN" dirty="0" err="1">
                    <a:latin typeface="MathJax_Math-italic" charset="0"/>
                    <a:ea typeface="MathJax_Math-italic" charset="0"/>
                    <a:cs typeface="Arial" panose="020B0604020202020204" pitchFamily="34" charset="0"/>
                  </a:rPr>
                  <a:t>ε</a:t>
                </a:r>
                <a:r>
                  <a:rPr kumimoji="0" lang="en-US" altLang="zh-CN" dirty="0" err="1">
                    <a:latin typeface="MathJax_Main" charset="0"/>
                    <a:ea typeface="MathJax_Main" charset="0"/>
                    <a:cs typeface="Arial" panose="020B0604020202020204" pitchFamily="34" charset="0"/>
                  </a:rPr>
                  <a:t>,</a:t>
                </a:r>
                <a:r>
                  <a:rPr kumimoji="0" lang="en-US" altLang="zh-CN" dirty="0" err="1">
                    <a:latin typeface="MathJax_Math-italic" charset="0"/>
                    <a:ea typeface="MathJax_Math-italic" charset="0"/>
                    <a:cs typeface="Arial" panose="020B0604020202020204" pitchFamily="34" charset="0"/>
                  </a:rPr>
                  <a:t>M</a:t>
                </a:r>
                <a:r>
                  <a:rPr kumimoji="0" lang="en-US" altLang="zh-CN" dirty="0" err="1">
                    <a:latin typeface="MathJax_Main" charset="0"/>
                    <a:ea typeface="MathJax_Main" charset="0"/>
                    <a:cs typeface="Arial" panose="020B0604020202020204" pitchFamily="34" charset="0"/>
                  </a:rPr>
                  <a:t>inPts</a:t>
                </a:r>
                <a:r>
                  <a:rPr kumimoji="0" lang="en-US" altLang="zh-CN" dirty="0">
                    <a:latin typeface="MathJax_Main" charset="0"/>
                    <a:ea typeface="MathJax_Main" charset="0"/>
                    <a:cs typeface="Arial" panose="020B0604020202020204" pitchFamily="34" charset="0"/>
                  </a:rPr>
                  <a:t>),</a:t>
                </a:r>
                <a:r>
                  <a:rPr lang="zh-CN" altLang="en-US" dirty="0"/>
                  <a:t> 簇</a:t>
                </a:r>
                <a14:m>
                  <m:oMath xmlns:m="http://schemas.openxmlformats.org/officeDocument/2006/math">
                    <m:r>
                      <m:rPr>
                        <m:sty m:val="p"/>
                      </m:rPr>
                      <a:rPr lang="en-US" altLang="zh-CN" b="0" i="0" smtClean="0">
                        <a:solidFill>
                          <a:srgbClr val="000000"/>
                        </a:solidFill>
                        <a:latin typeface="Cambria Math" panose="02040503050406030204" pitchFamily="18" charset="0"/>
                      </a:rPr>
                      <m:t>C</m:t>
                    </m:r>
                    <m:r>
                      <a:rPr lang="en-US" altLang="zh-CN" i="1">
                        <a:solidFill>
                          <a:srgbClr val="000000"/>
                        </a:solidFill>
                        <a:latin typeface="Cambria Math" panose="02040503050406030204" pitchFamily="18" charset="0"/>
                      </a:rPr>
                      <m:t> </m:t>
                    </m:r>
                  </m:oMath>
                </a14:m>
                <a:r>
                  <a:rPr lang="en-US" altLang="zh-CN" dirty="0"/>
                  <a:t>⊆</a:t>
                </a:r>
                <a:r>
                  <a:rPr lang="en-US" altLang="zh-CN" dirty="0">
                    <a:solidFill>
                      <a:srgbClr val="000000"/>
                    </a:solidFill>
                  </a:rPr>
                  <a:t> </a:t>
                </a:r>
                <a14:m>
                  <m:oMath xmlns:m="http://schemas.openxmlformats.org/officeDocument/2006/math">
                    <m:r>
                      <m:rPr>
                        <m:sty m:val="p"/>
                      </m:rPr>
                      <a:rPr lang="en-US" altLang="zh-CN">
                        <a:solidFill>
                          <a:srgbClr val="000000"/>
                        </a:solidFill>
                        <a:latin typeface="Cambria Math" panose="02040503050406030204" pitchFamily="18" charset="0"/>
                      </a:rPr>
                      <m:t>D</m:t>
                    </m:r>
                    <m:r>
                      <a:rPr lang="en-US" altLang="zh-CN" i="1">
                        <a:solidFill>
                          <a:srgbClr val="000000"/>
                        </a:solidFill>
                        <a:latin typeface="Cambria Math" panose="02040503050406030204" pitchFamily="18" charset="0"/>
                      </a:rPr>
                      <m:t> </m:t>
                    </m:r>
                  </m:oMath>
                </a14:m>
                <a:r>
                  <a:rPr lang="zh-CN" altLang="en-US" dirty="0"/>
                  <a:t>满足下面的两个条件：</a:t>
                </a:r>
                <a:endParaRPr lang="en-US" altLang="zh-CN" dirty="0"/>
              </a:p>
              <a:p>
                <a:pPr marL="0" indent="0">
                  <a:lnSpc>
                    <a:spcPct val="150000"/>
                  </a:lnSpc>
                  <a:buNone/>
                </a:pPr>
                <a:r>
                  <a:rPr lang="zh-CN" altLang="en-US" dirty="0"/>
                  <a:t>           连接性：</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 </m:t>
                    </m:r>
                  </m:oMath>
                </a14:m>
                <a:r>
                  <a:rPr lang="en-US" altLang="zh-CN" dirty="0"/>
                  <a:t>∈</a:t>
                </a:r>
                <a:r>
                  <a:rPr lang="en-US" altLang="zh-CN" dirty="0">
                    <a:solidFill>
                      <a:srgbClr val="000000"/>
                    </a:solidFill>
                  </a:rPr>
                  <a:t> </a:t>
                </a:r>
                <a14:m>
                  <m:oMath xmlns:m="http://schemas.openxmlformats.org/officeDocument/2006/math">
                    <m:r>
                      <m:rPr>
                        <m:sty m:val="p"/>
                      </m:rPr>
                      <a:rPr lang="en-US" altLang="zh-CN" b="0" i="0" smtClean="0">
                        <a:solidFill>
                          <a:srgbClr val="000000"/>
                        </a:solidFill>
                        <a:latin typeface="Cambria Math" panose="02040503050406030204" pitchFamily="18" charset="0"/>
                      </a:rPr>
                      <m:t>C</m:t>
                    </m:r>
                  </m:oMath>
                </a14:m>
                <a:r>
                  <a:rPr lang="en-US" altLang="zh-CN" dirty="0" err="1"/>
                  <a:t>,</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b="0" i="1" smtClean="0">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 </m:t>
                    </m:r>
                  </m:oMath>
                </a14:m>
                <a:r>
                  <a:rPr lang="en-US" altLang="zh-CN" dirty="0"/>
                  <a:t>∈</a:t>
                </a:r>
                <a:r>
                  <a:rPr lang="en-US" altLang="zh-CN" dirty="0">
                    <a:solidFill>
                      <a:srgbClr val="000000"/>
                    </a:solidFill>
                  </a:rPr>
                  <a:t> </a:t>
                </a:r>
                <a14:m>
                  <m:oMath xmlns:m="http://schemas.openxmlformats.org/officeDocument/2006/math">
                    <m:r>
                      <m:rPr>
                        <m:sty m:val="p"/>
                      </m:rPr>
                      <a:rPr lang="en-US" altLang="zh-CN">
                        <a:solidFill>
                          <a:srgbClr val="000000"/>
                        </a:solidFill>
                        <a:latin typeface="Cambria Math" panose="02040503050406030204" pitchFamily="18" charset="0"/>
                      </a:rPr>
                      <m:t>C</m:t>
                    </m:r>
                    <m:r>
                      <a:rPr lang="en-US" altLang="zh-CN" i="1">
                        <a:solidFill>
                          <a:srgbClr val="000000"/>
                        </a:solidFill>
                        <a:latin typeface="Cambria Math" panose="02040503050406030204" pitchFamily="18" charset="0"/>
                      </a:rPr>
                      <m:t> </m:t>
                    </m:r>
                  </m:oMath>
                </a14:m>
                <a:r>
                  <a:rPr lang="en-US" altLang="zh-CN" dirty="0"/>
                  <a:t>⇒</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en-US" dirty="0"/>
                  <a:t>与</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oMath>
                </a14:m>
                <a:r>
                  <a:rPr lang="zh-CN" altLang="en-US" dirty="0"/>
                  <a:t>密度相连。</a:t>
                </a:r>
                <a:endParaRPr lang="en-US" altLang="zh-CN" dirty="0"/>
              </a:p>
              <a:p>
                <a:pPr marL="0" indent="0">
                  <a:lnSpc>
                    <a:spcPct val="150000"/>
                  </a:lnSpc>
                  <a:buNone/>
                </a:pPr>
                <a:r>
                  <a:rPr lang="zh-CN" altLang="en-US" dirty="0"/>
                  <a:t>           最大性：</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 </m:t>
                    </m:r>
                  </m:oMath>
                </a14:m>
                <a:r>
                  <a:rPr lang="en-US" altLang="zh-CN" dirty="0"/>
                  <a:t>∈</a:t>
                </a:r>
                <a:r>
                  <a:rPr lang="en-US" altLang="zh-CN" dirty="0">
                    <a:solidFill>
                      <a:srgbClr val="000000"/>
                    </a:solidFill>
                  </a:rPr>
                  <a:t> </a:t>
                </a:r>
                <a14:m>
                  <m:oMath xmlns:m="http://schemas.openxmlformats.org/officeDocument/2006/math">
                    <m:r>
                      <m:rPr>
                        <m:sty m:val="p"/>
                      </m:rPr>
                      <a:rPr lang="en-US" altLang="zh-CN">
                        <a:solidFill>
                          <a:srgbClr val="000000"/>
                        </a:solidFill>
                        <a:latin typeface="Cambria Math" panose="02040503050406030204" pitchFamily="18" charset="0"/>
                      </a:rPr>
                      <m:t>C</m:t>
                    </m:r>
                  </m:oMath>
                </a14:m>
                <a:r>
                  <a:rPr lang="zh-CN" altLang="en-US" dirty="0"/>
                  <a:t>且</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r>
                      <a:rPr lang="en-US" altLang="zh-CN" i="1">
                        <a:solidFill>
                          <a:srgbClr val="000000"/>
                        </a:solidFill>
                        <a:latin typeface="Cambria Math" panose="02040503050406030204" pitchFamily="18" charset="0"/>
                      </a:rPr>
                      <m:t> </m:t>
                    </m:r>
                  </m:oMath>
                </a14:m>
                <a:r>
                  <a:rPr lang="zh-CN" altLang="en-US" dirty="0"/>
                  <a:t>由</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oMath>
                </a14:m>
                <a:r>
                  <a:rPr lang="zh-CN" altLang="en-US" dirty="0"/>
                  <a:t>密度可达 ⇒</a:t>
                </a:r>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en-US" altLang="zh-CN"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 </m:t>
                    </m:r>
                  </m:oMath>
                </a14:m>
                <a:r>
                  <a:rPr lang="en-US" altLang="zh-CN" dirty="0"/>
                  <a:t>∈</a:t>
                </a:r>
                <a:r>
                  <a:rPr lang="en-US" altLang="zh-CN" dirty="0">
                    <a:solidFill>
                      <a:srgbClr val="000000"/>
                    </a:solidFill>
                  </a:rPr>
                  <a:t> </a:t>
                </a:r>
                <a14:m>
                  <m:oMath xmlns:m="http://schemas.openxmlformats.org/officeDocument/2006/math">
                    <m:r>
                      <m:rPr>
                        <m:sty m:val="p"/>
                      </m:rPr>
                      <a:rPr lang="en-US" altLang="zh-CN">
                        <a:solidFill>
                          <a:srgbClr val="000000"/>
                        </a:solidFill>
                        <a:latin typeface="Cambria Math" panose="02040503050406030204" pitchFamily="18" charset="0"/>
                      </a:rPr>
                      <m:t>C</m:t>
                    </m:r>
                  </m:oMath>
                </a14:m>
                <a:r>
                  <a:rPr lang="zh-CN" altLang="en-US" dirty="0"/>
                  <a:t>。</a:t>
                </a:r>
                <a:endParaRPr lang="en-US" altLang="zh-CN" dirty="0"/>
              </a:p>
              <a:p>
                <a:pPr>
                  <a:lnSpc>
                    <a:spcPct val="150000"/>
                  </a:lnSpc>
                </a:pPr>
                <a:r>
                  <a:rPr lang="zh-CN" altLang="en-US" dirty="0"/>
                  <a:t>算法（不唯一）</a:t>
                </a:r>
                <a:endParaRPr lang="en-US" altLang="zh-CN" dirty="0"/>
              </a:p>
              <a:p>
                <a:pPr marL="914400" lvl="1" indent="-457200">
                  <a:lnSpc>
                    <a:spcPct val="150000"/>
                  </a:lnSpc>
                  <a:buFont typeface="+mj-lt"/>
                  <a:buAutoNum type="arabicPeriod"/>
                </a:pPr>
                <a:r>
                  <a:rPr lang="zh-CN" altLang="zh-CN" dirty="0"/>
                  <a:t>找出所有的核心对象</a:t>
                </a:r>
                <a:r>
                  <a:rPr lang="zh-CN" altLang="en-US" dirty="0"/>
                  <a:t>。</a:t>
                </a:r>
                <a:endParaRPr lang="en-US" altLang="zh-CN" dirty="0"/>
              </a:p>
              <a:p>
                <a:pPr marL="914400" lvl="1" indent="-457200">
                  <a:lnSpc>
                    <a:spcPct val="150000"/>
                  </a:lnSpc>
                  <a:buFont typeface="+mj-lt"/>
                  <a:buAutoNum type="arabicPeriod"/>
                </a:pPr>
                <a:r>
                  <a:rPr lang="zh-CN" altLang="en-US" dirty="0"/>
                  <a:t>先取一个</a:t>
                </a:r>
                <a:r>
                  <a:rPr lang="zh-CN" altLang="zh-CN" dirty="0"/>
                  <a:t>核心对象，找出</a:t>
                </a:r>
                <a:r>
                  <a:rPr lang="zh-CN" altLang="en-US" dirty="0"/>
                  <a:t>其密度可达的所有的点的集合，这个集合为一个类。</a:t>
                </a:r>
                <a:endParaRPr lang="en-US" altLang="zh-CN" dirty="0"/>
              </a:p>
              <a:p>
                <a:pPr marL="914400" lvl="1" indent="-457200">
                  <a:lnSpc>
                    <a:spcPct val="150000"/>
                  </a:lnSpc>
                  <a:buFont typeface="+mj-lt"/>
                  <a:buAutoNum type="arabicPeriod"/>
                </a:pPr>
                <a:r>
                  <a:rPr lang="zh-CN" altLang="en-US" dirty="0"/>
                  <a:t>对于未归类的</a:t>
                </a:r>
                <a:r>
                  <a:rPr lang="zh-CN" altLang="zh-CN" dirty="0"/>
                  <a:t>核心对象</a:t>
                </a:r>
                <a:r>
                  <a:rPr lang="zh-CN" altLang="en-US" dirty="0"/>
                  <a:t>，重复步骤</a:t>
                </a:r>
                <a:r>
                  <a:rPr lang="en-US" altLang="zh-CN" dirty="0"/>
                  <a:t>2</a:t>
                </a:r>
                <a:r>
                  <a:rPr lang="zh-CN" altLang="en-US" dirty="0"/>
                  <a:t>。一直到所有</a:t>
                </a:r>
                <a:r>
                  <a:rPr lang="zh-CN" altLang="zh-CN" dirty="0"/>
                  <a:t>核心对象</a:t>
                </a:r>
                <a:r>
                  <a:rPr lang="zh-CN" altLang="en-US" dirty="0"/>
                  <a:t>归类完毕。</a:t>
                </a:r>
                <a:endParaRPr lang="en-US" altLang="zh-CN" dirty="0"/>
              </a:p>
            </p:txBody>
          </p:sp>
        </mc:Choice>
        <mc:Fallback xmlns="">
          <p:sp>
            <p:nvSpPr>
              <p:cNvPr id="4" name="内容占位符 3">
                <a:extLst>
                  <a:ext uri="{FF2B5EF4-FFF2-40B4-BE49-F238E27FC236}">
                    <a16:creationId xmlns:a16="http://schemas.microsoft.com/office/drawing/2014/main" id="{51E700CC-ED51-4573-8562-AF4AAA788B3F}"/>
                  </a:ext>
                </a:extLst>
              </p:cNvPr>
              <p:cNvSpPr>
                <a:spLocks noGrp="1" noRot="1" noChangeAspect="1" noMove="1" noResize="1" noEditPoints="1" noAdjustHandles="1" noChangeArrowheads="1" noChangeShapeType="1" noTextEdit="1"/>
              </p:cNvSpPr>
              <p:nvPr>
                <p:ph sz="quarter" idx="13"/>
              </p:nvPr>
            </p:nvSpPr>
            <p:spPr>
              <a:xfrm>
                <a:off x="626541" y="1053530"/>
                <a:ext cx="11161266" cy="5041454"/>
              </a:xfrm>
              <a:blipFill>
                <a:blip r:embed="rId3"/>
                <a:stretch>
                  <a:fillRect l="-6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7890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统计学同概率之间的关系</a:t>
            </a:r>
            <a:endParaRPr lang="zh-CN" altLang="en-US" dirty="0">
              <a:solidFill>
                <a:srgbClr val="C00000"/>
              </a:solidFill>
            </a:endParaRP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5</a:t>
            </a:fld>
            <a:endParaRPr lang="zh-CN" altLang="en-US" dirty="0"/>
          </a:p>
        </p:txBody>
      </p:sp>
      <p:sp>
        <p:nvSpPr>
          <p:cNvPr id="4" name="内容占位符 3"/>
          <p:cNvSpPr>
            <a:spLocks noGrp="1"/>
          </p:cNvSpPr>
          <p:nvPr>
            <p:ph sz="quarter" idx="13"/>
          </p:nvPr>
        </p:nvSpPr>
        <p:spPr>
          <a:xfrm>
            <a:off x="626541" y="1053530"/>
            <a:ext cx="10945242" cy="860012"/>
          </a:xfrm>
        </p:spPr>
        <p:txBody>
          <a:bodyPr/>
          <a:lstStyle/>
          <a:p>
            <a:r>
              <a:rPr lang="zh-CN" altLang="en-US" dirty="0"/>
              <a:t>推断统计学与概率密不可分，是我们要研究的主要内容</a:t>
            </a:r>
            <a:endParaRPr lang="en-US" altLang="zh-CN" dirty="0"/>
          </a:p>
          <a:p>
            <a:pPr marL="0" indent="0">
              <a:buNone/>
            </a:pPr>
            <a:endParaRPr lang="zh-CN" altLang="en-US" dirty="0"/>
          </a:p>
        </p:txBody>
      </p:sp>
      <p:grpSp>
        <p:nvGrpSpPr>
          <p:cNvPr id="6" name="组合 5"/>
          <p:cNvGrpSpPr/>
          <p:nvPr/>
        </p:nvGrpSpPr>
        <p:grpSpPr>
          <a:xfrm>
            <a:off x="482551" y="2554867"/>
            <a:ext cx="6048672" cy="2931220"/>
            <a:chOff x="1994719" y="2514757"/>
            <a:chExt cx="7920880" cy="3207026"/>
          </a:xfrm>
        </p:grpSpPr>
        <p:sp>
          <p:nvSpPr>
            <p:cNvPr id="5" name="椭圆 4"/>
            <p:cNvSpPr/>
            <p:nvPr/>
          </p:nvSpPr>
          <p:spPr>
            <a:xfrm>
              <a:off x="1994719" y="3357786"/>
              <a:ext cx="2736304" cy="1152128"/>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7" name="椭圆 6"/>
            <p:cNvSpPr/>
            <p:nvPr/>
          </p:nvSpPr>
          <p:spPr>
            <a:xfrm>
              <a:off x="7179295" y="3357786"/>
              <a:ext cx="2736304" cy="1152128"/>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cxnSp>
          <p:nvCxnSpPr>
            <p:cNvPr id="9" name="曲线连接符 8"/>
            <p:cNvCxnSpPr>
              <a:stCxn id="5" idx="0"/>
              <a:endCxn id="7" idx="0"/>
            </p:cNvCxnSpPr>
            <p:nvPr/>
          </p:nvCxnSpPr>
          <p:spPr>
            <a:xfrm rot="5400000" flipH="1" flipV="1">
              <a:off x="5955159" y="765498"/>
              <a:ext cx="12700" cy="5184576"/>
            </a:xfrm>
            <a:prstGeom prst="curvedConnector3">
              <a:avLst>
                <a:gd name="adj1" fmla="val 7924134"/>
              </a:avLst>
            </a:prstGeom>
            <a:ln w="63500">
              <a:tailEnd type="triangle"/>
            </a:ln>
          </p:spPr>
          <p:style>
            <a:lnRef idx="2">
              <a:schemeClr val="dk1"/>
            </a:lnRef>
            <a:fillRef idx="0">
              <a:schemeClr val="dk1"/>
            </a:fillRef>
            <a:effectRef idx="1">
              <a:schemeClr val="dk1"/>
            </a:effectRef>
            <a:fontRef idx="minor">
              <a:schemeClr val="tx1"/>
            </a:fontRef>
          </p:style>
        </p:cxnSp>
        <p:cxnSp>
          <p:nvCxnSpPr>
            <p:cNvPr id="12" name="曲线连接符 11"/>
            <p:cNvCxnSpPr>
              <a:stCxn id="7" idx="4"/>
              <a:endCxn id="5" idx="4"/>
            </p:cNvCxnSpPr>
            <p:nvPr/>
          </p:nvCxnSpPr>
          <p:spPr>
            <a:xfrm rot="5400000">
              <a:off x="5955159" y="1917626"/>
              <a:ext cx="12700" cy="5184576"/>
            </a:xfrm>
            <a:prstGeom prst="curvedConnector3">
              <a:avLst>
                <a:gd name="adj1" fmla="val 10075858"/>
              </a:avLst>
            </a:prstGeom>
            <a:ln w="63500">
              <a:tailEnd type="triangle"/>
            </a:ln>
          </p:spPr>
          <p:style>
            <a:lnRef idx="2">
              <a:schemeClr val="dk1"/>
            </a:lnRef>
            <a:fillRef idx="0">
              <a:schemeClr val="dk1"/>
            </a:fillRef>
            <a:effectRef idx="1">
              <a:schemeClr val="dk1"/>
            </a:effectRef>
            <a:fontRef idx="minor">
              <a:schemeClr val="tx1"/>
            </a:fontRef>
          </p:style>
        </p:cxnSp>
        <p:sp>
          <p:nvSpPr>
            <p:cNvPr id="14" name="文本框 13"/>
            <p:cNvSpPr txBox="1"/>
            <p:nvPr/>
          </p:nvSpPr>
          <p:spPr>
            <a:xfrm>
              <a:off x="2161093" y="3714971"/>
              <a:ext cx="2453415" cy="437757"/>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数据产生过程</a:t>
              </a:r>
            </a:p>
          </p:txBody>
        </p:sp>
        <p:sp>
          <p:nvSpPr>
            <p:cNvPr id="15" name="文本框 14"/>
            <p:cNvSpPr txBox="1"/>
            <p:nvPr/>
          </p:nvSpPr>
          <p:spPr>
            <a:xfrm>
              <a:off x="5523112" y="2514757"/>
              <a:ext cx="1656184" cy="437757"/>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概率</a:t>
              </a:r>
            </a:p>
          </p:txBody>
        </p:sp>
        <p:sp>
          <p:nvSpPr>
            <p:cNvPr id="16" name="文本框 15"/>
            <p:cNvSpPr txBox="1"/>
            <p:nvPr/>
          </p:nvSpPr>
          <p:spPr>
            <a:xfrm>
              <a:off x="7463898" y="3739445"/>
              <a:ext cx="2293233" cy="437757"/>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观测到的数据</a:t>
              </a:r>
            </a:p>
          </p:txBody>
        </p:sp>
        <p:sp>
          <p:nvSpPr>
            <p:cNvPr id="19" name="文本框 18"/>
            <p:cNvSpPr txBox="1"/>
            <p:nvPr/>
          </p:nvSpPr>
          <p:spPr>
            <a:xfrm>
              <a:off x="5274184" y="5284026"/>
              <a:ext cx="2016224" cy="437757"/>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统计推断</a:t>
              </a:r>
            </a:p>
          </p:txBody>
        </p:sp>
      </p:grpSp>
      <p:sp>
        <p:nvSpPr>
          <p:cNvPr id="8" name="文本框 7"/>
          <p:cNvSpPr txBox="1"/>
          <p:nvPr/>
        </p:nvSpPr>
        <p:spPr>
          <a:xfrm>
            <a:off x="6819255" y="2493690"/>
            <a:ext cx="4831358" cy="22467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概率： 一个事件或事件集合出现的可能性</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统计：对一个事件或事件集合进行调查整理出结果</a:t>
            </a:r>
          </a:p>
        </p:txBody>
      </p:sp>
      <p:cxnSp>
        <p:nvCxnSpPr>
          <p:cNvPr id="11" name="直接箭头连接符 10"/>
          <p:cNvCxnSpPr/>
          <p:nvPr/>
        </p:nvCxnSpPr>
        <p:spPr>
          <a:xfrm>
            <a:off x="9051503" y="2989434"/>
            <a:ext cx="0"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p:cNvSpPr txBox="1"/>
          <p:nvPr/>
        </p:nvSpPr>
        <p:spPr>
          <a:xfrm>
            <a:off x="9195273" y="3292061"/>
            <a:ext cx="2492990" cy="400110"/>
          </a:xfrm>
          <a:prstGeom prst="rect">
            <a:avLst/>
          </a:prstGeom>
          <a:noFill/>
        </p:spPr>
        <p:txBody>
          <a:bodyPr wrap="non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当事件不可精确计数</a:t>
            </a:r>
          </a:p>
        </p:txBody>
      </p:sp>
    </p:spTree>
    <p:extLst>
      <p:ext uri="{BB962C8B-B14F-4D97-AF65-F5344CB8AC3E}">
        <p14:creationId xmlns:p14="http://schemas.microsoft.com/office/powerpoint/2010/main" val="2138954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altLang="zh-CN" dirty="0"/>
              <a:t>DBSCAN</a:t>
            </a:r>
            <a:r>
              <a:rPr lang="zh-CN" altLang="en-US" dirty="0"/>
              <a:t>算法</a:t>
            </a:r>
          </a:p>
        </p:txBody>
      </p:sp>
      <p:pic>
        <p:nvPicPr>
          <p:cNvPr id="3" name="内容占位符 2">
            <a:extLst>
              <a:ext uri="{FF2B5EF4-FFF2-40B4-BE49-F238E27FC236}">
                <a16:creationId xmlns:a16="http://schemas.microsoft.com/office/drawing/2014/main" id="{833941EA-40A4-45D5-AF53-4A6EA6F440E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84488" y="1554956"/>
            <a:ext cx="6429375" cy="4038600"/>
          </a:xfrm>
        </p:spPr>
      </p:pic>
      <p:sp>
        <p:nvSpPr>
          <p:cNvPr id="26629" name="Rectangle 4"/>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630" name="Rectangle 5"/>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6631" name="Rectangle 6"/>
          <p:cNvSpPr>
            <a:spLocks noChangeArrowheads="1"/>
          </p:cNvSpPr>
          <p:nvPr/>
        </p:nvSpPr>
        <p:spPr bwMode="auto">
          <a:xfrm>
            <a:off x="1526117" y="-184666"/>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 name="灯片编号占位符 2"/>
          <p:cNvSpPr>
            <a:spLocks noGrp="1"/>
          </p:cNvSpPr>
          <p:nvPr>
            <p:ph type="sldNum" sz="quarter" idx="12"/>
          </p:nvPr>
        </p:nvSpPr>
        <p:spPr>
          <a:xfrm>
            <a:off x="9339535" y="6497780"/>
            <a:ext cx="2846387" cy="321476"/>
          </a:xfrm>
        </p:spPr>
        <p:txBody>
          <a:bodyPr/>
          <a:lstStyle/>
          <a:p>
            <a:pPr>
              <a:defRPr/>
            </a:pPr>
            <a:fld id="{B35901BC-4697-634B-B237-19528C62CAD5}" type="slidenum">
              <a:rPr lang="zh-CN" altLang="en-US" smtClean="0"/>
              <a:pPr>
                <a:defRPr/>
              </a:pPr>
              <a:t>59</a:t>
            </a:fld>
            <a:endParaRPr lang="zh-CN" altLang="en-US" dirty="0"/>
          </a:p>
        </p:txBody>
      </p:sp>
    </p:spTree>
    <p:extLst>
      <p:ext uri="{BB962C8B-B14F-4D97-AF65-F5344CB8AC3E}">
        <p14:creationId xmlns:p14="http://schemas.microsoft.com/office/powerpoint/2010/main" val="2572475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1DB04-A47F-4EB6-AB25-41B0536E0815}"/>
              </a:ext>
            </a:extLst>
          </p:cNvPr>
          <p:cNvSpPr>
            <a:spLocks noGrp="1"/>
          </p:cNvSpPr>
          <p:nvPr>
            <p:ph type="title"/>
          </p:nvPr>
        </p:nvSpPr>
        <p:spPr/>
        <p:txBody>
          <a:bodyPr/>
          <a:lstStyle/>
          <a:p>
            <a:r>
              <a:rPr lang="zh-CN" altLang="en-US" dirty="0"/>
              <a:t>密度聚类算法优缺点</a:t>
            </a:r>
          </a:p>
        </p:txBody>
      </p:sp>
      <p:sp>
        <p:nvSpPr>
          <p:cNvPr id="3" name="灯片编号占位符 2">
            <a:extLst>
              <a:ext uri="{FF2B5EF4-FFF2-40B4-BE49-F238E27FC236}">
                <a16:creationId xmlns:a16="http://schemas.microsoft.com/office/drawing/2014/main" id="{95AF2208-DBE1-4DA3-91E0-590D30784220}"/>
              </a:ext>
            </a:extLst>
          </p:cNvPr>
          <p:cNvSpPr>
            <a:spLocks noGrp="1"/>
          </p:cNvSpPr>
          <p:nvPr>
            <p:ph type="sldNum" sz="quarter" idx="12"/>
          </p:nvPr>
        </p:nvSpPr>
        <p:spPr/>
        <p:txBody>
          <a:bodyPr/>
          <a:lstStyle/>
          <a:p>
            <a:pPr>
              <a:defRPr/>
            </a:pPr>
            <a:fld id="{B35901BC-4697-634B-B237-19528C62CAD5}" type="slidenum">
              <a:rPr lang="zh-CN" altLang="en-US" smtClean="0"/>
              <a:pPr>
                <a:defRPr/>
              </a:pPr>
              <a:t>60</a:t>
            </a:fld>
            <a:endParaRPr lang="zh-CN" altLang="en-US" dirty="0"/>
          </a:p>
        </p:txBody>
      </p:sp>
      <p:sp>
        <p:nvSpPr>
          <p:cNvPr id="4" name="内容占位符 3">
            <a:extLst>
              <a:ext uri="{FF2B5EF4-FFF2-40B4-BE49-F238E27FC236}">
                <a16:creationId xmlns:a16="http://schemas.microsoft.com/office/drawing/2014/main" id="{E3849943-6B51-42F1-B8D0-6751D605C377}"/>
              </a:ext>
            </a:extLst>
          </p:cNvPr>
          <p:cNvSpPr>
            <a:spLocks noGrp="1"/>
          </p:cNvSpPr>
          <p:nvPr>
            <p:ph sz="quarter" idx="13"/>
          </p:nvPr>
        </p:nvSpPr>
        <p:spPr/>
        <p:txBody>
          <a:bodyPr/>
          <a:lstStyle/>
          <a:p>
            <a:r>
              <a:rPr lang="zh-CN" altLang="en-US" dirty="0"/>
              <a:t>优点</a:t>
            </a:r>
            <a:endParaRPr lang="en-US" altLang="zh-CN" dirty="0"/>
          </a:p>
          <a:p>
            <a:pPr lvl="1"/>
            <a:r>
              <a:rPr lang="zh-CN" altLang="en-US" dirty="0"/>
              <a:t>算法不需要指定聚类的数目，但是需要另外两个参数</a:t>
            </a:r>
            <a:r>
              <a:rPr lang="en-US" altLang="zh-CN" dirty="0"/>
              <a:t>(</a:t>
            </a:r>
            <a:r>
              <a:rPr lang="en-US" altLang="zh-CN" dirty="0" err="1"/>
              <a:t>ε,MinPts</a:t>
            </a:r>
            <a:r>
              <a:rPr lang="en-US" altLang="zh-CN" dirty="0"/>
              <a:t>)</a:t>
            </a:r>
            <a:r>
              <a:rPr lang="zh-CN" altLang="en-US" dirty="0"/>
              <a:t> 。</a:t>
            </a:r>
            <a:endParaRPr lang="en-US" altLang="zh-CN" dirty="0"/>
          </a:p>
          <a:p>
            <a:pPr lvl="1"/>
            <a:r>
              <a:rPr lang="zh-CN" altLang="en-US" dirty="0"/>
              <a:t>可以聚成任意形状的类。</a:t>
            </a:r>
            <a:endParaRPr lang="en-US" altLang="zh-CN" dirty="0"/>
          </a:p>
          <a:p>
            <a:pPr lvl="1"/>
            <a:r>
              <a:rPr lang="zh-CN" altLang="en-US" dirty="0"/>
              <a:t>能够识别出噪声点。</a:t>
            </a:r>
            <a:endParaRPr lang="en-US" altLang="zh-CN" dirty="0"/>
          </a:p>
          <a:p>
            <a:r>
              <a:rPr lang="zh-CN" altLang="en-US" dirty="0"/>
              <a:t>缺点</a:t>
            </a:r>
            <a:endParaRPr lang="en-US" altLang="zh-CN" dirty="0"/>
          </a:p>
          <a:p>
            <a:pPr lvl="1"/>
            <a:r>
              <a:rPr lang="zh-CN" altLang="en-US" dirty="0"/>
              <a:t>对高维数据效果不算好。</a:t>
            </a:r>
            <a:endParaRPr lang="en-US" altLang="zh-CN" dirty="0"/>
          </a:p>
          <a:p>
            <a:pPr lvl="1"/>
            <a:r>
              <a:rPr lang="zh-CN" altLang="en-US" dirty="0"/>
              <a:t>如果样本的密度不均匀， 效果会不理想。</a:t>
            </a:r>
          </a:p>
        </p:txBody>
      </p:sp>
    </p:spTree>
    <p:extLst>
      <p:ext uri="{BB962C8B-B14F-4D97-AF65-F5344CB8AC3E}">
        <p14:creationId xmlns:p14="http://schemas.microsoft.com/office/powerpoint/2010/main" val="189615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pPr marL="342867" indent="-342867"/>
            <a:r>
              <a:rPr lang="zh-CN" altLang="zh-CN" dirty="0"/>
              <a:t>聚类评估方法</a:t>
            </a:r>
            <a:endParaRPr lang="zh-CN" altLang="en-US" dirty="0"/>
          </a:p>
        </p:txBody>
      </p:sp>
      <p:sp>
        <p:nvSpPr>
          <p:cNvPr id="4" name="灯片编号占位符 3"/>
          <p:cNvSpPr>
            <a:spLocks noGrp="1"/>
          </p:cNvSpPr>
          <p:nvPr>
            <p:ph type="sldNum" sz="quarter" idx="12"/>
          </p:nvPr>
        </p:nvSpPr>
        <p:spPr/>
        <p:txBody>
          <a:bodyPr/>
          <a:lstStyle/>
          <a:p>
            <a:pPr>
              <a:defRPr/>
            </a:pPr>
            <a:fld id="{62AEF991-23C4-4684-9224-50AFBAB81AA7}" type="slidenum">
              <a:rPr lang="zh-CN" altLang="en-US" smtClean="0"/>
              <a:pPr>
                <a:defRPr/>
              </a:pPr>
              <a:t>61</a:t>
            </a:fld>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842592" y="1015343"/>
                <a:ext cx="10873208" cy="5039996"/>
              </a:xfrm>
            </p:spPr>
            <p:txBody>
              <a:bodyPr>
                <a:normAutofit fontScale="92500"/>
              </a:bodyPr>
              <a:lstStyle/>
              <a:p>
                <a:pPr marL="0" indent="0">
                  <a:lnSpc>
                    <a:spcPct val="150000"/>
                  </a:lnSpc>
                  <a:buNone/>
                  <a:defRPr/>
                </a:pPr>
                <a:r>
                  <a:rPr lang="zh-CN" altLang="en-US" sz="2800" dirty="0"/>
                  <a:t>聚类结果</a:t>
                </a:r>
                <a:r>
                  <a:rPr lang="en-US" altLang="zh-CN" sz="2800" i="1" dirty="0">
                    <a:latin typeface="Times New Roman" panose="02020603050405020304" pitchFamily="18" charset="0"/>
                    <a:cs typeface="Times New Roman" panose="02020603050405020304" pitchFamily="18" charset="0"/>
                  </a:rPr>
                  <a:t>C=</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C</a:t>
                </a:r>
                <a:r>
                  <a:rPr lang="en-US" altLang="zh-CN" sz="2800" i="1" baseline="-25000" dirty="0">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 </a:t>
                </a:r>
                <a:r>
                  <a:rPr lang="en-US" altLang="zh-CN" sz="2800" i="1" dirty="0">
                    <a:latin typeface="Times New Roman" panose="02020603050405020304" pitchFamily="18" charset="0"/>
                    <a:cs typeface="Times New Roman" panose="02020603050405020304" pitchFamily="18" charset="0"/>
                  </a:rPr>
                  <a:t>C</a:t>
                </a:r>
                <a:r>
                  <a:rPr lang="en-US" altLang="zh-CN" sz="2800" i="1"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a:t> ...</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C</a:t>
                </a:r>
                <a:r>
                  <a:rPr lang="en-US" altLang="zh-CN" sz="2800" i="1" baseline="-25000" dirty="0">
                    <a:latin typeface="Times New Roman" panose="02020603050405020304" pitchFamily="18" charset="0"/>
                    <a:cs typeface="Times New Roman" panose="02020603050405020304" pitchFamily="18" charset="0"/>
                  </a:rPr>
                  <a:t>k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，定义</a:t>
                </a:r>
                <a:endParaRPr lang="en-US" altLang="zh-CN" sz="2800" dirty="0">
                  <a:latin typeface="Times New Roman" panose="02020603050405020304" pitchFamily="18" charset="0"/>
                  <a:cs typeface="Times New Roman" panose="02020603050405020304" pitchFamily="18" charset="0"/>
                </a:endParaRPr>
              </a:p>
              <a:p>
                <a:pPr marL="889000" lvl="2" indent="0">
                  <a:lnSpc>
                    <a:spcPct val="110000"/>
                  </a:lnSpc>
                  <a:buNone/>
                </a:pPr>
                <a:r>
                  <a:rPr lang="zh-CN" altLang="en-US" sz="2800" dirty="0"/>
                  <a:t>样本间的平均距离</a:t>
                </a:r>
                <a14:m>
                  <m:oMath xmlns:m="http://schemas.openxmlformats.org/officeDocument/2006/math">
                    <m:r>
                      <a:rPr lang="zh-CN" altLang="en-US" sz="2800" i="1" dirty="0" smtClean="0">
                        <a:latin typeface="Cambria Math" panose="02040503050406030204" pitchFamily="18" charset="0"/>
                      </a:rPr>
                      <m:t>：</m:t>
                    </m:r>
                    <m:r>
                      <a:rPr lang="en-US" altLang="zh-CN" sz="2800" i="1" dirty="0">
                        <a:latin typeface="Cambria Math" panose="02040503050406030204" pitchFamily="18" charset="0"/>
                      </a:rPr>
                      <m:t>𝑎𝑣𝑔</m:t>
                    </m:r>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r>
                      <a:rPr lang="en-US" altLang="zh-CN" sz="2800" i="1" dirty="0">
                        <a:latin typeface="Cambria Math" panose="02040503050406030204" pitchFamily="18" charset="0"/>
                      </a:rPr>
                      <m:t>)</m:t>
                    </m:r>
                    <m:r>
                      <a:rPr lang="en-US" altLang="zh-CN" sz="2800" dirty="0">
                        <a:latin typeface="Cambria Math" panose="02040503050406030204" pitchFamily="18" charset="0"/>
                      </a:rPr>
                      <m:t>=</m:t>
                    </m:r>
                    <m:f>
                      <m:fPr>
                        <m:ctrlPr>
                          <a:rPr lang="zh-CN" altLang="zh-CN" sz="2800" i="1" dirty="0">
                            <a:latin typeface="Cambria Math" panose="02040503050406030204" pitchFamily="18" charset="0"/>
                          </a:rPr>
                        </m:ctrlPr>
                      </m:fPr>
                      <m:num>
                        <m:r>
                          <a:rPr lang="en-US" altLang="zh-CN" sz="2800" i="1" dirty="0">
                            <a:latin typeface="Cambria Math" panose="02040503050406030204" pitchFamily="18" charset="0"/>
                          </a:rPr>
                          <m:t>2</m:t>
                        </m:r>
                      </m:num>
                      <m:den>
                        <m:r>
                          <a:rPr lang="en-US" altLang="zh-CN" sz="2800" dirty="0">
                            <a:latin typeface="Cambria Math" panose="02040503050406030204" pitchFamily="18" charset="0"/>
                          </a:rPr>
                          <m:t>|</m:t>
                        </m:r>
                        <m:r>
                          <a:rPr lang="en-US" altLang="zh-CN" sz="2800" i="1" dirty="0">
                            <a:latin typeface="Cambria Math" panose="02040503050406030204" pitchFamily="18" charset="0"/>
                          </a:rPr>
                          <m:t>𝐶</m:t>
                        </m:r>
                        <m:r>
                          <a:rPr lang="en-US" altLang="zh-CN" sz="2800" dirty="0">
                            <a:latin typeface="Cambria Math" panose="02040503050406030204" pitchFamily="18" charset="0"/>
                          </a:rPr>
                          <m:t>|(</m:t>
                        </m:r>
                        <m:d>
                          <m:dPr>
                            <m:begChr m:val="|"/>
                            <m:endChr m:val="|"/>
                            <m:ctrlPr>
                              <a:rPr lang="zh-CN" altLang="zh-CN" sz="2800" i="1" dirty="0">
                                <a:latin typeface="Cambria Math" panose="02040503050406030204" pitchFamily="18" charset="0"/>
                              </a:rPr>
                            </m:ctrlPr>
                          </m:dPr>
                          <m:e>
                            <m:r>
                              <a:rPr lang="en-US" altLang="zh-CN" sz="2800" i="1" dirty="0">
                                <a:latin typeface="Cambria Math" panose="02040503050406030204" pitchFamily="18" charset="0"/>
                              </a:rPr>
                              <m:t>𝐶</m:t>
                            </m:r>
                          </m:e>
                        </m:d>
                        <m:r>
                          <a:rPr lang="en-US" altLang="zh-CN" sz="2800" i="1" dirty="0">
                            <a:latin typeface="Cambria Math" panose="02040503050406030204" pitchFamily="18" charset="0"/>
                          </a:rPr>
                          <m:t>−</m:t>
                        </m:r>
                        <m:r>
                          <a:rPr lang="en-US" altLang="zh-CN" sz="2800" dirty="0">
                            <a:latin typeface="Cambria Math" panose="02040503050406030204" pitchFamily="18" charset="0"/>
                          </a:rPr>
                          <m:t>1</m:t>
                        </m:r>
                        <m:r>
                          <a:rPr lang="en-US" altLang="zh-CN" sz="2800" dirty="0">
                            <a:latin typeface="Cambria Math" panose="02040503050406030204" pitchFamily="18" charset="0"/>
                          </a:rPr>
                          <m:t>)</m:t>
                        </m:r>
                      </m:den>
                    </m:f>
                    <m:nary>
                      <m:naryPr>
                        <m:chr m:val="∑"/>
                        <m:limLoc m:val="subSup"/>
                        <m:supHide m:val="on"/>
                        <m:ctrlPr>
                          <a:rPr lang="zh-CN" altLang="zh-CN" sz="2800" i="1" dirty="0">
                            <a:latin typeface="Cambria Math" panose="02040503050406030204" pitchFamily="18" charset="0"/>
                          </a:rPr>
                        </m:ctrlPr>
                      </m:naryPr>
                      <m:sub>
                        <m:r>
                          <a:rPr lang="en-US" altLang="zh-CN" sz="2800" i="1" dirty="0">
                            <a:latin typeface="Cambria Math" panose="02040503050406030204" pitchFamily="18" charset="0"/>
                          </a:rPr>
                          <m:t>1</m:t>
                        </m:r>
                        <m:r>
                          <a:rPr lang="en-US" altLang="zh-CN" sz="2800" i="1" dirty="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&lt;</m:t>
                        </m:r>
                        <m:r>
                          <a:rPr lang="en-US" altLang="zh-CN" sz="2800" i="1" dirty="0">
                            <a:latin typeface="Cambria Math" panose="02040503050406030204" pitchFamily="18" charset="0"/>
                          </a:rPr>
                          <m:t>𝑗</m:t>
                        </m:r>
                        <m:r>
                          <a:rPr lang="en-US" altLang="zh-CN" sz="2800" i="1" dirty="0">
                            <a:latin typeface="Cambria Math" panose="02040503050406030204" pitchFamily="18" charset="0"/>
                          </a:rPr>
                          <m:t>≤</m:t>
                        </m:r>
                        <m:d>
                          <m:dPr>
                            <m:begChr m:val="|"/>
                            <m:endChr m:val="|"/>
                            <m:ctrlPr>
                              <a:rPr lang="zh-CN" altLang="zh-CN" sz="2800" i="1" dirty="0">
                                <a:latin typeface="Cambria Math" panose="02040503050406030204" pitchFamily="18" charset="0"/>
                              </a:rPr>
                            </m:ctrlPr>
                          </m:dPr>
                          <m:e>
                            <m:r>
                              <a:rPr lang="en-US" altLang="zh-CN" sz="2800" i="1" dirty="0">
                                <a:latin typeface="Cambria Math" panose="02040503050406030204" pitchFamily="18" charset="0"/>
                              </a:rPr>
                              <m:t>𝐶</m:t>
                            </m:r>
                          </m:e>
                        </m:d>
                      </m:sub>
                      <m:sup/>
                      <m:e>
                        <m:r>
                          <a:rPr lang="en-US" altLang="zh-CN" sz="2800" i="1" dirty="0">
                            <a:latin typeface="Cambria Math" panose="02040503050406030204" pitchFamily="18" charset="0"/>
                          </a:rPr>
                          <m:t>𝑑𝑖𝑠𝑡</m:t>
                        </m:r>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 )</m:t>
                        </m:r>
                      </m:e>
                    </m:nary>
                  </m:oMath>
                </a14:m>
                <a:endParaRPr lang="en-US" altLang="zh-CN" sz="2800" dirty="0"/>
              </a:p>
              <a:p>
                <a:pPr marL="889000" lvl="2" indent="0">
                  <a:lnSpc>
                    <a:spcPct val="110000"/>
                  </a:lnSpc>
                  <a:buNone/>
                </a:pPr>
                <a:endParaRPr lang="en-US" altLang="zh-CN" sz="2800" dirty="0"/>
              </a:p>
              <a:p>
                <a:pPr marL="889000" lvl="2" indent="0">
                  <a:lnSpc>
                    <a:spcPct val="110000"/>
                  </a:lnSpc>
                  <a:buNone/>
                </a:pPr>
                <a:r>
                  <a:rPr lang="zh-CN" altLang="en-US" sz="2800" dirty="0"/>
                  <a:t>样本间的最远距离</a:t>
                </a:r>
                <a14:m>
                  <m:oMath xmlns:m="http://schemas.openxmlformats.org/officeDocument/2006/math">
                    <m:r>
                      <a:rPr lang="zh-CN" altLang="en-US" sz="2800" i="1" dirty="0" smtClean="0">
                        <a:latin typeface="Cambria Math" panose="02040503050406030204" pitchFamily="18" charset="0"/>
                      </a:rPr>
                      <m:t>：</m:t>
                    </m:r>
                    <m:r>
                      <a:rPr lang="en-US" altLang="zh-CN" sz="2800" i="1" dirty="0">
                        <a:latin typeface="Cambria Math" panose="02040503050406030204" pitchFamily="18" charset="0"/>
                      </a:rPr>
                      <m:t>𝑑𝑖𝑎𝑚</m:t>
                    </m:r>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r>
                      <a:rPr lang="en-US" altLang="zh-CN" sz="2800" i="1" dirty="0">
                        <a:latin typeface="Cambria Math" panose="02040503050406030204" pitchFamily="18" charset="0"/>
                      </a:rPr>
                      <m:t>)</m:t>
                    </m:r>
                    <m:r>
                      <a:rPr lang="en-US" altLang="zh-CN" sz="2800" dirty="0">
                        <a:latin typeface="Cambria Math" panose="02040503050406030204" pitchFamily="18" charset="0"/>
                      </a:rPr>
                      <m:t>=</m:t>
                    </m:r>
                    <m:r>
                      <a:rPr lang="en-US" altLang="zh-CN" sz="2800" i="1" dirty="0">
                        <a:latin typeface="Cambria Math" panose="02040503050406030204" pitchFamily="18" charset="0"/>
                      </a:rPr>
                      <m:t>𝑚𝑎</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1</m:t>
                        </m:r>
                        <m:r>
                          <a:rPr lang="en-US" altLang="zh-CN" sz="2800" i="1" dirty="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&lt;</m:t>
                        </m:r>
                        <m:r>
                          <a:rPr lang="en-US" altLang="zh-CN" sz="2800" i="1" dirty="0">
                            <a:latin typeface="Cambria Math" panose="02040503050406030204" pitchFamily="18" charset="0"/>
                          </a:rPr>
                          <m:t>𝑗</m:t>
                        </m:r>
                        <m:r>
                          <a:rPr lang="en-US" altLang="zh-CN" sz="2800" i="1" dirty="0">
                            <a:latin typeface="Cambria Math" panose="02040503050406030204" pitchFamily="18" charset="0"/>
                          </a:rPr>
                          <m:t>≤</m:t>
                        </m:r>
                        <m:d>
                          <m:dPr>
                            <m:begChr m:val="|"/>
                            <m:endChr m:val="|"/>
                            <m:ctrlPr>
                              <a:rPr lang="zh-CN" altLang="zh-CN" sz="2800" i="1" dirty="0">
                                <a:latin typeface="Cambria Math" panose="02040503050406030204" pitchFamily="18" charset="0"/>
                              </a:rPr>
                            </m:ctrlPr>
                          </m:dPr>
                          <m:e>
                            <m:r>
                              <a:rPr lang="en-US" altLang="zh-CN" sz="2800" i="1" dirty="0">
                                <a:latin typeface="Cambria Math" panose="02040503050406030204" pitchFamily="18" charset="0"/>
                              </a:rPr>
                              <m:t>𝐶</m:t>
                            </m:r>
                          </m:e>
                        </m:d>
                      </m:sub>
                    </m:sSub>
                    <m:r>
                      <a:rPr lang="en-US" altLang="zh-CN" sz="2800" i="1" dirty="0">
                        <a:latin typeface="Cambria Math" panose="02040503050406030204" pitchFamily="18" charset="0"/>
                      </a:rPr>
                      <m:t>𝑑𝑖𝑠𝑡</m:t>
                    </m:r>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 )</m:t>
                    </m:r>
                  </m:oMath>
                </a14:m>
                <a:endParaRPr lang="en-US" altLang="zh-CN" sz="2800" dirty="0"/>
              </a:p>
              <a:p>
                <a:pPr marL="889000" lvl="2" indent="0">
                  <a:lnSpc>
                    <a:spcPct val="110000"/>
                  </a:lnSpc>
                  <a:buNone/>
                </a:pPr>
                <a:endParaRPr lang="zh-CN" altLang="zh-CN" sz="2800" dirty="0"/>
              </a:p>
              <a:p>
                <a:pPr marL="889000" lvl="2" indent="0">
                  <a:lnSpc>
                    <a:spcPct val="110000"/>
                  </a:lnSpc>
                  <a:buNone/>
                </a:pPr>
                <a:r>
                  <a:rPr lang="en-US" altLang="zh-CN" sz="2800" i="1" dirty="0">
                    <a:latin typeface="Times New Roman" panose="02020603050405020304" pitchFamily="18" charset="0"/>
                    <a:cs typeface="Times New Roman" panose="02020603050405020304" pitchFamily="18" charset="0"/>
                  </a:rPr>
                  <a:t>C</a:t>
                </a:r>
                <a:r>
                  <a:rPr lang="en-US" altLang="zh-CN" sz="2800" i="1" baseline="-25000" dirty="0">
                    <a:latin typeface="Times New Roman" panose="02020603050405020304" pitchFamily="18" charset="0"/>
                    <a:cs typeface="Times New Roman" panose="02020603050405020304" pitchFamily="18" charset="0"/>
                  </a:rPr>
                  <a:t>i </a:t>
                </a:r>
                <a:r>
                  <a:rPr lang="zh-CN" altLang="en-US" sz="2800" dirty="0">
                    <a:latin typeface="Times New Roman" panose="02020603050405020304" pitchFamily="18" charset="0"/>
                    <a:cs typeface="Times New Roman" panose="02020603050405020304" pitchFamily="18" charset="0"/>
                  </a:rPr>
                  <a:t>与</a:t>
                </a:r>
                <a:r>
                  <a:rPr lang="en-US" altLang="zh-CN" sz="2800" i="1" dirty="0" err="1">
                    <a:latin typeface="Times New Roman" panose="02020603050405020304" pitchFamily="18" charset="0"/>
                    <a:cs typeface="Times New Roman" panose="02020603050405020304" pitchFamily="18" charset="0"/>
                  </a:rPr>
                  <a:t>C</a:t>
                </a:r>
                <a:r>
                  <a:rPr lang="en-US" altLang="zh-CN" sz="2800" i="1" baseline="-25000" dirty="0" err="1">
                    <a:latin typeface="Times New Roman" panose="02020603050405020304" pitchFamily="18" charset="0"/>
                    <a:cs typeface="Times New Roman" panose="02020603050405020304" pitchFamily="18" charset="0"/>
                  </a:rPr>
                  <a:t>j</a:t>
                </a:r>
                <a:r>
                  <a:rPr lang="zh-CN" altLang="en-US" sz="2800" dirty="0">
                    <a:latin typeface="Times New Roman" panose="02020603050405020304" pitchFamily="18" charset="0"/>
                    <a:cs typeface="Times New Roman" panose="02020603050405020304" pitchFamily="18" charset="0"/>
                  </a:rPr>
                  <a:t>最近样本间距离</a:t>
                </a:r>
                <a14:m>
                  <m:oMath xmlns:m="http://schemas.openxmlformats.org/officeDocument/2006/math">
                    <m:r>
                      <a:rPr lang="zh-CN" altLang="en-US"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𝑑</m:t>
                        </m:r>
                      </m:e>
                      <m:sub>
                        <m:r>
                          <a:rPr lang="en-US" altLang="zh-CN" sz="2800" i="1" dirty="0">
                            <a:latin typeface="Cambria Math" panose="02040503050406030204" pitchFamily="18" charset="0"/>
                          </a:rPr>
                          <m:t>𝑚𝑖𝑛</m:t>
                        </m:r>
                      </m:sub>
                    </m:sSub>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m:t>
                    </m:r>
                    <m:r>
                      <a:rPr lang="en-US" altLang="zh-CN" sz="2800"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𝑚𝑖𝑛</m:t>
                        </m:r>
                      </m:e>
                      <m:sub>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𝑖</m:t>
                            </m:r>
                          </m:sub>
                        </m:sSub>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𝑗</m:t>
                            </m:r>
                          </m:sub>
                        </m:sSub>
                      </m:sub>
                    </m:sSub>
                    <m:r>
                      <a:rPr lang="en-US" altLang="zh-CN" sz="2800" i="1" dirty="0">
                        <a:latin typeface="Cambria Math" panose="02040503050406030204" pitchFamily="18" charset="0"/>
                      </a:rPr>
                      <m:t>𝑑𝑖𝑠𝑡</m:t>
                    </m:r>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 )</m:t>
                    </m:r>
                  </m:oMath>
                </a14:m>
                <a:endParaRPr lang="en-US" altLang="zh-CN" sz="2800" dirty="0"/>
              </a:p>
              <a:p>
                <a:pPr marL="889000" lvl="2" indent="0">
                  <a:lnSpc>
                    <a:spcPct val="110000"/>
                  </a:lnSpc>
                  <a:buNone/>
                </a:pPr>
                <a:endParaRPr lang="zh-CN" altLang="zh-CN" sz="2800" dirty="0"/>
              </a:p>
              <a:p>
                <a:pPr marL="889000" lvl="2" indent="0">
                  <a:lnSpc>
                    <a:spcPct val="110000"/>
                  </a:lnSpc>
                  <a:buNone/>
                </a:pPr>
                <a:r>
                  <a:rPr lang="en-US" altLang="zh-CN" sz="2800" i="1" dirty="0">
                    <a:latin typeface="Times New Roman" panose="02020603050405020304" pitchFamily="18" charset="0"/>
                    <a:cs typeface="Times New Roman" panose="02020603050405020304" pitchFamily="18" charset="0"/>
                  </a:rPr>
                  <a:t>C</a:t>
                </a:r>
                <a:r>
                  <a:rPr lang="en-US" altLang="zh-CN" sz="2800" i="1" baseline="-25000" dirty="0">
                    <a:latin typeface="Times New Roman" panose="02020603050405020304" pitchFamily="18" charset="0"/>
                    <a:cs typeface="Times New Roman" panose="02020603050405020304" pitchFamily="18" charset="0"/>
                  </a:rPr>
                  <a:t>i </a:t>
                </a:r>
                <a:r>
                  <a:rPr lang="zh-CN" altLang="en-US" sz="2800" dirty="0">
                    <a:latin typeface="Times New Roman" panose="02020603050405020304" pitchFamily="18" charset="0"/>
                    <a:cs typeface="Times New Roman" panose="02020603050405020304" pitchFamily="18" charset="0"/>
                  </a:rPr>
                  <a:t>与</a:t>
                </a:r>
                <a:r>
                  <a:rPr lang="en-US" altLang="zh-CN" sz="2800" i="1" dirty="0" err="1">
                    <a:latin typeface="Times New Roman" panose="02020603050405020304" pitchFamily="18" charset="0"/>
                    <a:cs typeface="Times New Roman" panose="02020603050405020304" pitchFamily="18" charset="0"/>
                  </a:rPr>
                  <a:t>C</a:t>
                </a:r>
                <a:r>
                  <a:rPr lang="en-US" altLang="zh-CN" sz="2800" i="1" baseline="-25000" dirty="0" err="1">
                    <a:latin typeface="Times New Roman" panose="02020603050405020304" pitchFamily="18" charset="0"/>
                    <a:cs typeface="Times New Roman" panose="02020603050405020304" pitchFamily="18" charset="0"/>
                  </a:rPr>
                  <a:t>j</a:t>
                </a:r>
                <a:r>
                  <a:rPr lang="zh-CN" altLang="en-US" sz="2800" dirty="0">
                    <a:latin typeface="Times New Roman" panose="02020603050405020304" pitchFamily="18" charset="0"/>
                    <a:cs typeface="Times New Roman" panose="02020603050405020304" pitchFamily="18" charset="0"/>
                  </a:rPr>
                  <a:t>中心点距离</a:t>
                </a:r>
                <a14:m>
                  <m:oMath xmlns:m="http://schemas.openxmlformats.org/officeDocument/2006/math">
                    <m:r>
                      <a:rPr lang="zh-CN" altLang="en-US"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𝑑</m:t>
                        </m:r>
                      </m:e>
                      <m:sub>
                        <m:r>
                          <a:rPr lang="en-US" altLang="zh-CN" sz="2800" i="1" dirty="0">
                            <a:latin typeface="Cambria Math" panose="02040503050406030204" pitchFamily="18" charset="0"/>
                          </a:rPr>
                          <m:t>𝑐𝑒𝑛</m:t>
                        </m:r>
                      </m:sub>
                    </m:sSub>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m:t>
                    </m:r>
                    <m:r>
                      <a:rPr lang="en-US" altLang="zh-CN" sz="2800" dirty="0">
                        <a:latin typeface="Cambria Math" panose="02040503050406030204" pitchFamily="18" charset="0"/>
                      </a:rPr>
                      <m:t>=</m:t>
                    </m:r>
                    <m:r>
                      <a:rPr lang="en-US" altLang="zh-CN" sz="2800" i="1" dirty="0">
                        <a:latin typeface="Cambria Math" panose="02040503050406030204" pitchFamily="18" charset="0"/>
                      </a:rPr>
                      <m:t>𝑑𝑖𝑠𝑡</m:t>
                    </m:r>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𝜇</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𝜇</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 )</m:t>
                    </m:r>
                  </m:oMath>
                </a14:m>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842592" y="1015343"/>
                <a:ext cx="10873208" cy="5039996"/>
              </a:xfrm>
              <a:blipFill>
                <a:blip r:embed="rId2"/>
                <a:stretch>
                  <a:fillRect l="-10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0626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pPr marL="342867" indent="-342867"/>
            <a:r>
              <a:rPr lang="zh-CN" altLang="zh-CN" dirty="0"/>
              <a:t>聚类评估方法</a:t>
            </a:r>
            <a:endParaRPr lang="zh-CN" altLang="en-US" dirty="0"/>
          </a:p>
        </p:txBody>
      </p:sp>
      <p:sp>
        <p:nvSpPr>
          <p:cNvPr id="4" name="灯片编号占位符 3"/>
          <p:cNvSpPr>
            <a:spLocks noGrp="1"/>
          </p:cNvSpPr>
          <p:nvPr>
            <p:ph type="sldNum" sz="quarter" idx="12"/>
          </p:nvPr>
        </p:nvSpPr>
        <p:spPr/>
        <p:txBody>
          <a:bodyPr/>
          <a:lstStyle/>
          <a:p>
            <a:pPr>
              <a:defRPr/>
            </a:pPr>
            <a:fld id="{62AEF991-23C4-4684-9224-50AFBAB81AA7}" type="slidenum">
              <a:rPr lang="zh-CN" altLang="en-US" smtClean="0"/>
              <a:pPr>
                <a:defRPr/>
              </a:pPr>
              <a:t>62</a:t>
            </a:fld>
            <a:endParaRPr lang="en-US" altLang="zh-CN"/>
          </a:p>
        </p:txBody>
      </p:sp>
      <mc:AlternateContent xmlns:mc="http://schemas.openxmlformats.org/markup-compatibility/2006" xmlns:a14="http://schemas.microsoft.com/office/drawing/2010/main">
        <mc:Choice Requires="a14">
          <p:sp>
            <p:nvSpPr>
              <p:cNvPr id="3" name="内容占位符 2"/>
              <p:cNvSpPr>
                <a:spLocks noGrp="1"/>
              </p:cNvSpPr>
              <p:nvPr>
                <p:ph sz="quarter" idx="13"/>
              </p:nvPr>
            </p:nvSpPr>
            <p:spPr>
              <a:xfrm>
                <a:off x="1223674" y="1015343"/>
                <a:ext cx="9772045" cy="5039996"/>
              </a:xfrm>
            </p:spPr>
            <p:txBody>
              <a:bodyPr>
                <a:normAutofit fontScale="85000" lnSpcReduction="20000"/>
              </a:bodyPr>
              <a:lstStyle/>
              <a:p>
                <a:pPr marL="0" indent="0">
                  <a:lnSpc>
                    <a:spcPct val="150000"/>
                  </a:lnSpc>
                  <a:buNone/>
                  <a:defRPr/>
                </a:pPr>
                <a:r>
                  <a:rPr lang="en-US" altLang="zh-CN" dirty="0"/>
                  <a:t>DB</a:t>
                </a:r>
                <a:r>
                  <a:rPr lang="zh-CN" altLang="en-US" dirty="0"/>
                  <a:t>指数（</a:t>
                </a:r>
                <a:r>
                  <a:rPr lang="en-US" altLang="zh-CN" dirty="0"/>
                  <a:t>Davies-Bouldin Index</a:t>
                </a:r>
                <a:r>
                  <a:rPr lang="zh-CN" altLang="en-US" dirty="0"/>
                  <a:t>）</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𝐷𝐵𝐼</m:t>
                      </m:r>
                      <m:r>
                        <a:rPr lang="en-US" altLang="zh-CN" sz="2800" dirty="0">
                          <a:latin typeface="Cambria Math" panose="02040503050406030204" pitchFamily="18" charset="0"/>
                        </a:rPr>
                        <m:t>=</m:t>
                      </m:r>
                      <m:f>
                        <m:fPr>
                          <m:ctrlPr>
                            <a:rPr lang="zh-CN" altLang="zh-CN" sz="2800" i="1" dirty="0">
                              <a:latin typeface="Cambria Math" panose="02040503050406030204" pitchFamily="18" charset="0"/>
                            </a:rPr>
                          </m:ctrlPr>
                        </m:fPr>
                        <m:num>
                          <m:r>
                            <a:rPr lang="en-US" altLang="zh-CN" sz="2800" i="1" dirty="0">
                              <a:latin typeface="Cambria Math" panose="02040503050406030204" pitchFamily="18" charset="0"/>
                            </a:rPr>
                            <m:t>1</m:t>
                          </m:r>
                        </m:num>
                        <m:den>
                          <m:r>
                            <a:rPr lang="en-US" altLang="zh-CN" sz="2800" i="1" dirty="0">
                              <a:latin typeface="Cambria Math" panose="02040503050406030204" pitchFamily="18" charset="0"/>
                            </a:rPr>
                            <m:t>𝑘</m:t>
                          </m:r>
                        </m:den>
                      </m:f>
                      <m:nary>
                        <m:naryPr>
                          <m:chr m:val="∑"/>
                          <m:limLoc m:val="undOvr"/>
                          <m:ctrlPr>
                            <a:rPr lang="zh-CN" altLang="zh-CN" sz="2800" i="1" dirty="0">
                              <a:latin typeface="Cambria Math" panose="02040503050406030204" pitchFamily="18" charset="0"/>
                            </a:rPr>
                          </m:ctrlPr>
                        </m:naryPr>
                        <m:sub>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𝑘</m:t>
                          </m:r>
                        </m:sup>
                        <m:e>
                          <m:func>
                            <m:funcPr>
                              <m:ctrlPr>
                                <a:rPr lang="zh-CN" altLang="zh-CN" sz="2800" i="1" dirty="0">
                                  <a:latin typeface="Cambria Math" panose="02040503050406030204" pitchFamily="18" charset="0"/>
                                </a:rPr>
                              </m:ctrlPr>
                            </m:funcPr>
                            <m:fName>
                              <m:limLow>
                                <m:limLowPr>
                                  <m:ctrlPr>
                                    <a:rPr lang="zh-CN" altLang="zh-CN" sz="2800" i="1" dirty="0">
                                      <a:latin typeface="Cambria Math" panose="02040503050406030204" pitchFamily="18" charset="0"/>
                                    </a:rPr>
                                  </m:ctrlPr>
                                </m:limLowPr>
                                <m:e>
                                  <m:r>
                                    <a:rPr lang="en-US" altLang="zh-CN" sz="2800" i="1" dirty="0">
                                      <a:latin typeface="Cambria Math" panose="02040503050406030204" pitchFamily="18" charset="0"/>
                                    </a:rPr>
                                    <m:t>𝑚𝑎𝑥</m:t>
                                  </m:r>
                                </m:e>
                                <m:lim>
                                  <m:r>
                                    <a:rPr lang="en-US" altLang="zh-CN" sz="2800" i="1" dirty="0">
                                      <a:latin typeface="Cambria Math" panose="02040503050406030204" pitchFamily="18" charset="0"/>
                                    </a:rPr>
                                    <m:t>𝑗</m:t>
                                  </m:r>
                                  <m:r>
                                    <a:rPr lang="en-US" altLang="zh-CN" sz="2800" i="1" dirty="0">
                                      <a:latin typeface="Cambria Math" panose="02040503050406030204" pitchFamily="18" charset="0"/>
                                    </a:rPr>
                                    <m:t>≠</m:t>
                                  </m:r>
                                  <m:r>
                                    <a:rPr lang="en-US" altLang="zh-CN" sz="2800" i="1" dirty="0">
                                      <a:latin typeface="Cambria Math" panose="02040503050406030204" pitchFamily="18" charset="0"/>
                                    </a:rPr>
                                    <m:t>𝑖</m:t>
                                  </m:r>
                                </m:lim>
                              </m:limLow>
                            </m:fName>
                            <m:e>
                              <m:r>
                                <a:rPr lang="en-US" altLang="zh-CN" sz="2800" i="1" dirty="0">
                                  <a:latin typeface="Cambria Math" panose="02040503050406030204" pitchFamily="18" charset="0"/>
                                </a:rPr>
                                <m:t>(</m:t>
                              </m:r>
                              <m:f>
                                <m:fPr>
                                  <m:ctrlPr>
                                    <a:rPr lang="zh-CN" altLang="zh-CN" sz="2800" i="1" dirty="0">
                                      <a:latin typeface="Cambria Math" panose="02040503050406030204" pitchFamily="18" charset="0"/>
                                    </a:rPr>
                                  </m:ctrlPr>
                                </m:fPr>
                                <m:num>
                                  <m:r>
                                    <a:rPr lang="en-US" altLang="zh-CN" sz="2800" i="1" dirty="0">
                                      <a:latin typeface="Cambria Math" panose="02040503050406030204" pitchFamily="18" charset="0"/>
                                    </a:rPr>
                                    <m:t>𝑎𝑣𝑔</m:t>
                                  </m:r>
                                  <m:d>
                                    <m:dPr>
                                      <m:ctrlPr>
                                        <a:rPr lang="zh-CN" altLang="zh-CN" sz="2800" i="1" dirty="0">
                                          <a:latin typeface="Cambria Math" panose="02040503050406030204" pitchFamily="18" charset="0"/>
                                        </a:rPr>
                                      </m:ctrlPr>
                                    </m:dPr>
                                    <m:e>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𝑖</m:t>
                                          </m:r>
                                        </m:sub>
                                      </m:sSub>
                                    </m:e>
                                  </m:d>
                                  <m:r>
                                    <a:rPr lang="en-US" altLang="zh-CN" sz="2800" i="1" dirty="0">
                                      <a:latin typeface="Cambria Math" panose="02040503050406030204" pitchFamily="18" charset="0"/>
                                    </a:rPr>
                                    <m:t>+</m:t>
                                  </m:r>
                                  <m:r>
                                    <a:rPr lang="en-US" altLang="zh-CN" sz="2800" i="1" dirty="0">
                                      <a:latin typeface="Cambria Math" panose="02040503050406030204" pitchFamily="18" charset="0"/>
                                    </a:rPr>
                                    <m:t>𝑎𝑣𝑔</m:t>
                                  </m:r>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m:t>
                                  </m:r>
                                </m:num>
                                <m:den>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𝑑</m:t>
                                      </m:r>
                                    </m:e>
                                    <m:sub>
                                      <m:r>
                                        <a:rPr lang="en-US" altLang="zh-CN" sz="2800" i="1" dirty="0">
                                          <a:latin typeface="Cambria Math" panose="02040503050406030204" pitchFamily="18" charset="0"/>
                                        </a:rPr>
                                        <m:t>𝑐𝑒𝑛</m:t>
                                      </m:r>
                                    </m:sub>
                                  </m:sSub>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m:t>
                                  </m:r>
                                </m:den>
                              </m:f>
                              <m:r>
                                <a:rPr lang="en-US" altLang="zh-CN" sz="2800" i="1" dirty="0">
                                  <a:latin typeface="Cambria Math" panose="02040503050406030204" pitchFamily="18" charset="0"/>
                                </a:rPr>
                                <m:t>)</m:t>
                              </m:r>
                            </m:e>
                          </m:func>
                        </m:e>
                      </m:nary>
                    </m:oMath>
                  </m:oMathPara>
                </a14:m>
                <a:endParaRPr lang="en-US" altLang="zh-CN" sz="2800" dirty="0"/>
              </a:p>
              <a:p>
                <a:pPr marL="0" indent="0">
                  <a:buNone/>
                </a:pPr>
                <a:endParaRPr lang="en-US" altLang="zh-CN" dirty="0"/>
              </a:p>
              <a:p>
                <a:pPr marL="0" indent="0">
                  <a:buNone/>
                </a:pPr>
                <a:r>
                  <a:rPr lang="en-US" altLang="zh-CN" dirty="0"/>
                  <a:t>Dunn</a:t>
                </a:r>
                <a:r>
                  <a:rPr lang="zh-CN" altLang="en-US" dirty="0"/>
                  <a:t>指数（</a:t>
                </a:r>
                <a:r>
                  <a:rPr lang="en-US" altLang="zh-CN" dirty="0"/>
                  <a:t>Dunn Index</a:t>
                </a:r>
                <a:r>
                  <a:rPr lang="zh-CN" altLang="en-US" dirty="0"/>
                  <a:t>）</a:t>
                </a:r>
                <a:endParaRPr lang="zh-CN" altLang="zh-CN" dirty="0"/>
              </a:p>
              <a:p>
                <a:pPr marL="0" indent="0">
                  <a:buNone/>
                </a:pP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𝐷𝐼</m:t>
                      </m:r>
                      <m:r>
                        <a:rPr lang="en-US" altLang="zh-CN" sz="2800" dirty="0">
                          <a:latin typeface="Cambria Math" panose="02040503050406030204" pitchFamily="18" charset="0"/>
                        </a:rPr>
                        <m:t>=</m:t>
                      </m:r>
                      <m:limLow>
                        <m:limLowPr>
                          <m:ctrlPr>
                            <a:rPr lang="zh-CN" altLang="zh-CN" sz="2800" i="1" dirty="0">
                              <a:latin typeface="Cambria Math" panose="02040503050406030204" pitchFamily="18" charset="0"/>
                            </a:rPr>
                          </m:ctrlPr>
                        </m:limLowPr>
                        <m:e>
                          <m:r>
                            <a:rPr lang="en-US" altLang="zh-CN" sz="2800" i="1" dirty="0">
                              <a:latin typeface="Cambria Math" panose="02040503050406030204" pitchFamily="18" charset="0"/>
                            </a:rPr>
                            <m:t>𝑚𝑖𝑛</m:t>
                          </m:r>
                        </m:e>
                        <m:lim>
                          <m:r>
                            <a:rPr lang="en-US" altLang="zh-CN" sz="2800" i="1" dirty="0">
                              <a:latin typeface="Cambria Math" panose="02040503050406030204" pitchFamily="18" charset="0"/>
                            </a:rPr>
                            <m:t>1</m:t>
                          </m:r>
                          <m:r>
                            <a:rPr lang="zh-CN" altLang="zh-CN" sz="2800" i="1" dirty="0">
                              <a:latin typeface="Cambria Math" panose="02040503050406030204" pitchFamily="18" charset="0"/>
                            </a:rPr>
                            <m:t>≤</m:t>
                          </m:r>
                          <m:r>
                            <a:rPr lang="en-US" altLang="zh-CN" sz="2800" i="1" dirty="0">
                              <a:latin typeface="Cambria Math" panose="02040503050406030204" pitchFamily="18" charset="0"/>
                            </a:rPr>
                            <m:t>𝑖</m:t>
                          </m:r>
                          <m:r>
                            <a:rPr lang="zh-CN" altLang="zh-CN" sz="2800" i="1" dirty="0">
                              <a:latin typeface="Cambria Math" panose="02040503050406030204" pitchFamily="18" charset="0"/>
                            </a:rPr>
                            <m:t>≤</m:t>
                          </m:r>
                          <m:r>
                            <a:rPr lang="en-US" altLang="zh-CN" sz="2800" i="1" dirty="0">
                              <a:latin typeface="Cambria Math" panose="02040503050406030204" pitchFamily="18" charset="0"/>
                            </a:rPr>
                            <m:t>𝑘</m:t>
                          </m:r>
                        </m:lim>
                      </m:limLow>
                      <m:r>
                        <a:rPr lang="en-US" altLang="zh-CN" sz="2800" i="1" dirty="0">
                          <a:latin typeface="Cambria Math" panose="02040503050406030204" pitchFamily="18" charset="0"/>
                        </a:rPr>
                        <m:t>{</m:t>
                      </m:r>
                      <m:limLow>
                        <m:limLowPr>
                          <m:ctrlPr>
                            <a:rPr lang="zh-CN" altLang="zh-CN" sz="2800" i="1" dirty="0">
                              <a:latin typeface="Cambria Math" panose="02040503050406030204" pitchFamily="18" charset="0"/>
                            </a:rPr>
                          </m:ctrlPr>
                        </m:limLowPr>
                        <m:e>
                          <m:r>
                            <a:rPr lang="en-US" altLang="zh-CN" sz="2800" i="1" dirty="0">
                              <a:latin typeface="Cambria Math" panose="02040503050406030204" pitchFamily="18" charset="0"/>
                            </a:rPr>
                            <m:t>𝑚𝑖𝑛</m:t>
                          </m:r>
                        </m:e>
                        <m:lim>
                          <m:r>
                            <a:rPr lang="en-US" altLang="zh-CN" sz="2800" i="1" dirty="0">
                              <a:latin typeface="Cambria Math" panose="02040503050406030204" pitchFamily="18" charset="0"/>
                            </a:rPr>
                            <m:t>𝑗</m:t>
                          </m:r>
                          <m:r>
                            <a:rPr lang="en-US" altLang="zh-CN" sz="2800" i="1" dirty="0">
                              <a:latin typeface="Cambria Math" panose="02040503050406030204" pitchFamily="18" charset="0"/>
                            </a:rPr>
                            <m:t>≠</m:t>
                          </m:r>
                          <m:r>
                            <a:rPr lang="en-US" altLang="zh-CN" sz="2800" i="1" dirty="0">
                              <a:latin typeface="Cambria Math" panose="02040503050406030204" pitchFamily="18" charset="0"/>
                            </a:rPr>
                            <m:t>𝑖</m:t>
                          </m:r>
                        </m:lim>
                      </m:limLow>
                      <m:r>
                        <a:rPr lang="en-US" altLang="zh-CN" sz="2800" i="1" dirty="0">
                          <a:latin typeface="Cambria Math" panose="02040503050406030204" pitchFamily="18" charset="0"/>
                        </a:rPr>
                        <m:t>(</m:t>
                      </m:r>
                      <m:f>
                        <m:fPr>
                          <m:ctrlPr>
                            <a:rPr lang="zh-CN" altLang="zh-CN" sz="2800" i="1" dirty="0">
                              <a:latin typeface="Cambria Math" panose="02040503050406030204" pitchFamily="18" charset="0"/>
                            </a:rPr>
                          </m:ctrlPr>
                        </m:fPr>
                        <m:num>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𝑑</m:t>
                              </m:r>
                            </m:e>
                            <m:sub>
                              <m:r>
                                <a:rPr lang="en-US" altLang="zh-CN" sz="2800" i="1" dirty="0">
                                  <a:latin typeface="Cambria Math" panose="02040503050406030204" pitchFamily="18" charset="0"/>
                                </a:rPr>
                                <m:t>𝑚𝑖𝑛</m:t>
                              </m:r>
                            </m:sub>
                          </m:sSub>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 </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𝑗</m:t>
                              </m:r>
                            </m:sub>
                          </m:sSub>
                          <m:r>
                            <a:rPr lang="en-US" altLang="zh-CN" sz="2800" i="1" dirty="0">
                              <a:latin typeface="Cambria Math" panose="02040503050406030204" pitchFamily="18" charset="0"/>
                            </a:rPr>
                            <m:t>)</m:t>
                          </m:r>
                        </m:num>
                        <m:den>
                          <m:limLow>
                            <m:limLowPr>
                              <m:ctrlPr>
                                <a:rPr lang="zh-CN" altLang="zh-CN" sz="2800" i="1" dirty="0">
                                  <a:latin typeface="Cambria Math" panose="02040503050406030204" pitchFamily="18" charset="0"/>
                                </a:rPr>
                              </m:ctrlPr>
                            </m:limLowPr>
                            <m:e>
                              <m:r>
                                <a:rPr lang="en-US" altLang="zh-CN" sz="2800" i="1" dirty="0">
                                  <a:latin typeface="Cambria Math" panose="02040503050406030204" pitchFamily="18" charset="0"/>
                                </a:rPr>
                                <m:t>𝑚𝑎𝑥</m:t>
                              </m:r>
                            </m:e>
                            <m:lim>
                              <m:r>
                                <a:rPr lang="en-US" altLang="zh-CN" sz="2800" i="1" dirty="0">
                                  <a:latin typeface="Cambria Math" panose="02040503050406030204" pitchFamily="18" charset="0"/>
                                </a:rPr>
                                <m:t>1</m:t>
                              </m:r>
                              <m:r>
                                <a:rPr lang="zh-CN" altLang="zh-CN" sz="2800" i="1" dirty="0">
                                  <a:latin typeface="Cambria Math" panose="02040503050406030204" pitchFamily="18" charset="0"/>
                                </a:rPr>
                                <m:t>≤</m:t>
                              </m:r>
                              <m:r>
                                <a:rPr lang="en-US" altLang="zh-CN" sz="2800" i="1" dirty="0">
                                  <a:latin typeface="Cambria Math" panose="02040503050406030204" pitchFamily="18" charset="0"/>
                                </a:rPr>
                                <m:t>𝑙</m:t>
                              </m:r>
                              <m:r>
                                <a:rPr lang="zh-CN" altLang="zh-CN" sz="2800" i="1" dirty="0">
                                  <a:latin typeface="Cambria Math" panose="02040503050406030204" pitchFamily="18" charset="0"/>
                                </a:rPr>
                                <m:t>≤</m:t>
                              </m:r>
                              <m:r>
                                <a:rPr lang="en-US" altLang="zh-CN" sz="2800" i="1" dirty="0">
                                  <a:latin typeface="Cambria Math" panose="02040503050406030204" pitchFamily="18" charset="0"/>
                                </a:rPr>
                                <m:t>𝑘</m:t>
                              </m:r>
                            </m:lim>
                          </m:limLow>
                          <m:r>
                            <a:rPr lang="en-US" altLang="zh-CN" sz="2800" i="1" dirty="0">
                              <a:latin typeface="Cambria Math" panose="02040503050406030204" pitchFamily="18" charset="0"/>
                            </a:rPr>
                            <m:t> </m:t>
                          </m:r>
                          <m:r>
                            <a:rPr lang="en-US" altLang="zh-CN" sz="2800" i="1" dirty="0">
                              <a:latin typeface="Cambria Math" panose="02040503050406030204" pitchFamily="18" charset="0"/>
                            </a:rPr>
                            <m:t>𝑑𝑖𝑎𝑚</m:t>
                          </m:r>
                          <m:r>
                            <a:rPr lang="en-US" altLang="zh-CN" sz="2800" i="1" dirty="0">
                              <a:latin typeface="Cambria Math" panose="02040503050406030204" pitchFamily="18" charset="0"/>
                            </a:rPr>
                            <m:t>(</m:t>
                          </m:r>
                          <m:sSub>
                            <m:sSubPr>
                              <m:ctrlPr>
                                <a:rPr lang="zh-CN" altLang="zh-CN" sz="2800" i="1" dirty="0">
                                  <a:latin typeface="Cambria Math" panose="02040503050406030204" pitchFamily="18" charset="0"/>
                                </a:rPr>
                              </m:ctrlPr>
                            </m:sSubPr>
                            <m:e>
                              <m:r>
                                <a:rPr lang="en-US" altLang="zh-CN" sz="2800" i="1" dirty="0">
                                  <a:latin typeface="Cambria Math" panose="02040503050406030204" pitchFamily="18" charset="0"/>
                                </a:rPr>
                                <m:t>𝐶</m:t>
                              </m:r>
                            </m:e>
                            <m:sub>
                              <m:r>
                                <a:rPr lang="en-US" altLang="zh-CN" sz="2800" i="1" dirty="0">
                                  <a:latin typeface="Cambria Math" panose="02040503050406030204" pitchFamily="18" charset="0"/>
                                </a:rPr>
                                <m:t>𝑙</m:t>
                              </m:r>
                            </m:sub>
                          </m:sSub>
                          <m:r>
                            <a:rPr lang="en-US" altLang="zh-CN" sz="2800" i="1" dirty="0">
                              <a:latin typeface="Cambria Math" panose="02040503050406030204" pitchFamily="18" charset="0"/>
                            </a:rPr>
                            <m:t>)</m:t>
                          </m:r>
                        </m:den>
                      </m:f>
                      <m:r>
                        <a:rPr lang="en-US" altLang="zh-CN" sz="2800" i="1" dirty="0">
                          <a:latin typeface="Cambria Math" panose="02040503050406030204" pitchFamily="18" charset="0"/>
                        </a:rPr>
                        <m:t>)</m:t>
                      </m:r>
                    </m:oMath>
                  </m:oMathPara>
                </a14:m>
                <a:endParaRPr lang="en-US" altLang="zh-CN" sz="2800" dirty="0"/>
              </a:p>
              <a:p>
                <a:pPr marL="0" indent="0">
                  <a:buNone/>
                </a:pPr>
                <a:endParaRPr lang="zh-CN" altLang="zh-CN" sz="2800" dirty="0"/>
              </a:p>
              <a:p>
                <a:pPr marL="0" indent="0">
                  <a:lnSpc>
                    <a:spcPct val="110000"/>
                  </a:lnSpc>
                  <a:buNone/>
                </a:pPr>
                <a:r>
                  <a:rPr lang="en-US" altLang="zh-CN" dirty="0"/>
                  <a:t>DBI</a:t>
                </a:r>
                <a:r>
                  <a:rPr lang="zh-CN" altLang="en-US" dirty="0"/>
                  <a:t>的值越小越好，</a:t>
                </a:r>
                <a:r>
                  <a:rPr lang="en-US" altLang="zh-CN" dirty="0"/>
                  <a:t>DI</a:t>
                </a:r>
                <a:r>
                  <a:rPr lang="zh-CN" altLang="en-US" dirty="0"/>
                  <a:t>的值越大越好。</a:t>
                </a:r>
                <a:endParaRPr lang="en-US" altLang="zh-CN" dirty="0"/>
              </a:p>
              <a:p>
                <a:pPr marL="0" indent="0">
                  <a:lnSpc>
                    <a:spcPct val="110000"/>
                  </a:lnSpc>
                  <a:buNone/>
                </a:pPr>
                <a:endParaRPr lang="en-US" altLang="zh-CN" dirty="0"/>
              </a:p>
              <a:p>
                <a:pPr marL="0" indent="0">
                  <a:lnSpc>
                    <a:spcPct val="110000"/>
                  </a:lnSpc>
                  <a:buNone/>
                </a:pPr>
                <a:r>
                  <a:rPr lang="en-US" altLang="zh-CN" dirty="0"/>
                  <a:t>DBI</a:t>
                </a:r>
                <a:r>
                  <a:rPr lang="zh-CN" altLang="en-US" dirty="0"/>
                  <a:t>、</a:t>
                </a:r>
                <a:r>
                  <a:rPr lang="en-US" altLang="zh-CN" dirty="0"/>
                  <a:t>DI</a:t>
                </a:r>
                <a:r>
                  <a:rPr lang="zh-CN" altLang="en-US" dirty="0"/>
                  <a:t>只是其中一种方法，还有其他评估方法。</a:t>
                </a:r>
                <a:endParaRPr lang="en-US" altLang="zh-CN" dirty="0"/>
              </a:p>
              <a:p>
                <a:pPr lvl="1">
                  <a:lnSpc>
                    <a:spcPct val="150000"/>
                  </a:lnSpc>
                  <a:defRPr/>
                </a:pPr>
                <a:endParaRPr lang="en-US" altLang="zh-CN" sz="1999" dirty="0"/>
              </a:p>
              <a:p>
                <a:pPr marL="0" indent="0">
                  <a:lnSpc>
                    <a:spcPct val="150000"/>
                  </a:lnSpc>
                  <a:buNone/>
                  <a:defRP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3"/>
              </p:nvPr>
            </p:nvSpPr>
            <p:spPr>
              <a:xfrm>
                <a:off x="1223674" y="1015343"/>
                <a:ext cx="9772045" cy="5039996"/>
              </a:xfrm>
              <a:blipFill>
                <a:blip r:embed="rId2"/>
                <a:stretch>
                  <a:fillRect l="-686" b="-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338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分析方法</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63</a:t>
            </a:fld>
            <a:endParaRPr lang="zh-CN" altLang="en-US" dirty="0"/>
          </a:p>
        </p:txBody>
      </p:sp>
      <p:sp>
        <p:nvSpPr>
          <p:cNvPr id="4" name="内容占位符 3"/>
          <p:cNvSpPr>
            <a:spLocks noGrp="1"/>
          </p:cNvSpPr>
          <p:nvPr>
            <p:ph sz="quarter" idx="13"/>
          </p:nvPr>
        </p:nvSpPr>
        <p:spPr/>
        <p:txBody>
          <a:bodyPr/>
          <a:lstStyle/>
          <a:p>
            <a:r>
              <a:rPr lang="zh-CN" altLang="en-US" dirty="0">
                <a:solidFill>
                  <a:schemeClr val="bg1">
                    <a:lumMod val="65000"/>
                  </a:schemeClr>
                </a:solidFill>
              </a:rPr>
              <a:t>特征描述分析</a:t>
            </a:r>
            <a:endParaRPr lang="en-US" altLang="zh-CN" dirty="0">
              <a:solidFill>
                <a:schemeClr val="bg1">
                  <a:lumMod val="65000"/>
                </a:schemeClr>
              </a:solidFill>
            </a:endParaRPr>
          </a:p>
          <a:p>
            <a:pPr>
              <a:lnSpc>
                <a:spcPct val="150000"/>
              </a:lnSpc>
              <a:spcBef>
                <a:spcPts val="600"/>
              </a:spcBef>
            </a:pPr>
            <a:r>
              <a:rPr lang="zh-CN" altLang="en-US" dirty="0">
                <a:solidFill>
                  <a:schemeClr val="bg1">
                    <a:lumMod val="65000"/>
                  </a:schemeClr>
                </a:solidFill>
              </a:rPr>
              <a:t>相关和回归分析</a:t>
            </a:r>
            <a:endParaRPr lang="en-US" altLang="zh-CN" dirty="0">
              <a:solidFill>
                <a:schemeClr val="bg1">
                  <a:lumMod val="65000"/>
                </a:schemeClr>
              </a:solidFill>
            </a:endParaRPr>
          </a:p>
          <a:p>
            <a:r>
              <a:rPr lang="zh-CN" altLang="en-US" dirty="0">
                <a:solidFill>
                  <a:schemeClr val="bg1">
                    <a:lumMod val="65000"/>
                  </a:schemeClr>
                </a:solidFill>
              </a:rPr>
              <a:t>聚类分析</a:t>
            </a:r>
            <a:endParaRPr lang="en-US" altLang="zh-CN" dirty="0">
              <a:solidFill>
                <a:schemeClr val="bg1">
                  <a:lumMod val="65000"/>
                </a:schemeClr>
              </a:solidFill>
            </a:endParaRPr>
          </a:p>
          <a:p>
            <a:r>
              <a:rPr lang="zh-CN" altLang="en-US" dirty="0"/>
              <a:t>关联分析</a:t>
            </a:r>
            <a:endParaRPr lang="en-US" altLang="zh-CN" dirty="0"/>
          </a:p>
          <a:p>
            <a:endParaRPr lang="zh-CN" altLang="en-US" dirty="0"/>
          </a:p>
        </p:txBody>
      </p:sp>
    </p:spTree>
    <p:extLst>
      <p:ext uri="{BB962C8B-B14F-4D97-AF65-F5344CB8AC3E}">
        <p14:creationId xmlns:p14="http://schemas.microsoft.com/office/powerpoint/2010/main" val="4080135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64</a:t>
            </a:fld>
            <a:endParaRPr lang="zh-CN" altLang="en-US" dirty="0"/>
          </a:p>
        </p:txBody>
      </p:sp>
      <p:sp>
        <p:nvSpPr>
          <p:cNvPr id="4" name="内容占位符 3"/>
          <p:cNvSpPr>
            <a:spLocks noGrp="1"/>
          </p:cNvSpPr>
          <p:nvPr>
            <p:ph sz="quarter" idx="13"/>
          </p:nvPr>
        </p:nvSpPr>
        <p:spPr>
          <a:xfrm>
            <a:off x="626541" y="1053530"/>
            <a:ext cx="10945242" cy="5256584"/>
          </a:xfrm>
        </p:spPr>
        <p:txBody>
          <a:bodyPr>
            <a:normAutofit/>
          </a:bodyPr>
          <a:lstStyle/>
          <a:p>
            <a:r>
              <a:rPr lang="zh-CN" altLang="en-US" dirty="0"/>
              <a:t>啤酒和尿布</a:t>
            </a:r>
            <a:endParaRPr lang="en-US" altLang="zh-CN" dirty="0"/>
          </a:p>
          <a:p>
            <a:pPr marL="0" indent="0">
              <a:buNone/>
            </a:pPr>
            <a:endParaRPr lang="en-US" altLang="zh-CN" sz="1000" dirty="0"/>
          </a:p>
          <a:p>
            <a:pPr lvl="1"/>
            <a:r>
              <a:rPr lang="en-US" altLang="zh-CN" sz="2000" dirty="0"/>
              <a:t>20</a:t>
            </a:r>
            <a:r>
              <a:rPr lang="zh-CN" altLang="en-US" sz="2000" dirty="0"/>
              <a:t>世纪</a:t>
            </a:r>
            <a:r>
              <a:rPr lang="en-US" altLang="zh-CN" sz="2000" dirty="0"/>
              <a:t>90</a:t>
            </a:r>
            <a:r>
              <a:rPr lang="zh-CN" altLang="en-US" sz="2000" dirty="0"/>
              <a:t>年代的沃尔玛超市发现</a:t>
            </a:r>
            <a:endParaRPr lang="en-US" altLang="zh-CN" sz="2000" dirty="0"/>
          </a:p>
          <a:p>
            <a:pPr lvl="2"/>
            <a:r>
              <a:rPr lang="zh-CN" altLang="en-US" sz="2000" dirty="0"/>
              <a:t>啤酒与尿布经常会出现在同一个购物篮中。</a:t>
            </a:r>
            <a:endParaRPr lang="en-US" altLang="zh-CN" sz="2000" dirty="0"/>
          </a:p>
          <a:p>
            <a:pPr marL="542925" lvl="1" indent="0">
              <a:buNone/>
            </a:pPr>
            <a:endParaRPr lang="en-US" altLang="zh-CN" sz="1000" dirty="0"/>
          </a:p>
          <a:p>
            <a:pPr lvl="1"/>
            <a:r>
              <a:rPr lang="zh-CN" altLang="en-US" sz="2000" dirty="0"/>
              <a:t>后续调查发现</a:t>
            </a:r>
            <a:endParaRPr lang="en-US" altLang="zh-CN" sz="2000" dirty="0"/>
          </a:p>
          <a:p>
            <a:pPr lvl="2"/>
            <a:r>
              <a:rPr lang="zh-CN" altLang="en-US" sz="2000" dirty="0"/>
              <a:t>在美国有婴儿的家庭中，一般是母亲在家中照看婴儿，父亲前去超市购买尿布。父亲在购买尿布的同时，往往会顺便为自己买啤酒。</a:t>
            </a:r>
            <a:endParaRPr lang="en-US" altLang="zh-CN" sz="2000" dirty="0"/>
          </a:p>
          <a:p>
            <a:pPr>
              <a:lnSpc>
                <a:spcPct val="200000"/>
              </a:lnSpc>
            </a:pPr>
            <a:r>
              <a:rPr lang="zh-CN" altLang="en-US" dirty="0"/>
              <a:t>关联，反映的是一个事件和其他事件之间依赖或关联的关系</a:t>
            </a:r>
            <a:endParaRPr lang="en-US" altLang="zh-CN" dirty="0"/>
          </a:p>
          <a:p>
            <a:pPr lvl="1"/>
            <a:r>
              <a:rPr lang="zh-CN" altLang="en-US" sz="2000" dirty="0"/>
              <a:t>个性化推荐：在界面上给用户推荐相关商品。</a:t>
            </a:r>
          </a:p>
          <a:p>
            <a:pPr lvl="1"/>
            <a:r>
              <a:rPr lang="zh-CN" altLang="en-US" sz="2000" dirty="0"/>
              <a:t>组合优惠券：给购买过的用户发放同时购买组合内商品的优惠券。</a:t>
            </a:r>
          </a:p>
          <a:p>
            <a:pPr lvl="1"/>
            <a:r>
              <a:rPr lang="zh-CN" altLang="en-US" sz="2000" dirty="0"/>
              <a:t>捆绑销售：将相关商品组合起来销售。</a:t>
            </a:r>
            <a:endParaRPr lang="en-US" altLang="zh-CN" dirty="0"/>
          </a:p>
          <a:p>
            <a:pPr marL="457200" lvl="1" indent="-457200">
              <a:lnSpc>
                <a:spcPct val="200000"/>
              </a:lnSpc>
              <a:buFont typeface="Wingdings" charset="2"/>
              <a:buChar char="l"/>
            </a:pPr>
            <a:endParaRPr lang="en-US" altLang="zh-CN" dirty="0"/>
          </a:p>
          <a:p>
            <a:pPr marL="542925" lvl="1" indent="0">
              <a:buNone/>
            </a:pPr>
            <a:endParaRPr kumimoji="1" lang="en-US" altLang="zh-CN" sz="2000" dirty="0"/>
          </a:p>
          <a:p>
            <a:pPr marL="542925" lvl="1" indent="0">
              <a:buNone/>
            </a:pPr>
            <a:endParaRPr kumimoji="1" lang="en-US" altLang="zh-CN" sz="2000" dirty="0"/>
          </a:p>
          <a:p>
            <a:pPr lvl="3"/>
            <a:endParaRPr kumimoji="1" lang="zh-CN" altLang="en-US" dirty="0"/>
          </a:p>
        </p:txBody>
      </p:sp>
      <p:pic>
        <p:nvPicPr>
          <p:cNvPr id="5" name="图片 4"/>
          <p:cNvPicPr>
            <a:picLocks noChangeAspect="1"/>
          </p:cNvPicPr>
          <p:nvPr/>
        </p:nvPicPr>
        <p:blipFill>
          <a:blip r:embed="rId3"/>
          <a:stretch>
            <a:fillRect/>
          </a:stretch>
        </p:blipFill>
        <p:spPr>
          <a:xfrm>
            <a:off x="8763471" y="1241196"/>
            <a:ext cx="2628900" cy="2095500"/>
          </a:xfrm>
          <a:prstGeom prst="rect">
            <a:avLst/>
          </a:prstGeom>
        </p:spPr>
      </p:pic>
    </p:spTree>
    <p:extLst>
      <p:ext uri="{BB962C8B-B14F-4D97-AF65-F5344CB8AC3E}">
        <p14:creationId xmlns:p14="http://schemas.microsoft.com/office/powerpoint/2010/main" val="2031598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关联规则算法</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65</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a:xfrm>
                <a:off x="470966" y="1150661"/>
                <a:ext cx="11117784" cy="2251731"/>
              </a:xfrm>
            </p:spPr>
            <p:txBody>
              <a:bodyPr>
                <a:normAutofit/>
              </a:bodyPr>
              <a:lstStyle/>
              <a:p>
                <a:r>
                  <a:rPr lang="zh-CN" altLang="en-US" sz="2000" dirty="0"/>
                  <a:t>定义</a:t>
                </a:r>
                <a:endParaRPr lang="en-US" altLang="zh-CN" sz="2000" dirty="0"/>
              </a:p>
              <a:p>
                <a:pPr lvl="1">
                  <a:lnSpc>
                    <a:spcPct val="150000"/>
                  </a:lnSpc>
                </a:pPr>
                <a:r>
                  <a:rPr lang="zh-CN" altLang="zh-CN" sz="2000" dirty="0"/>
                  <a:t>设</a:t>
                </a:r>
                <a14:m>
                  <m:oMath xmlns:m="http://schemas.openxmlformats.org/officeDocument/2006/math">
                    <m:r>
                      <m:rPr>
                        <m:sty m:val="p"/>
                      </m:rPr>
                      <a:rPr lang="en-US" altLang="zh-CN" sz="2000" dirty="0">
                        <a:latin typeface="Cambria Math" panose="02040503050406030204" pitchFamily="18" charset="0"/>
                      </a:rPr>
                      <m:t>I</m:t>
                    </m:r>
                    <m:r>
                      <a:rPr lang="en-US" altLang="zh-CN" sz="2000" dirty="0">
                        <a:latin typeface="Cambria Math" panose="02040503050406030204" pitchFamily="18" charset="0"/>
                      </a:rPr>
                      <m:t>={</m:t>
                    </m:r>
                    <m:sSub>
                      <m:sSubPr>
                        <m:ctrlPr>
                          <a:rPr lang="zh-CN" altLang="zh-CN" sz="2000" i="1" dirty="0">
                            <a:latin typeface="Cambria Math" panose="02040503050406030204" pitchFamily="18" charset="0"/>
                          </a:rPr>
                        </m:ctrlPr>
                      </m:sSubPr>
                      <m:e>
                        <m:r>
                          <m:rPr>
                            <m:sty m:val="p"/>
                          </m:rPr>
                          <a:rPr lang="en-US" altLang="zh-CN" sz="2000" dirty="0">
                            <a:latin typeface="Cambria Math" panose="02040503050406030204" pitchFamily="18" charset="0"/>
                          </a:rPr>
                          <m:t>i</m:t>
                        </m:r>
                      </m:e>
                      <m:sub>
                        <m:r>
                          <a:rPr lang="en-US" altLang="zh-CN" sz="2000" i="1" dirty="0">
                            <a:latin typeface="Cambria Math" panose="02040503050406030204" pitchFamily="18" charset="0"/>
                          </a:rPr>
                          <m:t>1</m:t>
                        </m:r>
                      </m:sub>
                    </m:sSub>
                    <m:r>
                      <a:rPr lang="en-US" altLang="zh-CN" sz="2000"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𝑖</m:t>
                        </m:r>
                      </m:e>
                      <m:sub>
                        <m:r>
                          <a:rPr lang="en-US" altLang="zh-CN" sz="2000" i="1" dirty="0">
                            <a:latin typeface="Cambria Math" panose="02040503050406030204" pitchFamily="18" charset="0"/>
                          </a:rPr>
                          <m:t>2</m:t>
                        </m:r>
                      </m:sub>
                    </m:sSub>
                    <m:r>
                      <a:rPr lang="en-US" altLang="zh-CN" sz="2000" dirty="0">
                        <a:latin typeface="Cambria Math" panose="02040503050406030204" pitchFamily="18" charset="0"/>
                      </a:rPr>
                      <m:t>,⋯,</m:t>
                    </m:r>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𝑖</m:t>
                        </m:r>
                      </m:e>
                      <m:sub>
                        <m:r>
                          <a:rPr lang="en-US" altLang="zh-CN" sz="2000" i="1" dirty="0">
                            <a:latin typeface="Cambria Math" panose="02040503050406030204" pitchFamily="18" charset="0"/>
                          </a:rPr>
                          <m:t>𝑚</m:t>
                        </m:r>
                      </m:sub>
                    </m:sSub>
                    <m:r>
                      <a:rPr lang="en-US" altLang="zh-CN" sz="2000" dirty="0">
                        <a:latin typeface="Cambria Math" panose="02040503050406030204" pitchFamily="18" charset="0"/>
                      </a:rPr>
                      <m:t>}</m:t>
                    </m:r>
                  </m:oMath>
                </a14:m>
                <a:r>
                  <a:rPr lang="zh-CN" altLang="zh-CN" sz="2000" dirty="0"/>
                  <a:t>是所有项的集合，每个</a:t>
                </a:r>
                <a14:m>
                  <m:oMath xmlns:m="http://schemas.openxmlformats.org/officeDocument/2006/math">
                    <m:sSub>
                      <m:sSubPr>
                        <m:ctrlPr>
                          <a:rPr lang="zh-CN" altLang="zh-CN" sz="2000" i="1" dirty="0">
                            <a:latin typeface="Cambria Math" panose="02040503050406030204" pitchFamily="18" charset="0"/>
                          </a:rPr>
                        </m:ctrlPr>
                      </m:sSubPr>
                      <m:e>
                        <m:r>
                          <a:rPr lang="en-US" altLang="zh-CN" sz="2000" i="1" dirty="0">
                            <a:latin typeface="Cambria Math" panose="02040503050406030204" pitchFamily="18" charset="0"/>
                          </a:rPr>
                          <m:t>𝑖</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𝑘</m:t>
                    </m:r>
                    <m:r>
                      <a:rPr lang="en-US" altLang="zh-CN" sz="2000" i="1" dirty="0">
                        <a:latin typeface="Cambria Math" panose="02040503050406030204" pitchFamily="18" charset="0"/>
                      </a:rPr>
                      <m:t>=1,2,⋯,</m:t>
                    </m:r>
                    <m:r>
                      <a:rPr lang="en-US" altLang="zh-CN" sz="2000" i="1" dirty="0">
                        <a:latin typeface="Cambria Math" panose="02040503050406030204" pitchFamily="18" charset="0"/>
                      </a:rPr>
                      <m:t>𝑚</m:t>
                    </m:r>
                    <m:r>
                      <a:rPr lang="en-US" altLang="zh-CN" sz="2000" i="1" dirty="0">
                        <a:latin typeface="Cambria Math" panose="02040503050406030204" pitchFamily="18" charset="0"/>
                      </a:rPr>
                      <m:t>)</m:t>
                    </m:r>
                  </m:oMath>
                </a14:m>
                <a:r>
                  <a:rPr lang="zh-CN" altLang="zh-CN" sz="2000" dirty="0"/>
                  <a:t>称为一个项</a:t>
                </a:r>
                <a:r>
                  <a:rPr lang="en-US" altLang="zh-CN" sz="2000" dirty="0"/>
                  <a:t>(Item)</a:t>
                </a:r>
                <a:r>
                  <a:rPr lang="zh-CN" altLang="en-US" sz="2000" dirty="0"/>
                  <a:t>。</a:t>
                </a:r>
                <a:endParaRPr lang="en-US" altLang="zh-CN" sz="2000" dirty="0"/>
              </a:p>
              <a:p>
                <a:pPr lvl="1">
                  <a:lnSpc>
                    <a:spcPct val="150000"/>
                  </a:lnSpc>
                </a:pPr>
                <a:r>
                  <a:rPr lang="zh-CN" altLang="zh-CN" sz="2000" dirty="0"/>
                  <a:t>由若干项组成的集合称为项集。</a:t>
                </a:r>
                <a:endParaRPr lang="en-US" altLang="zh-CN" sz="2000" dirty="0"/>
              </a:p>
              <a:p>
                <a:pPr lvl="1">
                  <a:lnSpc>
                    <a:spcPct val="150000"/>
                  </a:lnSpc>
                </a:pPr>
                <a:r>
                  <a:rPr lang="zh-CN" altLang="zh-CN" sz="2000" dirty="0"/>
                  <a:t>项集中的元素个数称为项集的长度，长度为</a:t>
                </a:r>
                <a:r>
                  <a:rPr lang="en-US" altLang="zh-CN" sz="2000" dirty="0"/>
                  <a:t>k</a:t>
                </a:r>
                <a:r>
                  <a:rPr lang="zh-CN" altLang="zh-CN" sz="2000" dirty="0"/>
                  <a:t>的项集称为</a:t>
                </a:r>
                <a:r>
                  <a:rPr lang="en-US" altLang="zh-CN" sz="2000" dirty="0"/>
                  <a:t>k</a:t>
                </a:r>
                <a:r>
                  <a:rPr lang="zh-CN" altLang="zh-CN" sz="2000" dirty="0"/>
                  <a:t>项集。</a:t>
                </a:r>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xfrm>
                <a:off x="470966" y="1150661"/>
                <a:ext cx="11117784" cy="2251731"/>
              </a:xfrm>
              <a:blipFill>
                <a:blip r:embed="rId3"/>
                <a:stretch>
                  <a:fillRect l="-493" t="-271"/>
                </a:stretch>
              </a:blipFill>
            </p:spPr>
            <p:txBody>
              <a:bodyPr/>
              <a:lstStyle/>
              <a:p>
                <a:r>
                  <a:rPr lang="zh-CN" altLang="en-US">
                    <a:noFill/>
                  </a:rPr>
                  <a:t> </a:t>
                </a:r>
              </a:p>
            </p:txBody>
          </p:sp>
        </mc:Fallback>
      </mc:AlternateContent>
      <p:graphicFrame>
        <p:nvGraphicFramePr>
          <p:cNvPr id="5" name="表格 4"/>
          <p:cNvGraphicFramePr>
            <a:graphicFrameLocks noGrp="1"/>
          </p:cNvGraphicFramePr>
          <p:nvPr>
            <p:extLst>
              <p:ext uri="{D42A27DB-BD31-4B8C-83A1-F6EECF244321}">
                <p14:modId xmlns:p14="http://schemas.microsoft.com/office/powerpoint/2010/main" val="3034811323"/>
              </p:ext>
            </p:extLst>
          </p:nvPr>
        </p:nvGraphicFramePr>
        <p:xfrm>
          <a:off x="6459215" y="3457196"/>
          <a:ext cx="4829930" cy="2420868"/>
        </p:xfrm>
        <a:graphic>
          <a:graphicData uri="http://schemas.openxmlformats.org/drawingml/2006/table">
            <a:tbl>
              <a:tblPr firstRow="1" bandRow="1">
                <a:tableStyleId>{5C22544A-7EE6-4342-B048-85BDC9FD1C3A}</a:tableStyleId>
              </a:tblPr>
              <a:tblGrid>
                <a:gridCol w="689990">
                  <a:extLst>
                    <a:ext uri="{9D8B030D-6E8A-4147-A177-3AD203B41FA5}">
                      <a16:colId xmlns:a16="http://schemas.microsoft.com/office/drawing/2014/main" val="20000"/>
                    </a:ext>
                  </a:extLst>
                </a:gridCol>
                <a:gridCol w="689990">
                  <a:extLst>
                    <a:ext uri="{9D8B030D-6E8A-4147-A177-3AD203B41FA5}">
                      <a16:colId xmlns:a16="http://schemas.microsoft.com/office/drawing/2014/main" val="20001"/>
                    </a:ext>
                  </a:extLst>
                </a:gridCol>
                <a:gridCol w="689990">
                  <a:extLst>
                    <a:ext uri="{9D8B030D-6E8A-4147-A177-3AD203B41FA5}">
                      <a16:colId xmlns:a16="http://schemas.microsoft.com/office/drawing/2014/main" val="20002"/>
                    </a:ext>
                  </a:extLst>
                </a:gridCol>
                <a:gridCol w="689990">
                  <a:extLst>
                    <a:ext uri="{9D8B030D-6E8A-4147-A177-3AD203B41FA5}">
                      <a16:colId xmlns:a16="http://schemas.microsoft.com/office/drawing/2014/main" val="20003"/>
                    </a:ext>
                  </a:extLst>
                </a:gridCol>
                <a:gridCol w="689990">
                  <a:extLst>
                    <a:ext uri="{9D8B030D-6E8A-4147-A177-3AD203B41FA5}">
                      <a16:colId xmlns:a16="http://schemas.microsoft.com/office/drawing/2014/main" val="20004"/>
                    </a:ext>
                  </a:extLst>
                </a:gridCol>
                <a:gridCol w="689990">
                  <a:extLst>
                    <a:ext uri="{9D8B030D-6E8A-4147-A177-3AD203B41FA5}">
                      <a16:colId xmlns:a16="http://schemas.microsoft.com/office/drawing/2014/main" val="20005"/>
                    </a:ext>
                  </a:extLst>
                </a:gridCol>
                <a:gridCol w="689990">
                  <a:extLst>
                    <a:ext uri="{9D8B030D-6E8A-4147-A177-3AD203B41FA5}">
                      <a16:colId xmlns:a16="http://schemas.microsoft.com/office/drawing/2014/main" val="20006"/>
                    </a:ext>
                  </a:extLst>
                </a:gridCol>
              </a:tblGrid>
              <a:tr h="403478">
                <a:tc>
                  <a:txBody>
                    <a:bodyPr/>
                    <a:lstStyle/>
                    <a:p>
                      <a:pPr algn="ctr"/>
                      <a:r>
                        <a:rPr lang="en-US" altLang="zh-CN" sz="1600" dirty="0"/>
                        <a:t>TID</a:t>
                      </a:r>
                      <a:endParaRPr lang="zh-CN" altLang="en-US" sz="1600" dirty="0"/>
                    </a:p>
                  </a:txBody>
                  <a:tcPr/>
                </a:tc>
                <a:tc>
                  <a:txBody>
                    <a:bodyPr/>
                    <a:lstStyle/>
                    <a:p>
                      <a:pPr algn="ctr"/>
                      <a:r>
                        <a:rPr lang="zh-CN" altLang="en-US" sz="1600" dirty="0"/>
                        <a:t>面包</a:t>
                      </a:r>
                    </a:p>
                  </a:txBody>
                  <a:tcPr/>
                </a:tc>
                <a:tc>
                  <a:txBody>
                    <a:bodyPr/>
                    <a:lstStyle/>
                    <a:p>
                      <a:pPr algn="ctr"/>
                      <a:r>
                        <a:rPr lang="zh-CN" altLang="en-US" sz="1600" dirty="0"/>
                        <a:t>牛奶</a:t>
                      </a:r>
                    </a:p>
                  </a:txBody>
                  <a:tcPr/>
                </a:tc>
                <a:tc>
                  <a:txBody>
                    <a:bodyPr/>
                    <a:lstStyle/>
                    <a:p>
                      <a:pPr algn="ctr"/>
                      <a:r>
                        <a:rPr lang="zh-CN" altLang="en-US" sz="1600" dirty="0"/>
                        <a:t>尿布</a:t>
                      </a:r>
                    </a:p>
                  </a:txBody>
                  <a:tcPr/>
                </a:tc>
                <a:tc>
                  <a:txBody>
                    <a:bodyPr/>
                    <a:lstStyle/>
                    <a:p>
                      <a:pPr algn="ctr"/>
                      <a:r>
                        <a:rPr lang="zh-CN" altLang="en-US" sz="1600" dirty="0"/>
                        <a:t>啤酒</a:t>
                      </a:r>
                    </a:p>
                  </a:txBody>
                  <a:tcPr/>
                </a:tc>
                <a:tc>
                  <a:txBody>
                    <a:bodyPr/>
                    <a:lstStyle/>
                    <a:p>
                      <a:pPr algn="ctr"/>
                      <a:r>
                        <a:rPr lang="zh-CN" altLang="en-US" sz="1600" dirty="0"/>
                        <a:t>鸡蛋</a:t>
                      </a:r>
                    </a:p>
                  </a:txBody>
                  <a:tcPr/>
                </a:tc>
                <a:tc>
                  <a:txBody>
                    <a:bodyPr/>
                    <a:lstStyle/>
                    <a:p>
                      <a:pPr algn="ctr"/>
                      <a:r>
                        <a:rPr lang="zh-CN" altLang="en-US" sz="1600" dirty="0"/>
                        <a:t>可乐</a:t>
                      </a:r>
                    </a:p>
                  </a:txBody>
                  <a:tcPr/>
                </a:tc>
                <a:extLst>
                  <a:ext uri="{0D108BD9-81ED-4DB2-BD59-A6C34878D82A}">
                    <a16:rowId xmlns:a16="http://schemas.microsoft.com/office/drawing/2014/main" val="10000"/>
                  </a:ext>
                </a:extLst>
              </a:tr>
              <a:tr h="403478">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10001"/>
                  </a:ext>
                </a:extLst>
              </a:tr>
              <a:tr h="403478">
                <a:tc>
                  <a:txBody>
                    <a:bodyPr/>
                    <a:lstStyle/>
                    <a:p>
                      <a:pPr algn="ctr"/>
                      <a:r>
                        <a:rPr lang="en-US" altLang="zh-CN" sz="1600" dirty="0"/>
                        <a:t>2</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10002"/>
                  </a:ext>
                </a:extLst>
              </a:tr>
              <a:tr h="403478">
                <a:tc>
                  <a:txBody>
                    <a:bodyPr/>
                    <a:lstStyle/>
                    <a:p>
                      <a:pPr algn="ctr"/>
                      <a:r>
                        <a:rPr lang="en-US" altLang="zh-CN" sz="1600" dirty="0"/>
                        <a:t>3</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10003"/>
                  </a:ext>
                </a:extLst>
              </a:tr>
              <a:tr h="403478">
                <a:tc>
                  <a:txBody>
                    <a:bodyPr/>
                    <a:lstStyle/>
                    <a:p>
                      <a:pPr algn="ctr"/>
                      <a:r>
                        <a:rPr lang="en-US" altLang="zh-CN" sz="1600" dirty="0"/>
                        <a:t>4</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10004"/>
                  </a:ext>
                </a:extLst>
              </a:tr>
              <a:tr h="403478">
                <a:tc>
                  <a:txBody>
                    <a:bodyPr/>
                    <a:lstStyle/>
                    <a:p>
                      <a:pPr algn="ctr"/>
                      <a:r>
                        <a:rPr lang="en-US" altLang="zh-CN" sz="1600" dirty="0"/>
                        <a:t>5</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6" name="内容占位符 3">
                <a:extLst>
                  <a:ext uri="{FF2B5EF4-FFF2-40B4-BE49-F238E27FC236}">
                    <a16:creationId xmlns:a16="http://schemas.microsoft.com/office/drawing/2014/main" id="{D3622220-4258-41E0-9D8C-FE4E5A66C10B}"/>
                  </a:ext>
                </a:extLst>
              </p:cNvPr>
              <p:cNvSpPr txBox="1">
                <a:spLocks/>
              </p:cNvSpPr>
              <p:nvPr/>
            </p:nvSpPr>
            <p:spPr>
              <a:xfrm>
                <a:off x="470966" y="3299477"/>
                <a:ext cx="5772225" cy="2736305"/>
              </a:xfrm>
              <a:prstGeom prst="rect">
                <a:avLst/>
              </a:prstGeom>
            </p:spPr>
            <p:txBody>
              <a:bodyPr vert="horz" lIns="91440" tIns="45720" rIns="91440" bIns="45720" rtlCol="0">
                <a:normAutofit fontScale="85000" lnSpcReduction="10000"/>
              </a:bodyPr>
              <a:lstStyle>
                <a:lvl1pPr marL="457200" indent="-457200" algn="l" defTabSz="1085850" rtl="0" eaLnBrk="0" fontAlgn="base" latinLnBrk="0"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742950" indent="-285750" algn="l" defTabSz="1085850" rtl="0" eaLnBrk="0" fontAlgn="base" latinLnBrk="0"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latinLnBrk="0"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latinLnBrk="0"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latinLnBrk="0" hangingPunct="0">
                  <a:lnSpc>
                    <a:spcPct val="120000"/>
                  </a:lnSpc>
                  <a:spcBef>
                    <a:spcPct val="20000"/>
                  </a:spcBef>
                  <a:spcAft>
                    <a:spcPct val="0"/>
                  </a:spcAft>
                  <a:buFont typeface="Arial"/>
                  <a:buChar char="»"/>
                  <a:defRPr kumimoji="1" lang="zh-CN" altLang="en-US" sz="2400" kern="1200" dirty="0">
                    <a:solidFill>
                      <a:schemeClr val="tx1"/>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pPr>
                <a:r>
                  <a:rPr lang="zh-CN" altLang="en-US" dirty="0"/>
                  <a:t>事务</a:t>
                </a:r>
                <a:r>
                  <a:rPr lang="en-US" altLang="zh-CN" dirty="0"/>
                  <a:t>(Transaction)</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𝑖</m:t>
                        </m:r>
                      </m:sub>
                    </m:sSub>
                  </m:oMath>
                </a14:m>
                <a:r>
                  <a:rPr lang="zh-CN" altLang="en-US" dirty="0"/>
                  <a:t> 是项集</a:t>
                </a:r>
                <a:r>
                  <a:rPr lang="en-US" altLang="zh-CN" dirty="0"/>
                  <a:t>I</a:t>
                </a:r>
                <a:r>
                  <a:rPr lang="zh-CN" altLang="en-US" dirty="0"/>
                  <a:t>的一个子集，</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𝑖</m:t>
                        </m:r>
                      </m:sub>
                    </m:sSub>
                    <m:r>
                      <a:rPr lang="zh-CN" altLang="en-US" i="1">
                        <a:latin typeface="Cambria Math" panose="02040503050406030204" pitchFamily="18" charset="0"/>
                      </a:rPr>
                      <m:t>⊆</m:t>
                    </m:r>
                    <m:r>
                      <a:rPr lang="zh-CN" altLang="en-US" i="1">
                        <a:latin typeface="Cambria Math" panose="02040503050406030204" pitchFamily="18" charset="0"/>
                      </a:rPr>
                      <m:t>𝐼</m:t>
                    </m:r>
                  </m:oMath>
                </a14:m>
                <a:r>
                  <a:rPr lang="zh-CN" altLang="en-US" dirty="0"/>
                  <a:t>。</a:t>
                </a:r>
              </a:p>
              <a:p>
                <a:pPr lvl="1">
                  <a:lnSpc>
                    <a:spcPct val="150000"/>
                  </a:lnSpc>
                </a:pPr>
                <a:r>
                  <a:rPr lang="zh-CN" altLang="en-US" dirty="0"/>
                  <a:t>每个事务有一个标识</a:t>
                </a:r>
                <a:r>
                  <a:rPr lang="en-US" altLang="zh-CN" dirty="0"/>
                  <a:t>——</a:t>
                </a:r>
                <a:r>
                  <a:rPr lang="zh-CN" altLang="en-US" dirty="0"/>
                  <a:t>事务编号：</a:t>
                </a:r>
                <a14:m>
                  <m:oMath xmlns:m="http://schemas.openxmlformats.org/officeDocument/2006/math">
                    <m:sSub>
                      <m:sSubPr>
                        <m:ctrlPr>
                          <a:rPr lang="zh-CN" altLang="en-US" i="1">
                            <a:latin typeface="Cambria Math" panose="02040503050406030204" pitchFamily="18" charset="0"/>
                          </a:rPr>
                        </m:ctrlPr>
                      </m:sSubPr>
                      <m:e>
                        <m:r>
                          <m:rPr>
                            <m:sty m:val="p"/>
                          </m:rPr>
                          <a:rPr lang="en-US" altLang="zh-CN" b="0" i="0" smtClean="0">
                            <a:latin typeface="Cambria Math" panose="02040503050406030204" pitchFamily="18" charset="0"/>
                          </a:rPr>
                          <m:t>TID</m:t>
                        </m:r>
                      </m:e>
                      <m:sub>
                        <m:r>
                          <a:rPr lang="zh-CN" altLang="en-US" i="1">
                            <a:latin typeface="Cambria Math" panose="02040503050406030204" pitchFamily="18" charset="0"/>
                          </a:rPr>
                          <m:t>𝑖</m:t>
                        </m:r>
                      </m:sub>
                    </m:sSub>
                  </m:oMath>
                </a14:m>
                <a:r>
                  <a:rPr lang="zh-CN" altLang="en-US" dirty="0"/>
                  <a:t>。</a:t>
                </a:r>
                <a:endParaRPr lang="en-US" altLang="zh-CN" dirty="0"/>
              </a:p>
              <a:p>
                <a:pPr lvl="1">
                  <a:lnSpc>
                    <a:spcPct val="150000"/>
                  </a:lnSpc>
                </a:pPr>
                <a:r>
                  <a:rPr lang="zh-CN" altLang="en-US" dirty="0"/>
                  <a:t>事务的全体构成事务数据集</a:t>
                </a:r>
                <a:r>
                  <a:rPr lang="en-US" altLang="zh-CN" dirty="0"/>
                  <a:t>T(Transaction Database)</a:t>
                </a:r>
                <a:r>
                  <a:rPr lang="zh-CN" altLang="en-US" dirty="0"/>
                  <a:t> 。</a:t>
                </a:r>
              </a:p>
            </p:txBody>
          </p:sp>
        </mc:Choice>
        <mc:Fallback xmlns="">
          <p:sp>
            <p:nvSpPr>
              <p:cNvPr id="6" name="内容占位符 3">
                <a:extLst>
                  <a:ext uri="{FF2B5EF4-FFF2-40B4-BE49-F238E27FC236}">
                    <a16:creationId xmlns:a16="http://schemas.microsoft.com/office/drawing/2014/main" id="{D3622220-4258-41E0-9D8C-FE4E5A66C10B}"/>
                  </a:ext>
                </a:extLst>
              </p:cNvPr>
              <p:cNvSpPr txBox="1">
                <a:spLocks noRot="1" noChangeAspect="1" noMove="1" noResize="1" noEditPoints="1" noAdjustHandles="1" noChangeArrowheads="1" noChangeShapeType="1" noTextEdit="1"/>
              </p:cNvSpPr>
              <p:nvPr/>
            </p:nvSpPr>
            <p:spPr>
              <a:xfrm>
                <a:off x="470966" y="3299477"/>
                <a:ext cx="5772225" cy="2736305"/>
              </a:xfrm>
              <a:prstGeom prst="rect">
                <a:avLst/>
              </a:prstGeom>
              <a:blipFill>
                <a:blip r:embed="rId4"/>
                <a:stretch>
                  <a:fillRect r="-11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2502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关联规则算法</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66</a:t>
            </a:fld>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sz="quarter" idx="13"/>
              </p:nvPr>
            </p:nvSpPr>
            <p:spPr>
              <a:xfrm>
                <a:off x="470966" y="1150661"/>
                <a:ext cx="11117784" cy="5041454"/>
              </a:xfrm>
            </p:spPr>
            <p:txBody>
              <a:bodyPr>
                <a:normAutofit lnSpcReduction="10000"/>
              </a:bodyPr>
              <a:lstStyle/>
              <a:p>
                <a:r>
                  <a:rPr lang="zh-CN" altLang="en-US" dirty="0"/>
                  <a:t>定义</a:t>
                </a:r>
                <a:endParaRPr lang="en-US" altLang="zh-CN" dirty="0"/>
              </a:p>
              <a:p>
                <a:pPr lvl="1">
                  <a:lnSpc>
                    <a:spcPct val="150000"/>
                  </a:lnSpc>
                </a:pPr>
                <a:r>
                  <a:rPr lang="zh-CN" altLang="en-US" sz="2000" dirty="0">
                    <a:solidFill>
                      <a:srgbClr val="FF0000"/>
                    </a:solidFill>
                    <a:latin typeface="+mn-ea"/>
                  </a:rPr>
                  <a:t>关联规则</a:t>
                </a:r>
                <a:r>
                  <a:rPr lang="zh-CN" altLang="en-US" sz="2000" dirty="0">
                    <a:latin typeface="+mn-ea"/>
                  </a:rPr>
                  <a:t>：</a:t>
                </a:r>
                <a14:m>
                  <m:oMath xmlns:m="http://schemas.openxmlformats.org/officeDocument/2006/math">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oMath>
                </a14:m>
                <a:r>
                  <a:rPr lang="zh-CN" altLang="en-US" sz="2000" dirty="0">
                    <a:latin typeface="+mn-ea"/>
                  </a:rPr>
                  <a:t>，如：</a:t>
                </a:r>
                <a14:m>
                  <m:oMath xmlns:m="http://schemas.openxmlformats.org/officeDocument/2006/math">
                    <m:r>
                      <m:rPr>
                        <m:nor/>
                      </m:rPr>
                      <a:rPr lang="en-US" altLang="zh-CN" sz="2000" dirty="0"/>
                      <m:t>{</m:t>
                    </m:r>
                    <m:r>
                      <m:rPr>
                        <m:nor/>
                      </m:rPr>
                      <a:rPr lang="zh-CN" altLang="en-US" sz="2000" dirty="0"/>
                      <m:t>牛奶</m:t>
                    </m:r>
                    <m:r>
                      <m:rPr>
                        <m:nor/>
                      </m:rPr>
                      <a:rPr lang="zh-CN" altLang="en-US" sz="2000" dirty="0"/>
                      <m:t>，</m:t>
                    </m:r>
                    <m:r>
                      <m:rPr>
                        <m:nor/>
                      </m:rPr>
                      <a:rPr lang="zh-CN" altLang="en-US" sz="2000" dirty="0"/>
                      <m:t>尿布</m:t>
                    </m:r>
                    <m:r>
                      <m:rPr>
                        <m:nor/>
                      </m:rPr>
                      <a:rPr lang="en-US" altLang="zh-CN" sz="2000" dirty="0"/>
                      <m:t>}</m:t>
                    </m:r>
                    <m:r>
                      <a:rPr lang="en-US" altLang="zh-CN" sz="2000" i="1">
                        <a:latin typeface="Cambria Math" panose="02040503050406030204" pitchFamily="18" charset="0"/>
                        <a:ea typeface="Cambria Math" panose="02040503050406030204" pitchFamily="18" charset="0"/>
                      </a:rPr>
                      <m:t>⟶</m:t>
                    </m:r>
                    <m:r>
                      <m:rPr>
                        <m:nor/>
                      </m:rPr>
                      <a:rPr lang="en-US" altLang="zh-CN" sz="2000" dirty="0">
                        <a:sym typeface="Wingdings" panose="05000000000000000000" pitchFamily="2" charset="2"/>
                      </a:rPr>
                      <m:t>{</m:t>
                    </m:r>
                    <m:r>
                      <m:rPr>
                        <m:nor/>
                      </m:rPr>
                      <a:rPr lang="zh-CN" altLang="en-US" sz="2000" dirty="0">
                        <a:sym typeface="Wingdings" panose="05000000000000000000" pitchFamily="2" charset="2"/>
                      </a:rPr>
                      <m:t>啤酒</m:t>
                    </m:r>
                    <m:r>
                      <m:rPr>
                        <m:nor/>
                      </m:rPr>
                      <a:rPr lang="en-US" altLang="zh-CN" sz="2000" dirty="0">
                        <a:sym typeface="Wingdings" panose="05000000000000000000" pitchFamily="2" charset="2"/>
                      </a:rPr>
                      <m:t>}</m:t>
                    </m:r>
                    <m:r>
                      <m:rPr>
                        <m:nor/>
                      </m:rPr>
                      <a:rPr lang="en-US" altLang="zh-CN" sz="2000" dirty="0"/>
                      <m:t> </m:t>
                    </m:r>
                  </m:oMath>
                </a14:m>
                <a:endParaRPr lang="en-US" altLang="zh-CN" sz="2000" dirty="0">
                  <a:latin typeface="+mn-ea"/>
                </a:endParaRPr>
              </a:p>
              <a:p>
                <a:pPr lvl="1"/>
                <a:r>
                  <a:rPr lang="zh-CN" altLang="en-US" sz="2000" dirty="0">
                    <a:solidFill>
                      <a:srgbClr val="FF0000"/>
                    </a:solidFill>
                  </a:rPr>
                  <a:t>支持度</a:t>
                </a:r>
                <a:r>
                  <a:rPr lang="zh-CN" altLang="en-US" sz="2000" dirty="0"/>
                  <a:t>：确定规则可以用于给定数据集的频繁程度</a:t>
                </a:r>
                <a:endParaRPr lang="en-US" altLang="zh-CN" sz="2000" dirty="0"/>
              </a:p>
              <a:p>
                <a:pPr lvl="1">
                  <a:buFont typeface="Wingdings" panose="05000000000000000000" pitchFamily="2" charset="2"/>
                  <a:buChar char="Ø"/>
                </a:pPr>
                <a:r>
                  <a:rPr lang="zh-CN" altLang="en-US" sz="1900" dirty="0"/>
                  <a:t>含</a:t>
                </a:r>
                <a14:m>
                  <m:oMath xmlns:m="http://schemas.openxmlformats.org/officeDocument/2006/math">
                    <m:r>
                      <m:rPr>
                        <m:sty m:val="p"/>
                      </m:rPr>
                      <a:rPr lang="en-US" altLang="zh-CN" sz="1900" i="1">
                        <a:latin typeface="Cambria Math" panose="02040503050406030204" pitchFamily="18" charset="0"/>
                      </a:rPr>
                      <m:t>z</m:t>
                    </m:r>
                  </m:oMath>
                </a14:m>
                <a:r>
                  <a:rPr lang="zh-CN" altLang="en-US" sz="1900" dirty="0"/>
                  <a:t>的项</a:t>
                </a:r>
                <a14:m>
                  <m:oMath xmlns:m="http://schemas.openxmlformats.org/officeDocument/2006/math">
                    <m:r>
                      <a:rPr lang="zh-CN" altLang="en-US" sz="1900" b="0" i="1" dirty="0">
                        <a:latin typeface="Cambria Math" panose="02040503050406030204" pitchFamily="18" charset="0"/>
                      </a:rPr>
                      <m:t>数</m:t>
                    </m:r>
                    <m:r>
                      <a:rPr lang="zh-CN" altLang="en-US" sz="1900" b="0" i="1" smtClean="0">
                        <a:latin typeface="Cambria Math" panose="02040503050406030204" pitchFamily="18" charset="0"/>
                      </a:rPr>
                      <m:t>：</m:t>
                    </m:r>
                    <m:r>
                      <a:rPr lang="zh-CN" altLang="en-US" sz="1900" i="1" smtClean="0">
                        <a:latin typeface="Cambria Math" panose="02040503050406030204" pitchFamily="18" charset="0"/>
                      </a:rPr>
                      <m:t>𝜎</m:t>
                    </m:r>
                    <m:d>
                      <m:dPr>
                        <m:ctrlPr>
                          <a:rPr lang="en-US" altLang="zh-CN" sz="1900" i="1" smtClean="0">
                            <a:latin typeface="Cambria Math" panose="02040503050406030204" pitchFamily="18" charset="0"/>
                          </a:rPr>
                        </m:ctrlPr>
                      </m:dPr>
                      <m:e>
                        <m:r>
                          <a:rPr lang="en-US" altLang="zh-CN" sz="1900" b="0" i="1" smtClean="0">
                            <a:latin typeface="Cambria Math" panose="02040503050406030204" pitchFamily="18" charset="0"/>
                          </a:rPr>
                          <m:t>𝑧</m:t>
                        </m:r>
                      </m:e>
                    </m:d>
                    <m:r>
                      <a:rPr lang="en-US" altLang="zh-CN" sz="1900" b="0" i="0" smtClean="0">
                        <a:latin typeface="Cambria Math" panose="02040503050406030204" pitchFamily="18" charset="0"/>
                      </a:rPr>
                      <m:t>=</m:t>
                    </m:r>
                    <m:d>
                      <m:dPr>
                        <m:begChr m:val="|"/>
                        <m:endChr m:val="|"/>
                        <m:ctrlPr>
                          <a:rPr lang="en-US" altLang="zh-CN" sz="1900" i="1">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𝑡</m:t>
                            </m:r>
                          </m:e>
                          <m:sub>
                            <m:r>
                              <a:rPr lang="en-US" altLang="zh-CN" sz="1900" i="1">
                                <a:latin typeface="Cambria Math" panose="02040503050406030204" pitchFamily="18" charset="0"/>
                              </a:rPr>
                              <m:t>𝑖</m:t>
                            </m:r>
                          </m:sub>
                        </m:sSub>
                      </m:e>
                    </m:d>
                    <m:r>
                      <m:rPr>
                        <m:nor/>
                      </m:rPr>
                      <a:rPr lang="en-US" altLang="zh-CN" sz="1900" dirty="0"/>
                      <m:t> </m:t>
                    </m:r>
                    <m:r>
                      <a:rPr lang="en-US" altLang="zh-CN" sz="1900" b="0" i="1" smtClean="0">
                        <a:latin typeface="Cambria Math" panose="02040503050406030204" pitchFamily="18" charset="0"/>
                      </a:rPr>
                      <m:t>𝑧</m:t>
                    </m:r>
                    <m:r>
                      <a:rPr lang="en-US" altLang="zh-CN" sz="1900" i="1">
                        <a:latin typeface="Cambria Math" panose="02040503050406030204" pitchFamily="18" charset="0"/>
                        <a:ea typeface="Cambria Math" panose="02040503050406030204" pitchFamily="18" charset="0"/>
                      </a:rPr>
                      <m:t>⊆</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𝑡</m:t>
                        </m:r>
                      </m:e>
                      <m:sub>
                        <m:r>
                          <a:rPr lang="en-US" altLang="zh-CN" sz="1900" i="1">
                            <a:latin typeface="Cambria Math" panose="02040503050406030204" pitchFamily="18" charset="0"/>
                          </a:rPr>
                          <m:t>𝑖</m:t>
                        </m:r>
                      </m:sub>
                    </m:sSub>
                    <m:r>
                      <a:rPr lang="en-US" altLang="zh-CN" sz="1900" i="1">
                        <a:latin typeface="Cambria Math" panose="02040503050406030204" pitchFamily="18" charset="0"/>
                      </a:rPr>
                      <m:t> ,</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𝑡</m:t>
                        </m:r>
                      </m:e>
                      <m:sub>
                        <m:r>
                          <a:rPr lang="en-US" altLang="zh-CN" sz="1900" i="1">
                            <a:latin typeface="Cambria Math" panose="02040503050406030204" pitchFamily="18" charset="0"/>
                          </a:rPr>
                          <m:t>𝑖</m:t>
                        </m:r>
                      </m:sub>
                    </m:sSub>
                    <m:r>
                      <a:rPr lang="en-US" altLang="zh-CN" sz="1900" i="1">
                        <a:latin typeface="Cambria Math" panose="02040503050406030204" pitchFamily="18" charset="0"/>
                        <a:ea typeface="Cambria Math" panose="02040503050406030204" pitchFamily="18" charset="0"/>
                      </a:rPr>
                      <m:t>∈</m:t>
                    </m:r>
                    <m:r>
                      <a:rPr lang="en-US" altLang="zh-CN" sz="1900" i="1">
                        <a:latin typeface="Cambria Math" panose="02040503050406030204" pitchFamily="18" charset="0"/>
                        <a:ea typeface="Cambria Math" panose="02040503050406030204" pitchFamily="18" charset="0"/>
                      </a:rPr>
                      <m:t>𝑇</m:t>
                    </m:r>
                  </m:oMath>
                </a14:m>
                <a:endParaRPr lang="en-US" altLang="zh-CN" sz="1900" dirty="0"/>
              </a:p>
              <a:p>
                <a:pPr marL="892175" lvl="2" indent="0">
                  <a:buNone/>
                </a:pPr>
                <a:r>
                  <a:rPr lang="zh-CN" altLang="en-US" sz="1800" dirty="0"/>
                  <a:t>  项集 </a:t>
                </a:r>
                <a:r>
                  <a:rPr lang="en-US" altLang="zh-CN" sz="1800" dirty="0"/>
                  <a:t>{</a:t>
                </a:r>
                <a:r>
                  <a:rPr lang="zh-CN" altLang="en-US" sz="1800" dirty="0"/>
                  <a:t>啤酒，牛奶，尿布</a:t>
                </a:r>
                <a:r>
                  <a:rPr lang="en-US" altLang="zh-CN" sz="1800" dirty="0"/>
                  <a:t>}</a:t>
                </a:r>
                <a:r>
                  <a:rPr lang="zh-CN" altLang="en-US" sz="1800" dirty="0"/>
                  <a:t>的项数为</a:t>
                </a:r>
                <a14:m>
                  <m:oMath xmlns:m="http://schemas.openxmlformats.org/officeDocument/2006/math">
                    <m:r>
                      <a:rPr lang="zh-CN" altLang="en-US" sz="1800" i="1">
                        <a:latin typeface="Cambria Math" panose="02040503050406030204" pitchFamily="18" charset="0"/>
                      </a:rPr>
                      <m:t>𝜎</m:t>
                    </m:r>
                    <m:d>
                      <m:dPr>
                        <m:ctrlPr>
                          <a:rPr lang="en-US" altLang="zh-CN" sz="1800" i="1">
                            <a:latin typeface="Cambria Math" panose="02040503050406030204" pitchFamily="18" charset="0"/>
                          </a:rPr>
                        </m:ctrlPr>
                      </m:dPr>
                      <m:e>
                        <m:r>
                          <a:rPr lang="en-US" altLang="zh-CN" sz="1800" i="1" smtClean="0">
                            <a:latin typeface="Cambria Math" panose="02040503050406030204" pitchFamily="18" charset="0"/>
                          </a:rPr>
                          <m:t>𝑧</m:t>
                        </m:r>
                      </m:e>
                    </m:d>
                    <m:r>
                      <a:rPr lang="en-US" altLang="zh-CN" sz="1800">
                        <a:latin typeface="Cambria Math" panose="02040503050406030204" pitchFamily="18" charset="0"/>
                      </a:rPr>
                      <m:t>=</m:t>
                    </m:r>
                  </m:oMath>
                </a14:m>
                <a:r>
                  <a:rPr lang="en-US" altLang="zh-CN" sz="1800" dirty="0"/>
                  <a:t>2</a:t>
                </a:r>
                <a:endParaRPr lang="en-US" altLang="zh-CN" sz="1900" dirty="0"/>
              </a:p>
              <a:p>
                <a:pPr lvl="1">
                  <a:buFont typeface="Wingdings" panose="05000000000000000000" pitchFamily="2" charset="2"/>
                  <a:buChar char="Ø"/>
                </a:pPr>
                <a14:m>
                  <m:oMath xmlns:m="http://schemas.openxmlformats.org/officeDocument/2006/math">
                    <m:r>
                      <a:rPr lang="en-US" altLang="zh-CN" sz="1900" i="1">
                        <a:latin typeface="Cambria Math" panose="02040503050406030204" pitchFamily="18" charset="0"/>
                      </a:rPr>
                      <m:t>𝑥</m:t>
                    </m:r>
                    <m:r>
                      <a:rPr lang="en-US" altLang="zh-CN" sz="1900" i="1">
                        <a:latin typeface="Cambria Math" panose="02040503050406030204" pitchFamily="18" charset="0"/>
                        <a:ea typeface="Cambria Math" panose="02040503050406030204" pitchFamily="18" charset="0"/>
                      </a:rPr>
                      <m:t>⟶</m:t>
                    </m:r>
                    <m:r>
                      <a:rPr lang="en-US" altLang="zh-CN" sz="1900" i="1">
                        <a:latin typeface="Cambria Math" panose="02040503050406030204" pitchFamily="18" charset="0"/>
                        <a:ea typeface="Cambria Math" panose="02040503050406030204" pitchFamily="18" charset="0"/>
                      </a:rPr>
                      <m:t>𝑦</m:t>
                    </m:r>
                    <m:r>
                      <a:rPr lang="en-US" altLang="zh-CN" sz="1900" i="1">
                        <a:latin typeface="Cambria Math" panose="02040503050406030204" pitchFamily="18" charset="0"/>
                        <a:ea typeface="Cambria Math" panose="02040503050406030204" pitchFamily="18" charset="0"/>
                      </a:rPr>
                      <m:t> </m:t>
                    </m:r>
                    <m:r>
                      <a:rPr lang="en-US" altLang="zh-CN" sz="1900" i="1">
                        <a:latin typeface="Cambria Math" panose="02040503050406030204" pitchFamily="18" charset="0"/>
                        <a:ea typeface="Cambria Math" panose="02040503050406030204" pitchFamily="18" charset="0"/>
                      </a:rPr>
                      <m:t>的</m:t>
                    </m:r>
                    <m:r>
                      <m:rPr>
                        <m:nor/>
                      </m:rPr>
                      <a:rPr lang="zh-CN" altLang="en-US" sz="1900" dirty="0"/>
                      <m:t>支持度</m:t>
                    </m:r>
                  </m:oMath>
                </a14:m>
                <a:endParaRPr lang="en-US" altLang="zh-CN" sz="1900" dirty="0"/>
              </a:p>
              <a:p>
                <a:pPr marL="457200" lvl="1" indent="0">
                  <a:buNone/>
                </a:pPr>
                <a:r>
                  <a:rPr lang="en-US" altLang="zh-CN" sz="1800" dirty="0"/>
                  <a:t>           </a:t>
                </a:r>
                <a14:m>
                  <m:oMath xmlns:m="http://schemas.openxmlformats.org/officeDocument/2006/math">
                    <m:r>
                      <a:rPr lang="en-US" altLang="zh-CN" sz="1800" i="1">
                        <a:latin typeface="Cambria Math" panose="02040503050406030204" pitchFamily="18" charset="0"/>
                      </a:rPr>
                      <m:t>𝑆</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r>
                      <a:rPr lang="en-US" altLang="zh-CN" sz="1800" i="1">
                        <a:latin typeface="Cambria Math" panose="02040503050406030204" pitchFamily="18" charset="0"/>
                      </a:rPr>
                      <m:t>=</m:t>
                    </m:r>
                    <m:r>
                      <a:rPr lang="zh-CN" altLang="en-US" sz="1800" i="1">
                        <a:latin typeface="Cambria Math" panose="02040503050406030204" pitchFamily="18" charset="0"/>
                      </a:rPr>
                      <m:t>𝜎</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𝑦</m:t>
                        </m:r>
                      </m:e>
                    </m:d>
                  </m:oMath>
                </a14:m>
                <a:r>
                  <a:rPr lang="en-US" altLang="zh-CN" sz="1800" dirty="0"/>
                  <a:t>/N</a:t>
                </a:r>
                <a:r>
                  <a:rPr lang="en-US" altLang="zh-CN" sz="1800" dirty="0">
                    <a:ea typeface="Cambria Math" panose="02040503050406030204" pitchFamily="18" charset="0"/>
                  </a:rPr>
                  <a:t> = 2/5</a:t>
                </a:r>
                <a:endParaRPr lang="en-US" altLang="zh-CN" sz="1800" dirty="0"/>
              </a:p>
              <a:p>
                <a:pPr lvl="1"/>
                <a:r>
                  <a:rPr kumimoji="1" lang="zh-CN" altLang="en-US" sz="2000" dirty="0">
                    <a:solidFill>
                      <a:srgbClr val="FF0000"/>
                    </a:solidFill>
                  </a:rPr>
                  <a:t>置信度</a:t>
                </a:r>
                <a:r>
                  <a:rPr kumimoji="1" lang="zh-CN" altLang="en-US" sz="2000" dirty="0"/>
                  <a:t>：</a:t>
                </a:r>
                <a:r>
                  <a:rPr lang="zh-CN" altLang="en-US" sz="2000" dirty="0"/>
                  <a:t>确定</a:t>
                </a:r>
                <a:r>
                  <a:rPr lang="en-US" altLang="zh-CN" sz="2000" dirty="0"/>
                  <a:t>Y</a:t>
                </a:r>
                <a:r>
                  <a:rPr lang="zh-CN" altLang="en-US" sz="2000" dirty="0"/>
                  <a:t>在包含</a:t>
                </a:r>
                <a:r>
                  <a:rPr lang="en-US" altLang="zh-CN" sz="2000" dirty="0"/>
                  <a:t>X</a:t>
                </a:r>
                <a:r>
                  <a:rPr lang="zh-CN" altLang="en-US" sz="2000" dirty="0"/>
                  <a:t>的事务中出现的频繁程度</a:t>
                </a:r>
                <a:endParaRPr lang="en-US" altLang="zh-CN" sz="2000" dirty="0"/>
              </a:p>
              <a:p>
                <a:pPr lvl="1">
                  <a:buFont typeface="Wingdings" panose="05000000000000000000" pitchFamily="2" charset="2"/>
                  <a:buChar char="Ø"/>
                </a:pPr>
                <a:r>
                  <a:rPr lang="en-US" altLang="zh-CN" sz="2000" dirty="0"/>
                  <a:t>C</a:t>
                </a:r>
                <a14:m>
                  <m:oMath xmlns:m="http://schemas.openxmlformats.org/officeDocument/2006/math">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e>
                    </m:d>
                    <m:r>
                      <a:rPr lang="en-US" altLang="zh-CN" sz="2000" i="1">
                        <a:latin typeface="Cambria Math" panose="02040503050406030204" pitchFamily="18" charset="0"/>
                      </a:rPr>
                      <m:t>=</m:t>
                    </m:r>
                    <m:r>
                      <a:rPr lang="zh-CN" altLang="en-US" sz="2000" i="1">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e>
                    </m:d>
                  </m:oMath>
                </a14:m>
                <a:r>
                  <a:rPr lang="en-US" altLang="zh-CN" sz="2000" dirty="0"/>
                  <a:t>/</a:t>
                </a:r>
                <a14:m>
                  <m:oMath xmlns:m="http://schemas.openxmlformats.org/officeDocument/2006/math">
                    <m:r>
                      <a:rPr lang="zh-CN" altLang="en-US" sz="2000" i="1">
                        <a:latin typeface="Cambria Math" panose="02040503050406030204" pitchFamily="18" charset="0"/>
                      </a:rPr>
                      <m:t>𝜎</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oMath>
                </a14:m>
                <a:r>
                  <a:rPr lang="en-US" altLang="zh-CN" sz="2000" dirty="0"/>
                  <a:t> = 2/3</a:t>
                </a:r>
              </a:p>
              <a:p>
                <a:pPr>
                  <a:buFont typeface="Wingdings" panose="05000000000000000000" pitchFamily="2" charset="2"/>
                  <a:buChar char="l"/>
                </a:pPr>
                <a:r>
                  <a:rPr lang="zh-CN" altLang="en-US" dirty="0"/>
                  <a:t>目的</a:t>
                </a:r>
                <a:endParaRPr lang="en-US" altLang="zh-CN" dirty="0"/>
              </a:p>
              <a:p>
                <a:pPr lvl="1"/>
                <a:r>
                  <a:rPr lang="zh-CN" altLang="en-US" sz="2000" dirty="0"/>
                  <a:t>支持度用于</a:t>
                </a:r>
                <a:r>
                  <a:rPr lang="zh-CN" altLang="en-US" sz="2000" dirty="0">
                    <a:solidFill>
                      <a:srgbClr val="FF0000"/>
                    </a:solidFill>
                  </a:rPr>
                  <a:t>删去无意义</a:t>
                </a:r>
                <a:r>
                  <a:rPr lang="zh-CN" altLang="en-US" sz="2000" dirty="0"/>
                  <a:t>的规则。</a:t>
                </a:r>
                <a:endParaRPr lang="en-US" altLang="zh-CN" sz="2000" dirty="0"/>
              </a:p>
              <a:p>
                <a:pPr lvl="1"/>
                <a:r>
                  <a:rPr lang="zh-CN" altLang="en-US" sz="2000" dirty="0"/>
                  <a:t>对于给定规则</a:t>
                </a:r>
                <a14:m>
                  <m:oMath xmlns:m="http://schemas.openxmlformats.org/officeDocument/2006/math">
                    <m:r>
                      <a:rPr lang="en-US" altLang="zh-CN" sz="2000" i="1">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r>
                      <a:rPr lang="en-US" altLang="zh-CN" sz="2000" i="1">
                        <a:latin typeface="Cambria Math" panose="02040503050406030204" pitchFamily="18" charset="0"/>
                        <a:ea typeface="Cambria Math" panose="02040503050406030204" pitchFamily="18" charset="0"/>
                      </a:rPr>
                      <m:t> </m:t>
                    </m:r>
                  </m:oMath>
                </a14:m>
                <a:r>
                  <a:rPr lang="zh-CN" altLang="en-US" sz="2000" dirty="0"/>
                  <a:t>，</a:t>
                </a:r>
                <a:r>
                  <a:rPr lang="zh-CN" altLang="en-US" sz="2000" dirty="0">
                    <a:solidFill>
                      <a:srgbClr val="FF0000"/>
                    </a:solidFill>
                  </a:rPr>
                  <a:t>置信度越高</a:t>
                </a:r>
                <a:r>
                  <a:rPr lang="zh-CN" altLang="en-US" sz="2000" dirty="0"/>
                  <a:t>表示</a:t>
                </a:r>
                <a14:m>
                  <m:oMath xmlns:m="http://schemas.openxmlformats.org/officeDocument/2006/math">
                    <m:r>
                      <a:rPr lang="en-US" altLang="zh-CN" sz="2000" i="1">
                        <a:latin typeface="Cambria Math" panose="02040503050406030204" pitchFamily="18" charset="0"/>
                        <a:ea typeface="Cambria Math" panose="02040503050406030204" pitchFamily="18" charset="0"/>
                      </a:rPr>
                      <m:t>𝑦</m:t>
                    </m:r>
                  </m:oMath>
                </a14:m>
                <a:r>
                  <a:rPr lang="zh-CN" altLang="en-US" sz="2000" dirty="0"/>
                  <a:t>在包含</a:t>
                </a:r>
                <a14:m>
                  <m:oMath xmlns:m="http://schemas.openxmlformats.org/officeDocument/2006/math">
                    <m:r>
                      <a:rPr lang="en-US" altLang="zh-CN" sz="2000" i="1">
                        <a:latin typeface="Cambria Math" panose="02040503050406030204" pitchFamily="18" charset="0"/>
                      </a:rPr>
                      <m:t>𝑥</m:t>
                    </m:r>
                  </m:oMath>
                </a14:m>
                <a:r>
                  <a:rPr lang="zh-CN" altLang="en-US" sz="2000" dirty="0"/>
                  <a:t>的事务中</a:t>
                </a:r>
                <a:r>
                  <a:rPr lang="zh-CN" altLang="en-US" sz="2000" dirty="0">
                    <a:solidFill>
                      <a:srgbClr val="FF0000"/>
                    </a:solidFill>
                  </a:rPr>
                  <a:t>出现的可能性越大</a:t>
                </a:r>
                <a:r>
                  <a:rPr lang="zh-CN" altLang="en-US" dirty="0"/>
                  <a:t>。</a:t>
                </a:r>
                <a:endParaRPr lang="en-US" altLang="zh-CN" dirty="0"/>
              </a:p>
            </p:txBody>
          </p:sp>
        </mc:Choice>
        <mc:Fallback xmlns="">
          <p:sp>
            <p:nvSpPr>
              <p:cNvPr id="4" name="内容占位符 3"/>
              <p:cNvSpPr>
                <a:spLocks noGrp="1" noRot="1" noChangeAspect="1" noMove="1" noResize="1" noEditPoints="1" noAdjustHandles="1" noChangeArrowheads="1" noChangeShapeType="1" noTextEdit="1"/>
              </p:cNvSpPr>
              <p:nvPr>
                <p:ph sz="quarter" idx="13"/>
              </p:nvPr>
            </p:nvSpPr>
            <p:spPr>
              <a:xfrm>
                <a:off x="470966" y="1150661"/>
                <a:ext cx="11117784" cy="5041454"/>
              </a:xfrm>
              <a:blipFill>
                <a:blip r:embed="rId3"/>
                <a:stretch>
                  <a:fillRect l="-713" t="-726" b="-1209"/>
                </a:stretch>
              </a:blipFill>
            </p:spPr>
            <p:txBody>
              <a:bodyPr/>
              <a:lstStyle/>
              <a:p>
                <a:r>
                  <a:rPr lang="zh-CN" altLang="en-US">
                    <a:noFill/>
                  </a:rPr>
                  <a:t> </a:t>
                </a:r>
              </a:p>
            </p:txBody>
          </p:sp>
        </mc:Fallback>
      </mc:AlternateContent>
      <p:graphicFrame>
        <p:nvGraphicFramePr>
          <p:cNvPr id="5" name="表格 4"/>
          <p:cNvGraphicFramePr>
            <a:graphicFrameLocks noGrp="1"/>
          </p:cNvGraphicFramePr>
          <p:nvPr>
            <p:extLst>
              <p:ext uri="{D42A27DB-BD31-4B8C-83A1-F6EECF244321}">
                <p14:modId xmlns:p14="http://schemas.microsoft.com/office/powerpoint/2010/main" val="782133806"/>
              </p:ext>
            </p:extLst>
          </p:nvPr>
        </p:nvGraphicFramePr>
        <p:xfrm>
          <a:off x="6963271" y="2349674"/>
          <a:ext cx="4541901" cy="2011680"/>
        </p:xfrm>
        <a:graphic>
          <a:graphicData uri="http://schemas.openxmlformats.org/drawingml/2006/table">
            <a:tbl>
              <a:tblPr firstRow="1" bandRow="1">
                <a:tableStyleId>{5C22544A-7EE6-4342-B048-85BDC9FD1C3A}</a:tableStyleId>
              </a:tblPr>
              <a:tblGrid>
                <a:gridCol w="648843">
                  <a:extLst>
                    <a:ext uri="{9D8B030D-6E8A-4147-A177-3AD203B41FA5}">
                      <a16:colId xmlns:a16="http://schemas.microsoft.com/office/drawing/2014/main" val="20000"/>
                    </a:ext>
                  </a:extLst>
                </a:gridCol>
                <a:gridCol w="648843">
                  <a:extLst>
                    <a:ext uri="{9D8B030D-6E8A-4147-A177-3AD203B41FA5}">
                      <a16:colId xmlns:a16="http://schemas.microsoft.com/office/drawing/2014/main" val="20001"/>
                    </a:ext>
                  </a:extLst>
                </a:gridCol>
                <a:gridCol w="648843">
                  <a:extLst>
                    <a:ext uri="{9D8B030D-6E8A-4147-A177-3AD203B41FA5}">
                      <a16:colId xmlns:a16="http://schemas.microsoft.com/office/drawing/2014/main" val="20002"/>
                    </a:ext>
                  </a:extLst>
                </a:gridCol>
                <a:gridCol w="648843">
                  <a:extLst>
                    <a:ext uri="{9D8B030D-6E8A-4147-A177-3AD203B41FA5}">
                      <a16:colId xmlns:a16="http://schemas.microsoft.com/office/drawing/2014/main" val="20003"/>
                    </a:ext>
                  </a:extLst>
                </a:gridCol>
                <a:gridCol w="648843">
                  <a:extLst>
                    <a:ext uri="{9D8B030D-6E8A-4147-A177-3AD203B41FA5}">
                      <a16:colId xmlns:a16="http://schemas.microsoft.com/office/drawing/2014/main" val="20004"/>
                    </a:ext>
                  </a:extLst>
                </a:gridCol>
                <a:gridCol w="648843">
                  <a:extLst>
                    <a:ext uri="{9D8B030D-6E8A-4147-A177-3AD203B41FA5}">
                      <a16:colId xmlns:a16="http://schemas.microsoft.com/office/drawing/2014/main" val="20005"/>
                    </a:ext>
                  </a:extLst>
                </a:gridCol>
                <a:gridCol w="648843">
                  <a:extLst>
                    <a:ext uri="{9D8B030D-6E8A-4147-A177-3AD203B41FA5}">
                      <a16:colId xmlns:a16="http://schemas.microsoft.com/office/drawing/2014/main" val="20006"/>
                    </a:ext>
                  </a:extLst>
                </a:gridCol>
              </a:tblGrid>
              <a:tr h="324000">
                <a:tc>
                  <a:txBody>
                    <a:bodyPr/>
                    <a:lstStyle/>
                    <a:p>
                      <a:pPr algn="ctr"/>
                      <a:r>
                        <a:rPr lang="en-US" altLang="zh-CN" sz="1600" dirty="0"/>
                        <a:t>TID</a:t>
                      </a:r>
                      <a:endParaRPr lang="zh-CN" altLang="en-US" sz="1600" dirty="0"/>
                    </a:p>
                  </a:txBody>
                  <a:tcPr/>
                </a:tc>
                <a:tc>
                  <a:txBody>
                    <a:bodyPr/>
                    <a:lstStyle/>
                    <a:p>
                      <a:pPr algn="ctr"/>
                      <a:r>
                        <a:rPr lang="zh-CN" altLang="en-US" sz="1600" dirty="0"/>
                        <a:t>面包</a:t>
                      </a:r>
                    </a:p>
                  </a:txBody>
                  <a:tcPr/>
                </a:tc>
                <a:tc>
                  <a:txBody>
                    <a:bodyPr/>
                    <a:lstStyle/>
                    <a:p>
                      <a:pPr algn="ctr"/>
                      <a:r>
                        <a:rPr lang="zh-CN" altLang="en-US" sz="1600" dirty="0"/>
                        <a:t>牛奶</a:t>
                      </a:r>
                    </a:p>
                  </a:txBody>
                  <a:tcPr/>
                </a:tc>
                <a:tc>
                  <a:txBody>
                    <a:bodyPr/>
                    <a:lstStyle/>
                    <a:p>
                      <a:pPr algn="ctr"/>
                      <a:r>
                        <a:rPr lang="zh-CN" altLang="en-US" sz="1600" dirty="0"/>
                        <a:t>尿布</a:t>
                      </a:r>
                    </a:p>
                  </a:txBody>
                  <a:tcPr/>
                </a:tc>
                <a:tc>
                  <a:txBody>
                    <a:bodyPr/>
                    <a:lstStyle/>
                    <a:p>
                      <a:pPr algn="ctr"/>
                      <a:r>
                        <a:rPr lang="zh-CN" altLang="en-US" sz="1600" dirty="0"/>
                        <a:t>啤酒</a:t>
                      </a:r>
                    </a:p>
                  </a:txBody>
                  <a:tcPr/>
                </a:tc>
                <a:tc>
                  <a:txBody>
                    <a:bodyPr/>
                    <a:lstStyle/>
                    <a:p>
                      <a:pPr algn="ctr"/>
                      <a:r>
                        <a:rPr lang="zh-CN" altLang="en-US" sz="1600" dirty="0"/>
                        <a:t>鸡蛋</a:t>
                      </a:r>
                    </a:p>
                  </a:txBody>
                  <a:tcPr/>
                </a:tc>
                <a:tc>
                  <a:txBody>
                    <a:bodyPr/>
                    <a:lstStyle/>
                    <a:p>
                      <a:pPr algn="ctr"/>
                      <a:r>
                        <a:rPr lang="zh-CN" altLang="en-US" sz="1600" dirty="0"/>
                        <a:t>可乐</a:t>
                      </a:r>
                    </a:p>
                  </a:txBody>
                  <a:tcPr/>
                </a:tc>
                <a:extLst>
                  <a:ext uri="{0D108BD9-81ED-4DB2-BD59-A6C34878D82A}">
                    <a16:rowId xmlns:a16="http://schemas.microsoft.com/office/drawing/2014/main" val="10000"/>
                  </a:ext>
                </a:extLst>
              </a:tr>
              <a:tr h="324000">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10001"/>
                  </a:ext>
                </a:extLst>
              </a:tr>
              <a:tr h="324000">
                <a:tc>
                  <a:txBody>
                    <a:bodyPr/>
                    <a:lstStyle/>
                    <a:p>
                      <a:pPr algn="ctr"/>
                      <a:r>
                        <a:rPr lang="en-US" altLang="zh-CN" sz="1600" dirty="0"/>
                        <a:t>2</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10002"/>
                  </a:ext>
                </a:extLst>
              </a:tr>
              <a:tr h="324000">
                <a:tc>
                  <a:txBody>
                    <a:bodyPr/>
                    <a:lstStyle/>
                    <a:p>
                      <a:pPr algn="ctr"/>
                      <a:r>
                        <a:rPr lang="en-US" altLang="zh-CN" sz="1600" dirty="0"/>
                        <a:t>3</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10003"/>
                  </a:ext>
                </a:extLst>
              </a:tr>
              <a:tr h="324000">
                <a:tc>
                  <a:txBody>
                    <a:bodyPr/>
                    <a:lstStyle/>
                    <a:p>
                      <a:pPr algn="ctr"/>
                      <a:r>
                        <a:rPr lang="en-US" altLang="zh-CN" sz="1600" dirty="0"/>
                        <a:t>4</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extLst>
                  <a:ext uri="{0D108BD9-81ED-4DB2-BD59-A6C34878D82A}">
                    <a16:rowId xmlns:a16="http://schemas.microsoft.com/office/drawing/2014/main" val="10004"/>
                  </a:ext>
                </a:extLst>
              </a:tr>
              <a:tr h="324000">
                <a:tc>
                  <a:txBody>
                    <a:bodyPr/>
                    <a:lstStyle/>
                    <a:p>
                      <a:pPr algn="ctr"/>
                      <a:r>
                        <a:rPr lang="en-US" altLang="zh-CN" sz="1600" dirty="0"/>
                        <a:t>5</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31483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关联规则的产生</a:t>
            </a:r>
            <a:endParaRPr lang="en-US" altLang="zh-CN"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67</a:t>
            </a:fld>
            <a:endParaRPr lang="zh-CN" altLang="en-US" dirty="0"/>
          </a:p>
        </p:txBody>
      </p:sp>
      <p:sp>
        <p:nvSpPr>
          <p:cNvPr id="4" name="内容占位符 3"/>
          <p:cNvSpPr>
            <a:spLocks noGrp="1"/>
          </p:cNvSpPr>
          <p:nvPr>
            <p:ph sz="quarter" idx="13"/>
          </p:nvPr>
        </p:nvSpPr>
        <p:spPr>
          <a:xfrm>
            <a:off x="470966" y="1150661"/>
            <a:ext cx="10945242" cy="5041454"/>
          </a:xfrm>
        </p:spPr>
        <p:txBody>
          <a:bodyPr/>
          <a:lstStyle/>
          <a:p>
            <a:r>
              <a:rPr lang="zh-CN" altLang="en-US" dirty="0"/>
              <a:t>规则的产生</a:t>
            </a:r>
            <a:endParaRPr lang="en-US" altLang="zh-CN" dirty="0"/>
          </a:p>
          <a:p>
            <a:pPr lvl="1"/>
            <a:r>
              <a:rPr lang="zh-CN" altLang="en-US" sz="2000" dirty="0"/>
              <a:t>频繁项集的产生：发现满足最小支持度阈值的所有项集，即为</a:t>
            </a:r>
            <a:r>
              <a:rPr lang="zh-CN" altLang="en-US" sz="2000" dirty="0">
                <a:solidFill>
                  <a:srgbClr val="FF0000"/>
                </a:solidFill>
              </a:rPr>
              <a:t>频繁项集</a:t>
            </a:r>
            <a:r>
              <a:rPr lang="zh-CN" altLang="en-US" sz="2000" dirty="0"/>
              <a:t>。</a:t>
            </a:r>
            <a:endParaRPr lang="en-US" altLang="zh-CN" sz="2000" dirty="0">
              <a:solidFill>
                <a:srgbClr val="FF0000"/>
              </a:solidFill>
            </a:endParaRPr>
          </a:p>
          <a:p>
            <a:pPr lvl="1"/>
            <a:r>
              <a:rPr lang="zh-CN" altLang="en-US" sz="2000" dirty="0"/>
              <a:t>规则的产生：从上一步发现的频繁项集中提取所有高置信度的规则，即为</a:t>
            </a:r>
            <a:r>
              <a:rPr lang="zh-CN" altLang="en-US" sz="2000" dirty="0">
                <a:solidFill>
                  <a:srgbClr val="FF0000"/>
                </a:solidFill>
              </a:rPr>
              <a:t>强规则</a:t>
            </a:r>
            <a:r>
              <a:rPr lang="zh-CN" altLang="en-US" sz="2000" dirty="0"/>
              <a:t>。</a:t>
            </a:r>
            <a:endParaRPr lang="en-US" altLang="zh-CN" sz="2000" dirty="0">
              <a:solidFill>
                <a:srgbClr val="FF0000"/>
              </a:solidFill>
            </a:endParaRPr>
          </a:p>
          <a:p>
            <a:pPr lvl="0"/>
            <a:r>
              <a:rPr lang="zh-CN" altLang="en-US" dirty="0">
                <a:solidFill>
                  <a:prstClr val="black"/>
                </a:solidFill>
              </a:rPr>
              <a:t>频繁项集的产生</a:t>
            </a:r>
            <a:endParaRPr lang="en-US" altLang="zh-CN" dirty="0">
              <a:solidFill>
                <a:prstClr val="black"/>
              </a:solidFill>
            </a:endParaRPr>
          </a:p>
          <a:p>
            <a:pPr marL="0" lvl="0" indent="0">
              <a:buNone/>
            </a:pPr>
            <a:endParaRPr lang="en-US" altLang="zh-CN" dirty="0">
              <a:solidFill>
                <a:prstClr val="black"/>
              </a:solidFill>
            </a:endParaRPr>
          </a:p>
          <a:p>
            <a:pPr marL="0" lvl="0" indent="0">
              <a:buNone/>
            </a:pPr>
            <a:r>
              <a:rPr lang="en-US" altLang="zh-CN" dirty="0">
                <a:solidFill>
                  <a:prstClr val="black"/>
                </a:solidFill>
              </a:rPr>
              <a:t>                                                                                   </a:t>
            </a:r>
            <a:r>
              <a:rPr lang="en-US" altLang="zh-CN" sz="2000" dirty="0">
                <a:solidFill>
                  <a:prstClr val="black"/>
                </a:solidFill>
              </a:rPr>
              <a:t> lattice structure</a:t>
            </a:r>
            <a:r>
              <a:rPr lang="zh-CN" altLang="en-US" sz="2000" dirty="0">
                <a:solidFill>
                  <a:prstClr val="black"/>
                </a:solidFill>
              </a:rPr>
              <a:t>格结构用于                              </a:t>
            </a:r>
            <a:r>
              <a:rPr lang="en-US" altLang="zh-CN" sz="2000" dirty="0">
                <a:solidFill>
                  <a:prstClr val="black"/>
                </a:solidFill>
              </a:rPr>
              <a:t>					                             </a:t>
            </a:r>
            <a:r>
              <a:rPr lang="zh-CN" altLang="en-US" sz="2000" dirty="0">
                <a:solidFill>
                  <a:prstClr val="black"/>
                </a:solidFill>
              </a:rPr>
              <a:t>枚举所有可能的项集，确定  </a:t>
            </a:r>
            <a:r>
              <a:rPr lang="en-US" altLang="zh-CN" sz="2000" dirty="0">
                <a:solidFill>
                  <a:prstClr val="black"/>
                </a:solidFill>
              </a:rPr>
              <a:t>	                                                                                       </a:t>
            </a:r>
            <a:r>
              <a:rPr lang="zh-CN" altLang="en-US" sz="2000" dirty="0">
                <a:solidFill>
                  <a:prstClr val="black"/>
                </a:solidFill>
              </a:rPr>
              <a:t>每个候选项集的支持度计数</a:t>
            </a:r>
            <a:endParaRPr lang="en-US" altLang="zh-CN" sz="2000" dirty="0">
              <a:solidFill>
                <a:prstClr val="black"/>
              </a:solidFill>
            </a:endParaRPr>
          </a:p>
          <a:p>
            <a:pPr marL="0" lvl="0" indent="0">
              <a:buNone/>
            </a:pPr>
            <a:r>
              <a:rPr lang="en-US" altLang="zh-CN" sz="2000" dirty="0">
                <a:solidFill>
                  <a:prstClr val="black"/>
                </a:solidFill>
              </a:rPr>
              <a:t>							</a:t>
            </a:r>
            <a:r>
              <a:rPr lang="zh-CN" altLang="en-US" sz="2000" dirty="0">
                <a:solidFill>
                  <a:schemeClr val="tx2">
                    <a:lumMod val="60000"/>
                    <a:lumOff val="40000"/>
                  </a:schemeClr>
                </a:solidFill>
              </a:rPr>
              <a:t>问题：开销极大</a:t>
            </a:r>
            <a:endParaRPr lang="en-US" altLang="zh-CN" sz="2000" dirty="0">
              <a:solidFill>
                <a:schemeClr val="tx2">
                  <a:lumMod val="60000"/>
                  <a:lumOff val="40000"/>
                </a:schemeClr>
              </a:solidFill>
            </a:endParaRPr>
          </a:p>
          <a:p>
            <a:pPr marL="542925" lvl="1" indent="0">
              <a:buNone/>
            </a:pPr>
            <a:endParaRPr lang="zh-CN" altLang="en-US" sz="2000" dirty="0"/>
          </a:p>
          <a:p>
            <a:pPr marL="542925" lvl="1" indent="0">
              <a:buNone/>
            </a:pPr>
            <a:endParaRPr lang="en-US" altLang="zh-CN" dirty="0"/>
          </a:p>
        </p:txBody>
      </p:sp>
      <p:pic>
        <p:nvPicPr>
          <p:cNvPr id="5" name="图片 4"/>
          <p:cNvPicPr>
            <a:picLocks noChangeAspect="1"/>
          </p:cNvPicPr>
          <p:nvPr/>
        </p:nvPicPr>
        <p:blipFill>
          <a:blip r:embed="rId2"/>
          <a:stretch>
            <a:fillRect/>
          </a:stretch>
        </p:blipFill>
        <p:spPr>
          <a:xfrm>
            <a:off x="914599" y="2964005"/>
            <a:ext cx="7239000" cy="3533775"/>
          </a:xfrm>
          <a:prstGeom prst="rect">
            <a:avLst/>
          </a:prstGeom>
        </p:spPr>
      </p:pic>
    </p:spTree>
    <p:extLst>
      <p:ext uri="{BB962C8B-B14F-4D97-AF65-F5344CB8AC3E}">
        <p14:creationId xmlns:p14="http://schemas.microsoft.com/office/powerpoint/2010/main" val="302779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Apriori</a:t>
            </a:r>
            <a:r>
              <a:rPr lang="zh-CN" altLang="en-US" dirty="0"/>
              <a:t>算法</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68</a:t>
            </a:fld>
            <a:endParaRPr lang="zh-CN" altLang="en-US" dirty="0"/>
          </a:p>
        </p:txBody>
      </p:sp>
      <p:sp>
        <p:nvSpPr>
          <p:cNvPr id="4" name="内容占位符 3"/>
          <p:cNvSpPr>
            <a:spLocks noGrp="1"/>
          </p:cNvSpPr>
          <p:nvPr>
            <p:ph sz="quarter" idx="13"/>
          </p:nvPr>
        </p:nvSpPr>
        <p:spPr/>
        <p:txBody>
          <a:bodyPr/>
          <a:lstStyle/>
          <a:p>
            <a:r>
              <a:rPr lang="zh-CN" altLang="en-US" dirty="0"/>
              <a:t>先验原理</a:t>
            </a:r>
            <a:endParaRPr lang="en-US" altLang="zh-CN" dirty="0"/>
          </a:p>
          <a:p>
            <a:pPr marL="0" indent="0">
              <a:lnSpc>
                <a:spcPct val="150000"/>
              </a:lnSpc>
              <a:buNone/>
            </a:pPr>
            <a:r>
              <a:rPr lang="zh-CN" altLang="en-US" sz="2000" dirty="0"/>
              <a:t>      如果一个项集是频繁的，则它的所有子集一定也是频繁的。</a:t>
            </a:r>
            <a:endParaRPr lang="en-US" altLang="zh-CN" sz="2000" dirty="0"/>
          </a:p>
          <a:p>
            <a:pPr marL="0" indent="0">
              <a:lnSpc>
                <a:spcPct val="150000"/>
              </a:lnSpc>
              <a:buNone/>
            </a:pPr>
            <a:r>
              <a:rPr lang="en-US" altLang="zh-CN" sz="2000" dirty="0"/>
              <a:t>      </a:t>
            </a:r>
            <a:r>
              <a:rPr lang="zh-CN" altLang="en-US" sz="2000" dirty="0"/>
              <a:t>解释：假定</a:t>
            </a:r>
            <a:r>
              <a:rPr lang="en-US" altLang="zh-CN" sz="2000" dirty="0"/>
              <a:t>{</a:t>
            </a:r>
            <a:r>
              <a:rPr lang="en-US" altLang="zh-CN" sz="2000" dirty="0" err="1"/>
              <a:t>c,d,e</a:t>
            </a:r>
            <a:r>
              <a:rPr lang="en-US" altLang="zh-CN" sz="2000" dirty="0"/>
              <a:t>}</a:t>
            </a:r>
            <a:r>
              <a:rPr lang="zh-CN" altLang="en-US" sz="2000" dirty="0"/>
              <a:t>是频繁项集，则它的子集</a:t>
            </a:r>
            <a:r>
              <a:rPr lang="en-US" altLang="zh-CN" sz="2000" dirty="0"/>
              <a:t>{</a:t>
            </a:r>
            <a:r>
              <a:rPr lang="en-US" altLang="zh-CN" sz="2000" dirty="0" err="1"/>
              <a:t>c,d</a:t>
            </a:r>
            <a:r>
              <a:rPr lang="en-US" altLang="zh-CN" sz="2000" dirty="0"/>
              <a:t>}, {</a:t>
            </a:r>
            <a:r>
              <a:rPr lang="en-US" altLang="zh-CN" sz="2000" dirty="0" err="1"/>
              <a:t>c,e</a:t>
            </a:r>
            <a:r>
              <a:rPr lang="en-US" altLang="zh-CN" sz="2000" dirty="0"/>
              <a:t>},{</a:t>
            </a:r>
            <a:r>
              <a:rPr lang="en-US" altLang="zh-CN" sz="2000" dirty="0" err="1"/>
              <a:t>d,e</a:t>
            </a:r>
            <a:r>
              <a:rPr lang="en-US" altLang="zh-CN" sz="2000" dirty="0"/>
              <a:t>},{c},{d} </a:t>
            </a:r>
            <a:r>
              <a:rPr lang="zh-CN" altLang="en-US" sz="2000" dirty="0"/>
              <a:t>和</a:t>
            </a:r>
            <a:r>
              <a:rPr lang="en-US" altLang="zh-CN" sz="2000" dirty="0"/>
              <a:t>{e}</a:t>
            </a:r>
            <a:r>
              <a:rPr lang="zh-CN" altLang="en-US" sz="2000" dirty="0"/>
              <a:t>，均为频繁的。</a:t>
            </a:r>
            <a:endParaRPr lang="en-US" altLang="zh-CN" sz="2000" dirty="0"/>
          </a:p>
          <a:p>
            <a:pPr marL="0" indent="0">
              <a:buNone/>
            </a:pPr>
            <a:endParaRPr lang="en-US" altLang="zh-CN" sz="2000" dirty="0"/>
          </a:p>
          <a:p>
            <a:pPr lvl="0"/>
            <a:r>
              <a:rPr lang="zh-CN" altLang="en-US" dirty="0">
                <a:solidFill>
                  <a:prstClr val="black"/>
                </a:solidFill>
              </a:rPr>
              <a:t>思路</a:t>
            </a:r>
            <a:endParaRPr lang="en-US" altLang="zh-CN" sz="2000" dirty="0"/>
          </a:p>
          <a:p>
            <a:pPr marL="425450" lvl="1" indent="0">
              <a:lnSpc>
                <a:spcPct val="150000"/>
              </a:lnSpc>
              <a:buNone/>
            </a:pPr>
            <a:r>
              <a:rPr lang="zh-CN" altLang="en-US" sz="2000" dirty="0"/>
              <a:t>初始时每个项都被看作候选</a:t>
            </a:r>
            <a:r>
              <a:rPr lang="en-US" altLang="zh-CN" sz="2000" dirty="0"/>
              <a:t>1-</a:t>
            </a:r>
            <a:r>
              <a:rPr lang="zh-CN" altLang="en-US" sz="2000" dirty="0"/>
              <a:t>项集，筛选出其中的频繁</a:t>
            </a:r>
            <a:r>
              <a:rPr lang="en-US" altLang="zh-CN" sz="2000" dirty="0"/>
              <a:t>1-</a:t>
            </a:r>
            <a:r>
              <a:rPr lang="zh-CN" altLang="en-US" sz="2000" dirty="0"/>
              <a:t>项集。</a:t>
            </a:r>
            <a:endParaRPr lang="en-US" altLang="zh-CN" sz="2000" dirty="0"/>
          </a:p>
          <a:p>
            <a:pPr marL="425450" lvl="1" indent="0">
              <a:lnSpc>
                <a:spcPct val="150000"/>
              </a:lnSpc>
              <a:buNone/>
            </a:pPr>
            <a:r>
              <a:rPr lang="zh-CN" altLang="en-US" sz="2000" dirty="0"/>
              <a:t>在进行下一次迭代时仅适用频繁</a:t>
            </a:r>
            <a:r>
              <a:rPr lang="en-US" altLang="zh-CN" sz="2000" dirty="0"/>
              <a:t>1-</a:t>
            </a:r>
            <a:r>
              <a:rPr lang="zh-CN" altLang="en-US" sz="2000" dirty="0"/>
              <a:t>项集来产生候选</a:t>
            </a:r>
            <a:r>
              <a:rPr lang="en-US" altLang="zh-CN" sz="2000" dirty="0"/>
              <a:t>2-</a:t>
            </a:r>
            <a:r>
              <a:rPr lang="zh-CN" altLang="en-US" sz="2000" dirty="0"/>
              <a:t>项集（根据先验原理，所有非频繁</a:t>
            </a:r>
            <a:r>
              <a:rPr lang="en-US" altLang="zh-CN" sz="2000" dirty="0"/>
              <a:t>1-</a:t>
            </a:r>
            <a:r>
              <a:rPr lang="zh-CN" altLang="en-US" sz="2000" dirty="0"/>
              <a:t>项集的超集都是非频繁的）。</a:t>
            </a:r>
            <a:endParaRPr lang="en-US" altLang="zh-CN" sz="2000" dirty="0"/>
          </a:p>
          <a:p>
            <a:pPr marL="425450" lvl="1" indent="0">
              <a:lnSpc>
                <a:spcPct val="150000"/>
              </a:lnSpc>
              <a:buNone/>
            </a:pPr>
            <a:r>
              <a:rPr lang="zh-CN" altLang="en-US" sz="2000" dirty="0"/>
              <a:t>以此类堆，计算下一层的频繁项集。</a:t>
            </a:r>
            <a:endParaRPr lang="en-US" altLang="zh-CN" sz="2000" dirty="0"/>
          </a:p>
        </p:txBody>
      </p:sp>
    </p:spTree>
    <p:extLst>
      <p:ext uri="{BB962C8B-B14F-4D97-AF65-F5344CB8AC3E}">
        <p14:creationId xmlns:p14="http://schemas.microsoft.com/office/powerpoint/2010/main" val="2741125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统计学的分类</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6</a:t>
            </a:fld>
            <a:endParaRPr lang="zh-CN" altLang="en-US" dirty="0"/>
          </a:p>
        </p:txBody>
      </p:sp>
      <p:sp>
        <p:nvSpPr>
          <p:cNvPr id="4" name="内容占位符 3"/>
          <p:cNvSpPr>
            <a:spLocks noGrp="1"/>
          </p:cNvSpPr>
          <p:nvPr>
            <p:ph sz="quarter" idx="13"/>
          </p:nvPr>
        </p:nvSpPr>
        <p:spPr/>
        <p:txBody>
          <a:bodyPr>
            <a:normAutofit/>
          </a:bodyPr>
          <a:lstStyle/>
          <a:p>
            <a:r>
              <a:rPr lang="zh-CN" altLang="en-US" dirty="0"/>
              <a:t>描述统计学</a:t>
            </a:r>
            <a:r>
              <a:rPr lang="en-US" altLang="zh-CN" dirty="0"/>
              <a:t>( descriptive statistics)</a:t>
            </a:r>
          </a:p>
          <a:p>
            <a:pPr marL="0" indent="0">
              <a:buNone/>
            </a:pPr>
            <a:r>
              <a:rPr lang="en-US" altLang="zh-CN" dirty="0"/>
              <a:t>	</a:t>
            </a:r>
            <a:r>
              <a:rPr lang="zh-CN" altLang="en-US" dirty="0"/>
              <a:t>数据收集、处理、汇总、图表描述、概括与分析等统计方法。</a:t>
            </a:r>
            <a:endParaRPr lang="en-US" altLang="zh-CN" dirty="0"/>
          </a:p>
          <a:p>
            <a:pPr marL="0" indent="0">
              <a:buNone/>
            </a:pPr>
            <a:endParaRPr lang="en-US" altLang="zh-CN" dirty="0"/>
          </a:p>
          <a:p>
            <a:r>
              <a:rPr lang="zh-CN" altLang="en-US" dirty="0"/>
              <a:t>推断统计学</a:t>
            </a:r>
            <a:r>
              <a:rPr lang="en-US" altLang="zh-CN" dirty="0"/>
              <a:t>( inferential statistics)</a:t>
            </a:r>
          </a:p>
          <a:p>
            <a:pPr marL="0" indent="0">
              <a:buNone/>
            </a:pPr>
            <a:r>
              <a:rPr lang="en-US" altLang="zh-CN" dirty="0"/>
              <a:t>	</a:t>
            </a:r>
            <a:r>
              <a:rPr lang="zh-CN" altLang="en-US" dirty="0"/>
              <a:t>研究如何利用样本数据来推断总体特征的统计方法。</a:t>
            </a:r>
            <a:endParaRPr lang="en-US" altLang="zh-CN" dirty="0"/>
          </a:p>
          <a:p>
            <a:pPr marL="0" indent="0">
              <a:buNone/>
            </a:pPr>
            <a:r>
              <a:rPr lang="en-US" altLang="zh-CN" dirty="0"/>
              <a:t>	</a:t>
            </a:r>
            <a:r>
              <a:rPr lang="zh-CN" altLang="en-US" dirty="0"/>
              <a:t>需要抽取部分个体即样本进行测量，根据获得的样本数据对所研究的</a:t>
            </a:r>
            <a:r>
              <a:rPr lang="en-US" altLang="zh-CN" dirty="0"/>
              <a:t>	</a:t>
            </a:r>
            <a:r>
              <a:rPr lang="zh-CN" altLang="en-US" dirty="0"/>
              <a:t>总体特征进行推断。</a:t>
            </a:r>
            <a:endParaRPr lang="en-US" altLang="zh-CN" dirty="0"/>
          </a:p>
          <a:p>
            <a:pPr marL="0" indent="0">
              <a:buNone/>
            </a:pPr>
            <a:r>
              <a:rPr lang="en-US" altLang="zh-CN" dirty="0"/>
              <a:t>	</a:t>
            </a:r>
            <a:r>
              <a:rPr lang="zh-CN" altLang="en-US" dirty="0"/>
              <a:t>与数据挖掘和机器学习是近亲。</a:t>
            </a:r>
          </a:p>
        </p:txBody>
      </p:sp>
    </p:spTree>
    <p:extLst>
      <p:ext uri="{BB962C8B-B14F-4D97-AF65-F5344CB8AC3E}">
        <p14:creationId xmlns:p14="http://schemas.microsoft.com/office/powerpoint/2010/main" val="1584109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Apriori</a:t>
            </a:r>
            <a:r>
              <a:rPr lang="zh-CN" altLang="en-US" dirty="0"/>
              <a:t>算法</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69</a:t>
            </a:fld>
            <a:endParaRPr lang="zh-CN" altLang="en-US" dirty="0"/>
          </a:p>
        </p:txBody>
      </p:sp>
      <p:sp>
        <p:nvSpPr>
          <p:cNvPr id="4" name="内容占位符 3"/>
          <p:cNvSpPr>
            <a:spLocks noGrp="1"/>
          </p:cNvSpPr>
          <p:nvPr>
            <p:ph sz="quarter" idx="13"/>
          </p:nvPr>
        </p:nvSpPr>
        <p:spPr>
          <a:xfrm>
            <a:off x="626541" y="1053530"/>
            <a:ext cx="2376290" cy="576064"/>
          </a:xfrm>
        </p:spPr>
        <p:txBody>
          <a:bodyPr/>
          <a:lstStyle/>
          <a:p>
            <a:r>
              <a:rPr lang="zh-CN" altLang="en-US" dirty="0"/>
              <a:t>算法流程图</a:t>
            </a:r>
            <a:endParaRPr lang="en-US" altLang="zh-CN" dirty="0"/>
          </a:p>
          <a:p>
            <a:endParaRPr lang="en-US" altLang="zh-CN" dirty="0"/>
          </a:p>
          <a:p>
            <a:endParaRPr lang="en-US" altLang="zh-CN" dirty="0"/>
          </a:p>
          <a:p>
            <a:endParaRPr lang="en-US" altLang="zh-CN" dirty="0"/>
          </a:p>
          <a:p>
            <a:endParaRPr lang="en-US" altLang="zh-CN" dirty="0"/>
          </a:p>
          <a:p>
            <a:pPr marL="542925" lvl="1" indent="0">
              <a:buNone/>
            </a:pPr>
            <a:endParaRPr kumimoji="1" lang="en-US" altLang="zh-CN" dirty="0"/>
          </a:p>
        </p:txBody>
      </p:sp>
      <p:pic>
        <p:nvPicPr>
          <p:cNvPr id="5" name="图片 4"/>
          <p:cNvPicPr>
            <a:picLocks noChangeAspect="1"/>
          </p:cNvPicPr>
          <p:nvPr/>
        </p:nvPicPr>
        <p:blipFill rotWithShape="1">
          <a:blip r:embed="rId2" cstate="email">
            <a:extLst>
              <a:ext uri="{28A0092B-C50C-407E-A947-70E740481C1C}">
                <a14:useLocalDpi xmlns:a14="http://schemas.microsoft.com/office/drawing/2010/main" val="0"/>
              </a:ext>
            </a:extLst>
          </a:blip>
          <a:srcRect l="-531" t="12853" r="-531"/>
          <a:stretch/>
        </p:blipFill>
        <p:spPr>
          <a:xfrm>
            <a:off x="2570654" y="1917626"/>
            <a:ext cx="6534373" cy="4482520"/>
          </a:xfrm>
          <a:prstGeom prst="rect">
            <a:avLst/>
          </a:prstGeom>
        </p:spPr>
      </p:pic>
      <p:sp>
        <p:nvSpPr>
          <p:cNvPr id="7" name="矩形 6"/>
          <p:cNvSpPr/>
          <p:nvPr/>
        </p:nvSpPr>
        <p:spPr>
          <a:xfrm>
            <a:off x="5307085" y="1637873"/>
            <a:ext cx="1061509" cy="307777"/>
          </a:xfrm>
          <a:prstGeom prst="rect">
            <a:avLst/>
          </a:prstGeom>
        </p:spPr>
        <p:txBody>
          <a:bodyPr wrap="none">
            <a:spAutoFit/>
          </a:bodyPr>
          <a:lstStyle/>
          <a:p>
            <a:r>
              <a:rPr lang="zh-CN" altLang="en-US" sz="1400" b="1" dirty="0"/>
              <a:t>候选</a:t>
            </a:r>
            <a:r>
              <a:rPr lang="en-US" altLang="zh-CN" sz="1400" b="1" dirty="0"/>
              <a:t>1-</a:t>
            </a:r>
            <a:r>
              <a:rPr lang="zh-CN" altLang="en-US" sz="1400" b="1" dirty="0"/>
              <a:t>项集</a:t>
            </a:r>
          </a:p>
        </p:txBody>
      </p:sp>
      <p:sp>
        <p:nvSpPr>
          <p:cNvPr id="8" name="矩形 7"/>
          <p:cNvSpPr/>
          <p:nvPr/>
        </p:nvSpPr>
        <p:spPr>
          <a:xfrm>
            <a:off x="7179295" y="1748646"/>
            <a:ext cx="1061509" cy="307777"/>
          </a:xfrm>
          <a:prstGeom prst="rect">
            <a:avLst/>
          </a:prstGeom>
        </p:spPr>
        <p:txBody>
          <a:bodyPr wrap="none">
            <a:spAutoFit/>
          </a:bodyPr>
          <a:lstStyle/>
          <a:p>
            <a:r>
              <a:rPr lang="zh-CN" altLang="en-US" sz="1400" b="1" dirty="0"/>
              <a:t>频繁</a:t>
            </a:r>
            <a:r>
              <a:rPr lang="en-US" altLang="zh-CN" sz="1400" b="1" dirty="0"/>
              <a:t>1-</a:t>
            </a:r>
            <a:r>
              <a:rPr lang="zh-CN" altLang="en-US" sz="1400" b="1" dirty="0"/>
              <a:t>项集</a:t>
            </a:r>
          </a:p>
        </p:txBody>
      </p:sp>
    </p:spTree>
    <p:extLst>
      <p:ext uri="{BB962C8B-B14F-4D97-AF65-F5344CB8AC3E}">
        <p14:creationId xmlns:p14="http://schemas.microsoft.com/office/powerpoint/2010/main" val="975819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Apriori</a:t>
            </a:r>
            <a:r>
              <a:rPr lang="zh-CN" altLang="en-US" dirty="0"/>
              <a:t>算法总结</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70</a:t>
            </a:fld>
            <a:endParaRPr lang="zh-CN" altLang="en-US" dirty="0"/>
          </a:p>
        </p:txBody>
      </p:sp>
      <p:sp>
        <p:nvSpPr>
          <p:cNvPr id="8" name="内容占位符 3"/>
          <p:cNvSpPr txBox="1">
            <a:spLocks/>
          </p:cNvSpPr>
          <p:nvPr/>
        </p:nvSpPr>
        <p:spPr bwMode="auto">
          <a:xfrm>
            <a:off x="609600" y="1250266"/>
            <a:ext cx="10674151" cy="5251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8726" tIns="54367" rIns="108726" bIns="54367" numCol="1" anchor="t" anchorCtr="0" compatLnSpc="1">
            <a:prstTxWarp prst="textNoShape">
              <a:avLst/>
            </a:prstTxWarp>
          </a:bodyPr>
          <a:lstStyle>
            <a:lvl1pPr marL="457200" indent="-457200" algn="l" defTabSz="1085850" rtl="0" eaLnBrk="0" fontAlgn="base"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882650" indent="-339725" algn="l" defTabSz="1085850" rtl="0" eaLnBrk="0" fontAlgn="base" hangingPunct="0">
              <a:lnSpc>
                <a:spcPct val="120000"/>
              </a:lnSpc>
              <a:spcBef>
                <a:spcPct val="20000"/>
              </a:spcBef>
              <a:spcAft>
                <a:spcPct val="0"/>
              </a:spcAft>
              <a:buFont typeface="Arial" charset="0"/>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hangingPunct="0">
              <a:lnSpc>
                <a:spcPct val="120000"/>
              </a:lnSpc>
              <a:spcBef>
                <a:spcPct val="20000"/>
              </a:spcBef>
              <a:spcAft>
                <a:spcPct val="0"/>
              </a:spcAft>
              <a:buFont typeface="Arial" charset="0"/>
              <a:buChar char="»"/>
              <a:defRPr kumimoji="1" lang="zh-CN" altLang="en-US" sz="2400" kern="1200" dirty="0">
                <a:solidFill>
                  <a:schemeClr val="tx1"/>
                </a:solidFill>
                <a:latin typeface="微软雅黑"/>
                <a:ea typeface="微软雅黑"/>
                <a:cs typeface="微软雅黑"/>
              </a:defRPr>
            </a:lvl5pPr>
            <a:lvl6pPr marL="2989953"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584"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7209"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842"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r>
              <a:rPr lang="zh-CN" altLang="en-US" dirty="0"/>
              <a:t>算法特点</a:t>
            </a:r>
            <a:endParaRPr lang="en-US" altLang="zh-CN" dirty="0"/>
          </a:p>
          <a:p>
            <a:pPr lvl="1">
              <a:lnSpc>
                <a:spcPct val="150000"/>
              </a:lnSpc>
              <a:buFont typeface="微软雅黑" panose="020B0503020204020204" pitchFamily="34" charset="-122"/>
              <a:buChar char="−"/>
            </a:pPr>
            <a:r>
              <a:rPr lang="zh-CN" altLang="en-US" sz="2000" dirty="0"/>
              <a:t>使用先验原理对指数级搜索空间进行剪枝，成功处理频繁项集产生的组合爆炸问题。</a:t>
            </a:r>
            <a:endParaRPr lang="en-US" altLang="zh-CN" sz="2000" dirty="0"/>
          </a:p>
          <a:p>
            <a:pPr lvl="1">
              <a:lnSpc>
                <a:spcPct val="150000"/>
              </a:lnSpc>
              <a:buFont typeface="微软雅黑" panose="020B0503020204020204" pitchFamily="34" charset="-122"/>
              <a:buChar char="−"/>
            </a:pPr>
            <a:r>
              <a:rPr lang="zh-CN" altLang="en-US" sz="2000" dirty="0"/>
              <a:t>但导致不可低估的</a:t>
            </a:r>
            <a:r>
              <a:rPr lang="en-US" altLang="zh-CN" sz="2000" dirty="0"/>
              <a:t>I/O</a:t>
            </a:r>
            <a:r>
              <a:rPr lang="zh-CN" altLang="en-US" sz="2000" dirty="0"/>
              <a:t>开销，因为它需要多次扫事务描述数据集。</a:t>
            </a:r>
            <a:endParaRPr lang="en-US" altLang="zh-CN" sz="2000" dirty="0"/>
          </a:p>
          <a:p>
            <a:pPr marL="0" indent="0">
              <a:buNone/>
            </a:pPr>
            <a:endParaRPr lang="en-US" altLang="zh-CN" dirty="0"/>
          </a:p>
          <a:p>
            <a:endParaRPr lang="zh-CN" altLang="en-US" dirty="0"/>
          </a:p>
          <a:p>
            <a:endParaRPr lang="zh-CN" altLang="en-US" dirty="0"/>
          </a:p>
          <a:p>
            <a:endParaRPr lang="zh-CN" altLang="en-US" dirty="0"/>
          </a:p>
          <a:p>
            <a:endParaRPr lang="zh-CN" altLang="en-US" dirty="0"/>
          </a:p>
          <a:p>
            <a:endParaRPr lang="zh-CN" altLang="en-US" dirty="0"/>
          </a:p>
          <a:p>
            <a:pPr marL="542925" lvl="1" indent="0">
              <a:buFont typeface="Arial" charset="0"/>
              <a:buNone/>
            </a:pPr>
            <a:endParaRPr lang="zh-CN" altLang="en-US" dirty="0"/>
          </a:p>
        </p:txBody>
      </p:sp>
    </p:spTree>
    <p:extLst>
      <p:ext uri="{BB962C8B-B14F-4D97-AF65-F5344CB8AC3E}">
        <p14:creationId xmlns:p14="http://schemas.microsoft.com/office/powerpoint/2010/main" val="3444849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FP-Growth</a:t>
            </a:r>
            <a:r>
              <a:rPr lang="zh-CN" altLang="en-US" dirty="0"/>
              <a:t>算法</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71</a:t>
            </a:fld>
            <a:endParaRPr lang="zh-CN" altLang="en-US" dirty="0"/>
          </a:p>
        </p:txBody>
      </p:sp>
      <p:sp>
        <p:nvSpPr>
          <p:cNvPr id="4" name="内容占位符 3"/>
          <p:cNvSpPr>
            <a:spLocks noGrp="1"/>
          </p:cNvSpPr>
          <p:nvPr>
            <p:ph sz="quarter" idx="13"/>
          </p:nvPr>
        </p:nvSpPr>
        <p:spPr>
          <a:xfrm>
            <a:off x="626541" y="1413570"/>
            <a:ext cx="6696770" cy="4681414"/>
          </a:xfrm>
        </p:spPr>
        <p:txBody>
          <a:bodyPr>
            <a:normAutofit lnSpcReduction="10000"/>
          </a:bodyPr>
          <a:lstStyle/>
          <a:p>
            <a:pPr>
              <a:lnSpc>
                <a:spcPct val="150000"/>
              </a:lnSpc>
            </a:pPr>
            <a:r>
              <a:rPr lang="en-US" altLang="zh-CN" dirty="0"/>
              <a:t>FP(Frequent-Pattern)-Growth</a:t>
            </a:r>
            <a:r>
              <a:rPr lang="zh-CN" altLang="en-US" dirty="0"/>
              <a:t>频繁模式增长</a:t>
            </a:r>
            <a:endParaRPr lang="en-US" altLang="zh-CN" dirty="0"/>
          </a:p>
          <a:p>
            <a:pPr>
              <a:lnSpc>
                <a:spcPct val="150000"/>
              </a:lnSpc>
            </a:pPr>
            <a:r>
              <a:rPr lang="en-US" altLang="zh-CN" dirty="0"/>
              <a:t>FP</a:t>
            </a:r>
            <a:r>
              <a:rPr lang="zh-CN" altLang="en-US" dirty="0"/>
              <a:t>树：</a:t>
            </a:r>
            <a:r>
              <a:rPr lang="zh-CN" altLang="en-US" sz="2000" dirty="0"/>
              <a:t>输入数据的压缩表示，通过读入事务并把每个事务映射到</a:t>
            </a:r>
            <a:r>
              <a:rPr lang="en-US" altLang="zh-CN" sz="2000" dirty="0"/>
              <a:t>FP</a:t>
            </a:r>
            <a:r>
              <a:rPr lang="zh-CN" altLang="en-US" sz="2000" dirty="0"/>
              <a:t>树中的一条路径来构造。</a:t>
            </a:r>
            <a:endParaRPr lang="en-US" altLang="zh-CN" sz="2000" dirty="0"/>
          </a:p>
          <a:p>
            <a:pPr>
              <a:lnSpc>
                <a:spcPct val="150000"/>
              </a:lnSpc>
            </a:pPr>
            <a:r>
              <a:rPr lang="zh-CN" altLang="en-US" dirty="0"/>
              <a:t>特点：</a:t>
            </a:r>
            <a:r>
              <a:rPr lang="zh-CN" altLang="en-US" sz="2000" dirty="0"/>
              <a:t>不同的事务如果有若干个相同的前缀项，它们的路径就存在部分重叠，路径重叠越多使用</a:t>
            </a:r>
            <a:r>
              <a:rPr lang="en-US" altLang="zh-CN" sz="2000" dirty="0"/>
              <a:t>FP</a:t>
            </a:r>
            <a:r>
              <a:rPr lang="zh-CN" altLang="en-US" sz="2000" dirty="0"/>
              <a:t>数结构获得的压缩效果越好。</a:t>
            </a:r>
            <a:endParaRPr lang="en-US" altLang="zh-CN" sz="2000" dirty="0"/>
          </a:p>
          <a:p>
            <a:pPr>
              <a:lnSpc>
                <a:spcPct val="150000"/>
              </a:lnSpc>
            </a:pPr>
            <a:r>
              <a:rPr lang="zh-CN" altLang="en-US" dirty="0"/>
              <a:t>优势：</a:t>
            </a:r>
            <a:r>
              <a:rPr lang="zh-CN" altLang="en-US" sz="2000" dirty="0"/>
              <a:t>如果</a:t>
            </a:r>
            <a:r>
              <a:rPr lang="en-US" altLang="zh-CN" sz="2000" dirty="0"/>
              <a:t>FP</a:t>
            </a:r>
            <a:r>
              <a:rPr lang="zh-CN" altLang="en-US" sz="2000" dirty="0"/>
              <a:t>树足够小，能够放入内存中，就可以直接从这个内存中的结构提取频繁项集，避免重复地扫描存在硬盘中的数据。</a:t>
            </a:r>
            <a:endParaRPr lang="en-US" altLang="zh-CN" dirty="0"/>
          </a:p>
          <a:p>
            <a:endParaRPr lang="en-US" altLang="zh-CN" dirty="0"/>
          </a:p>
          <a:p>
            <a:endParaRPr lang="en-US" altLang="zh-CN" dirty="0"/>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39335" y="1989634"/>
            <a:ext cx="4423161" cy="3989692"/>
          </a:xfrm>
          <a:prstGeom prst="rect">
            <a:avLst/>
          </a:prstGeom>
        </p:spPr>
      </p:pic>
    </p:spTree>
    <p:extLst>
      <p:ext uri="{BB962C8B-B14F-4D97-AF65-F5344CB8AC3E}">
        <p14:creationId xmlns:p14="http://schemas.microsoft.com/office/powerpoint/2010/main" val="2075379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FP-Tree</a:t>
            </a:r>
            <a:r>
              <a:rPr lang="zh-CN" altLang="en-US" dirty="0">
                <a:latin typeface="微软雅黑" panose="020B0503020204020204" pitchFamily="34" charset="-122"/>
                <a:ea typeface="微软雅黑" panose="020B0503020204020204" pitchFamily="34" charset="-122"/>
              </a:rPr>
              <a:t>的构建</a:t>
            </a:r>
            <a:endParaRPr kumimoji="1" lang="zh-CN" altLang="en-US" dirty="0">
              <a:latin typeface="微软雅黑" panose="020B0503020204020204" pitchFamily="34" charset="-122"/>
              <a:ea typeface="微软雅黑" panose="020B0503020204020204" pitchFamily="34" charset="-122"/>
            </a:endParaRPr>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latin typeface="微软雅黑" panose="020B0503020204020204" pitchFamily="34" charset="-122"/>
                <a:ea typeface="微软雅黑" panose="020B0503020204020204" pitchFamily="34" charset="-122"/>
              </a:rPr>
              <a:pPr>
                <a:defRPr/>
              </a:pPr>
              <a:t>72</a:t>
            </a:fld>
            <a:endParaRPr lang="zh-CN" altLang="en-US" dirty="0">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3"/>
          </p:nvPr>
        </p:nvSpPr>
        <p:spPr>
          <a:xfrm>
            <a:off x="626541" y="1053529"/>
            <a:ext cx="3096370" cy="504057"/>
          </a:xfrm>
        </p:spPr>
        <p:txBody>
          <a:bodyPr>
            <a:normAutofit lnSpcReduction="10000"/>
          </a:bodyPr>
          <a:lstStyle/>
          <a:p>
            <a:r>
              <a:rPr lang="en-US" altLang="zh-CN" dirty="0">
                <a:latin typeface="微软雅黑" panose="020B0503020204020204" pitchFamily="34" charset="-122"/>
                <a:ea typeface="微软雅黑" panose="020B0503020204020204" pitchFamily="34" charset="-122"/>
              </a:rPr>
              <a:t>Step 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1102495" y="1591296"/>
            <a:ext cx="6840760" cy="1422954"/>
          </a:xfrm>
          <a:prstGeom prst="rect">
            <a:avLst/>
          </a:prstGeom>
        </p:spPr>
        <p:txBody>
          <a:bodyPr wrap="square">
            <a:spAutoFit/>
          </a:bodyPr>
          <a:lstStyle/>
          <a:p>
            <a:pPr marL="342900" indent="-342900">
              <a:lnSpc>
                <a:spcPct val="150000"/>
              </a:lnSpc>
              <a:buFont typeface="微软雅黑" panose="020B0503020204020204" pitchFamily="34" charset="-122"/>
              <a:buChar char="−"/>
            </a:pPr>
            <a:r>
              <a:rPr lang="zh-CN" altLang="en-US" sz="2000" dirty="0">
                <a:solidFill>
                  <a:srgbClr val="FF0000"/>
                </a:solidFill>
                <a:latin typeface="微软雅黑" panose="020B0503020204020204" pitchFamily="34" charset="-122"/>
                <a:ea typeface="微软雅黑" panose="020B0503020204020204" pitchFamily="34" charset="-122"/>
              </a:rPr>
              <a:t>丢弃非频繁项。</a:t>
            </a:r>
            <a:r>
              <a:rPr lang="zh-CN" altLang="en-US" sz="2000" dirty="0">
                <a:solidFill>
                  <a:prstClr val="black"/>
                </a:solidFill>
                <a:latin typeface="微软雅黑" panose="020B0503020204020204" pitchFamily="34" charset="-122"/>
                <a:ea typeface="微软雅黑" panose="020B0503020204020204" pitchFamily="34" charset="-122"/>
              </a:rPr>
              <a:t>假定最小支持度为</a:t>
            </a:r>
            <a:r>
              <a:rPr lang="en-US" altLang="zh-CN" sz="2000" dirty="0">
                <a:solidFill>
                  <a:prstClr val="black"/>
                </a:solidFill>
                <a:latin typeface="微软雅黑" panose="020B0503020204020204" pitchFamily="34" charset="-122"/>
                <a:ea typeface="微软雅黑" panose="020B0503020204020204" pitchFamily="34" charset="-122"/>
              </a:rPr>
              <a:t>2</a:t>
            </a:r>
            <a:r>
              <a:rPr lang="zh-CN" altLang="en-US" sz="2000" dirty="0">
                <a:solidFill>
                  <a:prstClr val="black"/>
                </a:solidFill>
                <a:latin typeface="微软雅黑" panose="020B0503020204020204" pitchFamily="34" charset="-122"/>
                <a:ea typeface="微软雅黑" panose="020B0503020204020204" pitchFamily="34" charset="-122"/>
              </a:rPr>
              <a:t>。</a:t>
            </a:r>
            <a:endParaRPr lang="en-US" altLang="zh-CN" sz="2000" dirty="0">
              <a:solidFill>
                <a:prstClr val="black"/>
              </a:solidFill>
              <a:latin typeface="微软雅黑" panose="020B0503020204020204" pitchFamily="34" charset="-122"/>
              <a:ea typeface="微软雅黑" panose="020B0503020204020204" pitchFamily="34" charset="-122"/>
            </a:endParaRPr>
          </a:p>
          <a:p>
            <a:pPr marL="342900" lvl="0" indent="-342900">
              <a:lnSpc>
                <a:spcPct val="150000"/>
              </a:lnSpc>
              <a:buFont typeface="微软雅黑" panose="020B0503020204020204" pitchFamily="34" charset="-122"/>
              <a:buChar char="−"/>
            </a:pPr>
            <a:r>
              <a:rPr lang="zh-CN" altLang="en-US" sz="2000" dirty="0">
                <a:solidFill>
                  <a:srgbClr val="FF0000"/>
                </a:solidFill>
                <a:latin typeface="微软雅黑" panose="020B0503020204020204" pitchFamily="34" charset="-122"/>
                <a:ea typeface="微软雅黑" panose="020B0503020204020204" pitchFamily="34" charset="-122"/>
              </a:rPr>
              <a:t>将频繁项按照支持度的递减排序</a:t>
            </a:r>
            <a:r>
              <a:rPr lang="zh-CN" altLang="en-US" sz="2000" dirty="0">
                <a:solidFill>
                  <a:prstClr val="black"/>
                </a:solidFill>
                <a:latin typeface="微软雅黑" panose="020B0503020204020204" pitchFamily="34" charset="-122"/>
                <a:ea typeface="微软雅黑" panose="020B0503020204020204" pitchFamily="34" charset="-122"/>
              </a:rPr>
              <a:t>。</a:t>
            </a:r>
            <a:endParaRPr lang="en-US" altLang="zh-CN" sz="2000" dirty="0">
              <a:solidFill>
                <a:prstClr val="black"/>
              </a:solidFill>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en-US" altLang="zh-CN" sz="2000" dirty="0">
                <a:solidFill>
                  <a:prstClr val="black"/>
                </a:solidFill>
                <a:latin typeface="微软雅黑" panose="020B0503020204020204" pitchFamily="34" charset="-122"/>
                <a:ea typeface="微软雅黑" panose="020B0503020204020204" pitchFamily="34" charset="-122"/>
              </a:rPr>
              <a:t>a</a:t>
            </a:r>
            <a:r>
              <a:rPr lang="zh-CN" altLang="en-US" sz="2000" dirty="0">
                <a:solidFill>
                  <a:prstClr val="black"/>
                </a:solidFill>
                <a:latin typeface="微软雅黑" panose="020B0503020204020204" pitchFamily="34" charset="-122"/>
                <a:ea typeface="微软雅黑" panose="020B0503020204020204" pitchFamily="34" charset="-122"/>
              </a:rPr>
              <a:t>为最频繁的项，接下来依次为</a:t>
            </a:r>
            <a:r>
              <a:rPr lang="en-US" altLang="zh-CN" sz="2000" dirty="0" err="1">
                <a:solidFill>
                  <a:prstClr val="black"/>
                </a:solidFill>
                <a:latin typeface="微软雅黑" panose="020B0503020204020204" pitchFamily="34" charset="-122"/>
                <a:ea typeface="微软雅黑" panose="020B0503020204020204" pitchFamily="34" charset="-122"/>
              </a:rPr>
              <a:t>b,c,d</a:t>
            </a:r>
            <a:r>
              <a:rPr lang="zh-CN" altLang="en-US" sz="2000" dirty="0">
                <a:solidFill>
                  <a:prstClr val="black"/>
                </a:solidFill>
                <a:latin typeface="微软雅黑" panose="020B0503020204020204" pitchFamily="34" charset="-122"/>
                <a:ea typeface="微软雅黑" panose="020B0503020204020204" pitchFamily="34" charset="-122"/>
              </a:rPr>
              <a:t>和</a:t>
            </a:r>
            <a:r>
              <a:rPr lang="en-US" altLang="zh-CN" sz="2000" dirty="0">
                <a:solidFill>
                  <a:prstClr val="black"/>
                </a:solidFill>
                <a:latin typeface="微软雅黑" panose="020B0503020204020204" pitchFamily="34" charset="-122"/>
                <a:ea typeface="微软雅黑" panose="020B0503020204020204" pitchFamily="34" charset="-122"/>
              </a:rPr>
              <a:t>e</a:t>
            </a:r>
          </a:p>
        </p:txBody>
      </p:sp>
      <p:sp>
        <p:nvSpPr>
          <p:cNvPr id="9" name="内容占位符 3"/>
          <p:cNvSpPr txBox="1">
            <a:spLocks/>
          </p:cNvSpPr>
          <p:nvPr/>
        </p:nvSpPr>
        <p:spPr bwMode="auto">
          <a:xfrm>
            <a:off x="626541" y="2920429"/>
            <a:ext cx="3096370" cy="504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8726" tIns="54367" rIns="108726" bIns="54367" numCol="1" anchor="t" anchorCtr="0" compatLnSpc="1">
            <a:prstTxWarp prst="textNoShape">
              <a:avLst/>
            </a:prstTxWarp>
          </a:bodyPr>
          <a:lstStyle>
            <a:lvl1pPr marL="457200" indent="-457200" algn="l" defTabSz="1085850" rtl="0" eaLnBrk="0" fontAlgn="base"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882650" indent="-339725" algn="l" defTabSz="1085850" rtl="0" eaLnBrk="0" fontAlgn="base" hangingPunct="0">
              <a:lnSpc>
                <a:spcPct val="120000"/>
              </a:lnSpc>
              <a:spcBef>
                <a:spcPct val="20000"/>
              </a:spcBef>
              <a:spcAft>
                <a:spcPct val="0"/>
              </a:spcAft>
              <a:buFont typeface="Arial" charset="0"/>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hangingPunct="0">
              <a:lnSpc>
                <a:spcPct val="120000"/>
              </a:lnSpc>
              <a:spcBef>
                <a:spcPct val="20000"/>
              </a:spcBef>
              <a:spcAft>
                <a:spcPct val="0"/>
              </a:spcAft>
              <a:buFont typeface="Arial" charset="0"/>
              <a:buChar char="»"/>
              <a:defRPr kumimoji="1" lang="zh-CN" altLang="en-US" sz="2400" kern="1200" dirty="0">
                <a:solidFill>
                  <a:schemeClr val="tx1"/>
                </a:solidFill>
                <a:latin typeface="微软雅黑"/>
                <a:ea typeface="微软雅黑"/>
                <a:cs typeface="微软雅黑"/>
              </a:defRPr>
            </a:lvl5pPr>
            <a:lvl6pPr marL="2989953"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584"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7209"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842"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zh-CN" dirty="0">
                <a:latin typeface="微软雅黑" panose="020B0503020204020204" pitchFamily="34" charset="-122"/>
                <a:ea typeface="微软雅黑" panose="020B0503020204020204" pitchFamily="34" charset="-122"/>
              </a:rPr>
              <a:t>Step 2</a:t>
            </a:r>
            <a:r>
              <a:rPr lang="zh-CN" altLang="en-US" dirty="0">
                <a:latin typeface="微软雅黑" panose="020B0503020204020204" pitchFamily="34" charset="-122"/>
                <a:ea typeface="微软雅黑" panose="020B0503020204020204" pitchFamily="34" charset="-122"/>
              </a:rPr>
              <a:t>：</a:t>
            </a: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091159" y="3432807"/>
            <a:ext cx="6846961" cy="1422954"/>
          </a:xfrm>
          <a:prstGeom prst="rect">
            <a:avLst/>
          </a:prstGeom>
        </p:spPr>
        <p:txBody>
          <a:bodyPr wrap="square">
            <a:spAutoFit/>
          </a:bodyPr>
          <a:lstStyle/>
          <a:p>
            <a:pPr marL="342900" indent="-342900">
              <a:lnSpc>
                <a:spcPct val="150000"/>
              </a:lnSpc>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构建</a:t>
            </a:r>
            <a:r>
              <a:rPr lang="en-US" altLang="zh-CN" sz="2000" dirty="0">
                <a:latin typeface="微软雅黑" panose="020B0503020204020204" pitchFamily="34" charset="-122"/>
                <a:ea typeface="微软雅黑" panose="020B0503020204020204" pitchFamily="34" charset="-122"/>
              </a:rPr>
              <a:t>FP</a:t>
            </a:r>
            <a:r>
              <a:rPr lang="zh-CN" altLang="en-US" sz="2000" dirty="0">
                <a:latin typeface="微软雅黑" panose="020B0503020204020204" pitchFamily="34" charset="-122"/>
                <a:ea typeface="微软雅黑" panose="020B0503020204020204" pitchFamily="34" charset="-122"/>
              </a:rPr>
              <a:t>树，</a:t>
            </a:r>
            <a:r>
              <a:rPr lang="en-US" altLang="zh-CN" sz="2000" dirty="0">
                <a:latin typeface="微软雅黑" panose="020B0503020204020204" pitchFamily="34" charset="-122"/>
                <a:ea typeface="微软雅黑" panose="020B0503020204020204" pitchFamily="34" charset="-122"/>
              </a:rPr>
              <a:t>FP</a:t>
            </a:r>
            <a:r>
              <a:rPr lang="zh-CN" altLang="en-US" sz="2000" dirty="0">
                <a:latin typeface="微软雅黑" panose="020B0503020204020204" pitchFamily="34" charset="-122"/>
                <a:ea typeface="微软雅黑" panose="020B0503020204020204" pitchFamily="34" charset="-122"/>
              </a:rPr>
              <a:t>树仅包含一个根节点用</a:t>
            </a:r>
            <a:r>
              <a:rPr lang="en-US" altLang="zh-CN" sz="2000" dirty="0">
                <a:latin typeface="微软雅黑" panose="020B0503020204020204" pitchFamily="34" charset="-122"/>
                <a:ea typeface="微软雅黑" panose="020B0503020204020204" pitchFamily="34" charset="-122"/>
              </a:rPr>
              <a:t>null</a:t>
            </a:r>
            <a:r>
              <a:rPr lang="zh-CN" altLang="en-US" sz="2000" dirty="0">
                <a:latin typeface="微软雅黑" panose="020B0503020204020204" pitchFamily="34" charset="-122"/>
                <a:ea typeface="微软雅黑" panose="020B0503020204020204" pitchFamily="34" charset="-122"/>
              </a:rPr>
              <a:t>标记，使得树中的每个节点都包括一个项的标记和一个计数，计数显示映射到给定路径的事务的个数。</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763471" y="4656347"/>
            <a:ext cx="2438400" cy="1943100"/>
          </a:xfrm>
          <a:prstGeom prst="rect">
            <a:avLst/>
          </a:prstGeom>
        </p:spPr>
      </p:pic>
      <p:sp>
        <p:nvSpPr>
          <p:cNvPr id="7" name="矩形 6"/>
          <p:cNvSpPr/>
          <p:nvPr/>
        </p:nvSpPr>
        <p:spPr>
          <a:xfrm>
            <a:off x="1457256" y="5159791"/>
            <a:ext cx="6131237" cy="874407"/>
          </a:xfrm>
          <a:prstGeom prst="rect">
            <a:avLst/>
          </a:prstGeom>
        </p:spPr>
        <p:txBody>
          <a:bodyPr wrap="square">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读入第一个事务</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a,b</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后创建标记为</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的节点，形成</a:t>
            </a:r>
            <a:r>
              <a:rPr lang="en-US" altLang="zh-CN" dirty="0">
                <a:latin typeface="微软雅黑" panose="020B0503020204020204" pitchFamily="34" charset="-122"/>
                <a:ea typeface="微软雅黑" panose="020B0503020204020204" pitchFamily="34" charset="-122"/>
              </a:rPr>
              <a:t>null-&gt;a-&gt;b</a:t>
            </a:r>
            <a:r>
              <a:rPr lang="zh-CN" altLang="en-US" dirty="0">
                <a:latin typeface="微软雅黑" panose="020B0503020204020204" pitchFamily="34" charset="-122"/>
                <a:ea typeface="微软雅黑" panose="020B0503020204020204" pitchFamily="34" charset="-122"/>
              </a:rPr>
              <a:t>的路径，该路径上所有节点的频度计数为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8749967" y="1289684"/>
            <a:ext cx="2162175" cy="3333750"/>
          </a:xfrm>
          <a:prstGeom prst="rect">
            <a:avLst/>
          </a:prstGeom>
        </p:spPr>
      </p:pic>
    </p:spTree>
    <p:extLst>
      <p:ext uri="{BB962C8B-B14F-4D97-AF65-F5344CB8AC3E}">
        <p14:creationId xmlns:p14="http://schemas.microsoft.com/office/powerpoint/2010/main" val="1649728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FP-Tree</a:t>
            </a:r>
            <a:r>
              <a:rPr lang="zh-CN" altLang="en-US" dirty="0">
                <a:latin typeface="微软雅黑" panose="020B0503020204020204" pitchFamily="34" charset="-122"/>
                <a:ea typeface="微软雅黑" panose="020B0503020204020204" pitchFamily="34" charset="-122"/>
              </a:rPr>
              <a:t>的构建</a:t>
            </a:r>
            <a:endParaRPr kumimoji="1" lang="zh-CN" altLang="en-US" dirty="0">
              <a:latin typeface="微软雅黑" panose="020B0503020204020204" pitchFamily="34" charset="-122"/>
              <a:ea typeface="微软雅黑" panose="020B0503020204020204" pitchFamily="34" charset="-122"/>
            </a:endParaRPr>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latin typeface="微软雅黑" panose="020B0503020204020204" pitchFamily="34" charset="-122"/>
                <a:ea typeface="微软雅黑" panose="020B0503020204020204" pitchFamily="34" charset="-122"/>
              </a:rPr>
              <a:pPr>
                <a:defRPr/>
              </a:pPr>
              <a:t>73</a:t>
            </a:fld>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3866927" y="1171607"/>
            <a:ext cx="2476500" cy="2038350"/>
          </a:xfrm>
          <a:prstGeom prst="rect">
            <a:avLst/>
          </a:prstGeom>
        </p:spPr>
      </p:pic>
      <p:pic>
        <p:nvPicPr>
          <p:cNvPr id="5" name="图片 4"/>
          <p:cNvPicPr>
            <a:picLocks noChangeAspect="1"/>
          </p:cNvPicPr>
          <p:nvPr/>
        </p:nvPicPr>
        <p:blipFill>
          <a:blip r:embed="rId3"/>
          <a:stretch>
            <a:fillRect/>
          </a:stretch>
        </p:blipFill>
        <p:spPr>
          <a:xfrm>
            <a:off x="770583" y="1171607"/>
            <a:ext cx="2162175" cy="3333750"/>
          </a:xfrm>
          <a:prstGeom prst="rect">
            <a:avLst/>
          </a:prstGeom>
        </p:spPr>
      </p:pic>
      <p:sp>
        <p:nvSpPr>
          <p:cNvPr id="14" name="矩形 13"/>
          <p:cNvSpPr/>
          <p:nvPr/>
        </p:nvSpPr>
        <p:spPr>
          <a:xfrm>
            <a:off x="6675238" y="4869954"/>
            <a:ext cx="4913512" cy="1705403"/>
          </a:xfrm>
          <a:prstGeom prst="rect">
            <a:avLst/>
          </a:prstGeom>
        </p:spPr>
        <p:txBody>
          <a:bodyPr wrap="square">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依次读取所有的事务形成</a:t>
            </a:r>
            <a:r>
              <a:rPr lang="en-US" altLang="zh-CN" dirty="0">
                <a:latin typeface="微软雅黑" panose="020B0503020204020204" pitchFamily="34" charset="-122"/>
                <a:ea typeface="微软雅黑" panose="020B0503020204020204" pitchFamily="34" charset="-122"/>
              </a:rPr>
              <a:t>FP</a:t>
            </a:r>
            <a:r>
              <a:rPr lang="zh-CN" altLang="en-US" dirty="0">
                <a:latin typeface="微软雅黑" panose="020B0503020204020204" pitchFamily="34" charset="-122"/>
                <a:ea typeface="微软雅黑" panose="020B0503020204020204" pitchFamily="34" charset="-122"/>
              </a:rPr>
              <a:t>树。</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FP</a:t>
            </a:r>
            <a:r>
              <a:rPr lang="zh-CN" altLang="en-US" dirty="0">
                <a:latin typeface="微软雅黑" panose="020B0503020204020204" pitchFamily="34" charset="-122"/>
                <a:ea typeface="微软雅黑" panose="020B0503020204020204" pitchFamily="34" charset="-122"/>
              </a:rPr>
              <a:t>树还包含一个连接具有相同项的指针列表，用虚线表示，可快速地访问树中的项。</a:t>
            </a:r>
          </a:p>
          <a:p>
            <a:pPr marL="285750" lvl="1" indent="-285750">
              <a:lnSpc>
                <a:spcPct val="150000"/>
              </a:lnSpc>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3206298" y="3209957"/>
            <a:ext cx="3312367" cy="874407"/>
          </a:xfrm>
          <a:prstGeom prst="rect">
            <a:avLst/>
          </a:prstGeom>
        </p:spPr>
        <p:txBody>
          <a:bodyPr wrap="square">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读入第二个事务</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b,c,d</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，连接</a:t>
            </a:r>
            <a:r>
              <a:rPr lang="en-US" altLang="zh-CN" dirty="0">
                <a:latin typeface="微软雅黑" panose="020B0503020204020204" pitchFamily="34" charset="-122"/>
                <a:ea typeface="微软雅黑" panose="020B0503020204020204" pitchFamily="34" charset="-122"/>
              </a:rPr>
              <a:t>null-&gt;b-&gt;c-&gt;d</a:t>
            </a:r>
            <a:r>
              <a:rPr lang="zh-CN" altLang="en-US" dirty="0">
                <a:latin typeface="微软雅黑" panose="020B0503020204020204" pitchFamily="34" charset="-122"/>
                <a:ea typeface="微软雅黑" panose="020B0503020204020204" pitchFamily="34" charset="-122"/>
              </a:rPr>
              <a:t>形成路径。</a:t>
            </a:r>
            <a:endParaRPr lang="en-US" altLang="zh-CN" dirty="0">
              <a:latin typeface="微软雅黑" panose="020B0503020204020204" pitchFamily="34" charset="-122"/>
              <a:ea typeface="微软雅黑" panose="020B0503020204020204" pitchFamily="34" charset="-122"/>
            </a:endParaRPr>
          </a:p>
        </p:txBody>
      </p:sp>
      <p:sp>
        <p:nvSpPr>
          <p:cNvPr id="12" name="矩形 11"/>
          <p:cNvSpPr/>
          <p:nvPr/>
        </p:nvSpPr>
        <p:spPr>
          <a:xfrm>
            <a:off x="7300838" y="3343590"/>
            <a:ext cx="4077394" cy="1289905"/>
          </a:xfrm>
          <a:prstGeom prst="rect">
            <a:avLst/>
          </a:prstGeom>
        </p:spPr>
        <p:txBody>
          <a:bodyPr wrap="square">
            <a:spAutoFit/>
          </a:bodyPr>
          <a:lstStyle/>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读入第三个事务</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a,c,d,e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1"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与第一个事务共享一个相同的前缀</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节点的频度计数增到</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7820099" y="1095907"/>
            <a:ext cx="2552700" cy="2352675"/>
          </a:xfrm>
          <a:prstGeom prst="rect">
            <a:avLst/>
          </a:prstGeom>
        </p:spPr>
      </p:pic>
      <p:pic>
        <p:nvPicPr>
          <p:cNvPr id="16" name="图片 15"/>
          <p:cNvPicPr>
            <a:picLocks noChangeAspect="1"/>
          </p:cNvPicPr>
          <p:nvPr/>
        </p:nvPicPr>
        <p:blipFill rotWithShape="1">
          <a:blip r:embed="rId5"/>
          <a:srcRect l="3762" t="4088" r="9732" b="2507"/>
          <a:stretch/>
        </p:blipFill>
        <p:spPr>
          <a:xfrm>
            <a:off x="3241329" y="4338589"/>
            <a:ext cx="3312368" cy="2304256"/>
          </a:xfrm>
          <a:prstGeom prst="rect">
            <a:avLst/>
          </a:prstGeom>
        </p:spPr>
      </p:pic>
    </p:spTree>
    <p:extLst>
      <p:ext uri="{BB962C8B-B14F-4D97-AF65-F5344CB8AC3E}">
        <p14:creationId xmlns:p14="http://schemas.microsoft.com/office/powerpoint/2010/main" val="276164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80">
                                          <p:stCondLst>
                                            <p:cond delay="0"/>
                                          </p:stCondLst>
                                        </p:cTn>
                                        <p:tgtEl>
                                          <p:spTgt spid="16"/>
                                        </p:tgtEl>
                                      </p:cBhvr>
                                    </p:animEffect>
                                    <p:anim calcmode="lin" valueType="num">
                                      <p:cBhvr>
                                        <p:cTn id="2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3" dur="26">
                                          <p:stCondLst>
                                            <p:cond delay="650"/>
                                          </p:stCondLst>
                                        </p:cTn>
                                        <p:tgtEl>
                                          <p:spTgt spid="16"/>
                                        </p:tgtEl>
                                      </p:cBhvr>
                                      <p:to x="100000" y="60000"/>
                                    </p:animScale>
                                    <p:animScale>
                                      <p:cBhvr>
                                        <p:cTn id="34" dur="166" decel="50000">
                                          <p:stCondLst>
                                            <p:cond delay="676"/>
                                          </p:stCondLst>
                                        </p:cTn>
                                        <p:tgtEl>
                                          <p:spTgt spid="16"/>
                                        </p:tgtEl>
                                      </p:cBhvr>
                                      <p:to x="100000" y="100000"/>
                                    </p:animScale>
                                    <p:animScale>
                                      <p:cBhvr>
                                        <p:cTn id="35" dur="26">
                                          <p:stCondLst>
                                            <p:cond delay="1312"/>
                                          </p:stCondLst>
                                        </p:cTn>
                                        <p:tgtEl>
                                          <p:spTgt spid="16"/>
                                        </p:tgtEl>
                                      </p:cBhvr>
                                      <p:to x="100000" y="80000"/>
                                    </p:animScale>
                                    <p:animScale>
                                      <p:cBhvr>
                                        <p:cTn id="36" dur="166" decel="50000">
                                          <p:stCondLst>
                                            <p:cond delay="1338"/>
                                          </p:stCondLst>
                                        </p:cTn>
                                        <p:tgtEl>
                                          <p:spTgt spid="16"/>
                                        </p:tgtEl>
                                      </p:cBhvr>
                                      <p:to x="100000" y="100000"/>
                                    </p:animScale>
                                    <p:animScale>
                                      <p:cBhvr>
                                        <p:cTn id="37" dur="26">
                                          <p:stCondLst>
                                            <p:cond delay="1642"/>
                                          </p:stCondLst>
                                        </p:cTn>
                                        <p:tgtEl>
                                          <p:spTgt spid="16"/>
                                        </p:tgtEl>
                                      </p:cBhvr>
                                      <p:to x="100000" y="90000"/>
                                    </p:animScale>
                                    <p:animScale>
                                      <p:cBhvr>
                                        <p:cTn id="38" dur="166" decel="50000">
                                          <p:stCondLst>
                                            <p:cond delay="1668"/>
                                          </p:stCondLst>
                                        </p:cTn>
                                        <p:tgtEl>
                                          <p:spTgt spid="16"/>
                                        </p:tgtEl>
                                      </p:cBhvr>
                                      <p:to x="100000" y="100000"/>
                                    </p:animScale>
                                    <p:animScale>
                                      <p:cBhvr>
                                        <p:cTn id="39" dur="26">
                                          <p:stCondLst>
                                            <p:cond delay="1808"/>
                                          </p:stCondLst>
                                        </p:cTn>
                                        <p:tgtEl>
                                          <p:spTgt spid="16"/>
                                        </p:tgtEl>
                                      </p:cBhvr>
                                      <p:to x="100000" y="95000"/>
                                    </p:animScale>
                                    <p:animScale>
                                      <p:cBhvr>
                                        <p:cTn id="40" dur="166" decel="50000">
                                          <p:stCondLst>
                                            <p:cond delay="1834"/>
                                          </p:stCondLst>
                                        </p:cTn>
                                        <p:tgtEl>
                                          <p:spTgt spid="16"/>
                                        </p:tgtEl>
                                      </p:cBhvr>
                                      <p:to x="100000" y="100000"/>
                                    </p:animScale>
                                  </p:childTnLst>
                                </p:cTn>
                              </p:par>
                              <p:par>
                                <p:cTn id="41" presetID="26"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80">
                                          <p:stCondLst>
                                            <p:cond delay="0"/>
                                          </p:stCondLst>
                                        </p:cTn>
                                        <p:tgtEl>
                                          <p:spTgt spid="14"/>
                                        </p:tgtEl>
                                      </p:cBhvr>
                                    </p:animEffect>
                                    <p:anim calcmode="lin" valueType="num">
                                      <p:cBhvr>
                                        <p:cTn id="4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9" dur="26">
                                          <p:stCondLst>
                                            <p:cond delay="650"/>
                                          </p:stCondLst>
                                        </p:cTn>
                                        <p:tgtEl>
                                          <p:spTgt spid="14"/>
                                        </p:tgtEl>
                                      </p:cBhvr>
                                      <p:to x="100000" y="60000"/>
                                    </p:animScale>
                                    <p:animScale>
                                      <p:cBhvr>
                                        <p:cTn id="50" dur="166" decel="50000">
                                          <p:stCondLst>
                                            <p:cond delay="676"/>
                                          </p:stCondLst>
                                        </p:cTn>
                                        <p:tgtEl>
                                          <p:spTgt spid="14"/>
                                        </p:tgtEl>
                                      </p:cBhvr>
                                      <p:to x="100000" y="100000"/>
                                    </p:animScale>
                                    <p:animScale>
                                      <p:cBhvr>
                                        <p:cTn id="51" dur="26">
                                          <p:stCondLst>
                                            <p:cond delay="1312"/>
                                          </p:stCondLst>
                                        </p:cTn>
                                        <p:tgtEl>
                                          <p:spTgt spid="14"/>
                                        </p:tgtEl>
                                      </p:cBhvr>
                                      <p:to x="100000" y="80000"/>
                                    </p:animScale>
                                    <p:animScale>
                                      <p:cBhvr>
                                        <p:cTn id="52" dur="166" decel="50000">
                                          <p:stCondLst>
                                            <p:cond delay="1338"/>
                                          </p:stCondLst>
                                        </p:cTn>
                                        <p:tgtEl>
                                          <p:spTgt spid="14"/>
                                        </p:tgtEl>
                                      </p:cBhvr>
                                      <p:to x="100000" y="100000"/>
                                    </p:animScale>
                                    <p:animScale>
                                      <p:cBhvr>
                                        <p:cTn id="53" dur="26">
                                          <p:stCondLst>
                                            <p:cond delay="1642"/>
                                          </p:stCondLst>
                                        </p:cTn>
                                        <p:tgtEl>
                                          <p:spTgt spid="14"/>
                                        </p:tgtEl>
                                      </p:cBhvr>
                                      <p:to x="100000" y="90000"/>
                                    </p:animScale>
                                    <p:animScale>
                                      <p:cBhvr>
                                        <p:cTn id="54" dur="166" decel="50000">
                                          <p:stCondLst>
                                            <p:cond delay="1668"/>
                                          </p:stCondLst>
                                        </p:cTn>
                                        <p:tgtEl>
                                          <p:spTgt spid="14"/>
                                        </p:tgtEl>
                                      </p:cBhvr>
                                      <p:to x="100000" y="100000"/>
                                    </p:animScale>
                                    <p:animScale>
                                      <p:cBhvr>
                                        <p:cTn id="55" dur="26">
                                          <p:stCondLst>
                                            <p:cond delay="1808"/>
                                          </p:stCondLst>
                                        </p:cTn>
                                        <p:tgtEl>
                                          <p:spTgt spid="14"/>
                                        </p:tgtEl>
                                      </p:cBhvr>
                                      <p:to x="100000" y="95000"/>
                                    </p:animScale>
                                    <p:animScale>
                                      <p:cBhvr>
                                        <p:cTn id="56"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633" y="333450"/>
            <a:ext cx="10979150" cy="720080"/>
          </a:xfrm>
        </p:spPr>
        <p:txBody>
          <a:bodyPr/>
          <a:lstStyle/>
          <a:p>
            <a:r>
              <a:rPr lang="en-US" altLang="zh-CN" dirty="0"/>
              <a:t>FP-Growth</a:t>
            </a:r>
            <a:r>
              <a:rPr lang="zh-CN" altLang="en-US" dirty="0"/>
              <a:t>的频繁项集产生</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74</a:t>
            </a:fld>
            <a:endParaRPr lang="zh-CN" altLang="en-US" dirty="0"/>
          </a:p>
        </p:txBody>
      </p:sp>
      <p:sp>
        <p:nvSpPr>
          <p:cNvPr id="4" name="内容占位符 3"/>
          <p:cNvSpPr>
            <a:spLocks noGrp="1"/>
          </p:cNvSpPr>
          <p:nvPr>
            <p:ph sz="quarter" idx="13"/>
          </p:nvPr>
        </p:nvSpPr>
        <p:spPr>
          <a:xfrm>
            <a:off x="626541" y="1053530"/>
            <a:ext cx="2736330" cy="648072"/>
          </a:xfrm>
        </p:spPr>
        <p:txBody>
          <a:bodyPr/>
          <a:lstStyle/>
          <a:p>
            <a:r>
              <a:rPr lang="zh-CN" altLang="en-US" dirty="0"/>
              <a:t>频繁项集产生</a:t>
            </a:r>
            <a:endParaRPr kumimoji="1" lang="en-US" altLang="zh-CN" dirty="0"/>
          </a:p>
          <a:p>
            <a:pPr lvl="3"/>
            <a:endParaRPr kumimoji="1" lang="zh-CN" altLang="en-US" dirty="0"/>
          </a:p>
        </p:txBody>
      </p:sp>
      <p:pic>
        <p:nvPicPr>
          <p:cNvPr id="10" name="图片 9"/>
          <p:cNvPicPr>
            <a:picLocks noChangeAspect="1"/>
          </p:cNvPicPr>
          <p:nvPr/>
        </p:nvPicPr>
        <p:blipFill>
          <a:blip r:embed="rId2"/>
          <a:stretch>
            <a:fillRect/>
          </a:stretch>
        </p:blipFill>
        <p:spPr>
          <a:xfrm>
            <a:off x="145514" y="2277666"/>
            <a:ext cx="5114925" cy="3714750"/>
          </a:xfrm>
          <a:prstGeom prst="rect">
            <a:avLst/>
          </a:prstGeom>
        </p:spPr>
      </p:pic>
      <p:sp>
        <p:nvSpPr>
          <p:cNvPr id="7" name="内容占位符 3">
            <a:extLst>
              <a:ext uri="{FF2B5EF4-FFF2-40B4-BE49-F238E27FC236}">
                <a16:creationId xmlns:a16="http://schemas.microsoft.com/office/drawing/2014/main" id="{5797DDA9-7C28-4F15-83BA-D0C5DD4A965A}"/>
              </a:ext>
            </a:extLst>
          </p:cNvPr>
          <p:cNvSpPr txBox="1">
            <a:spLocks/>
          </p:cNvSpPr>
          <p:nvPr/>
        </p:nvSpPr>
        <p:spPr bwMode="auto">
          <a:xfrm>
            <a:off x="5739135" y="1666160"/>
            <a:ext cx="6239336" cy="4512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8726" tIns="54367" rIns="108726" bIns="54367" numCol="1" anchor="t" anchorCtr="0" compatLnSpc="1">
            <a:prstTxWarp prst="textNoShape">
              <a:avLst/>
            </a:prstTxWarp>
          </a:bodyPr>
          <a:lstStyle>
            <a:lvl1pPr marL="457200" indent="-457200" algn="l" defTabSz="1085850" rtl="0" eaLnBrk="0" fontAlgn="base"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882650" indent="-339725" algn="l" defTabSz="1085850" rtl="0" eaLnBrk="0" fontAlgn="base" hangingPunct="0">
              <a:lnSpc>
                <a:spcPct val="120000"/>
              </a:lnSpc>
              <a:spcBef>
                <a:spcPct val="20000"/>
              </a:spcBef>
              <a:spcAft>
                <a:spcPct val="0"/>
              </a:spcAft>
              <a:buFont typeface="Arial" charset="0"/>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hangingPunct="0">
              <a:lnSpc>
                <a:spcPct val="120000"/>
              </a:lnSpc>
              <a:spcBef>
                <a:spcPct val="20000"/>
              </a:spcBef>
              <a:spcAft>
                <a:spcPct val="0"/>
              </a:spcAft>
              <a:buFont typeface="Arial" charset="0"/>
              <a:buChar char="»"/>
              <a:defRPr kumimoji="1" lang="zh-CN" altLang="en-US" sz="2400" kern="1200" dirty="0">
                <a:solidFill>
                  <a:schemeClr val="tx1"/>
                </a:solidFill>
                <a:latin typeface="微软雅黑"/>
                <a:ea typeface="微软雅黑"/>
                <a:cs typeface="微软雅黑"/>
              </a:defRPr>
            </a:lvl5pPr>
            <a:lvl6pPr marL="2989953"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584"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7209"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842"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微软雅黑" panose="020B0503020204020204" pitchFamily="34" charset="-122"/>
              <a:buChar char="−"/>
            </a:pPr>
            <a:r>
              <a:rPr lang="zh-CN" altLang="en-US" dirty="0"/>
              <a:t>步骤</a:t>
            </a:r>
            <a:endParaRPr lang="en-US" altLang="zh-CN" dirty="0"/>
          </a:p>
          <a:p>
            <a:pPr>
              <a:buFont typeface="Wingdings" panose="05000000000000000000" pitchFamily="2" charset="2"/>
              <a:buChar char="Ø"/>
            </a:pPr>
            <a:r>
              <a:rPr lang="zh-CN" altLang="en-US" sz="2000" dirty="0"/>
              <a:t>收集包含</a:t>
            </a:r>
            <a:r>
              <a:rPr lang="en-US" altLang="zh-CN" sz="2000" dirty="0"/>
              <a:t>e</a:t>
            </a:r>
            <a:r>
              <a:rPr lang="zh-CN" altLang="en-US" sz="2000" dirty="0"/>
              <a:t>结点的所有路径</a:t>
            </a:r>
            <a:r>
              <a:rPr lang="en-US" altLang="zh-CN" sz="2000" dirty="0"/>
              <a:t>------</a:t>
            </a:r>
            <a:r>
              <a:rPr lang="zh-CN" altLang="en-US" sz="2000" dirty="0"/>
              <a:t>“前缀路径”</a:t>
            </a:r>
            <a:endParaRPr lang="en-US" altLang="zh-CN" sz="2000" dirty="0"/>
          </a:p>
          <a:p>
            <a:pPr>
              <a:buFont typeface="Wingdings" panose="05000000000000000000" pitchFamily="2" charset="2"/>
              <a:buChar char="Ø"/>
            </a:pPr>
            <a:r>
              <a:rPr lang="zh-CN" altLang="en-US" sz="2000" dirty="0"/>
              <a:t>判断</a:t>
            </a:r>
            <a:r>
              <a:rPr lang="en-US" altLang="zh-CN" sz="2000" dirty="0"/>
              <a:t>{e}</a:t>
            </a:r>
            <a:r>
              <a:rPr lang="zh-CN" altLang="en-US" sz="2000" dirty="0"/>
              <a:t>为频繁项集</a:t>
            </a:r>
            <a:endParaRPr lang="en-US" altLang="zh-CN" sz="2000" dirty="0"/>
          </a:p>
          <a:p>
            <a:pPr lvl="1">
              <a:buFont typeface="Wingdings" panose="05000000000000000000" pitchFamily="2" charset="2"/>
              <a:buChar char="ü"/>
            </a:pPr>
            <a:r>
              <a:rPr lang="zh-CN" altLang="en-US" sz="2000" dirty="0"/>
              <a:t>假定最小支持度为</a:t>
            </a:r>
            <a:r>
              <a:rPr lang="en-US" altLang="zh-CN" sz="2000" dirty="0"/>
              <a:t>2</a:t>
            </a:r>
          </a:p>
          <a:p>
            <a:pPr lvl="1">
              <a:buFont typeface="Wingdings" panose="05000000000000000000" pitchFamily="2" charset="2"/>
              <a:buChar char="ü"/>
            </a:pPr>
            <a:r>
              <a:rPr lang="en-US" altLang="zh-CN" sz="2000" dirty="0"/>
              <a:t>e</a:t>
            </a:r>
            <a:r>
              <a:rPr lang="zh-CN" altLang="en-US" sz="2000" dirty="0"/>
              <a:t>的支持度为</a:t>
            </a:r>
            <a:r>
              <a:rPr lang="en-US" altLang="zh-CN" sz="2000" dirty="0"/>
              <a:t>3</a:t>
            </a:r>
          </a:p>
          <a:p>
            <a:pPr>
              <a:buFont typeface="Wingdings" panose="05000000000000000000" pitchFamily="2" charset="2"/>
              <a:buChar char="Ø"/>
            </a:pPr>
            <a:r>
              <a:rPr lang="en-US" altLang="zh-CN" sz="2000" dirty="0"/>
              <a:t>{e}</a:t>
            </a:r>
            <a:r>
              <a:rPr lang="zh-CN" altLang="en-US" sz="2000" dirty="0"/>
              <a:t>为频繁项集，将前缀路径转化为</a:t>
            </a:r>
            <a:r>
              <a:rPr lang="en-US" altLang="zh-CN" sz="2000" dirty="0"/>
              <a:t>e</a:t>
            </a:r>
            <a:r>
              <a:rPr lang="zh-CN" altLang="en-US" sz="2000" dirty="0"/>
              <a:t>的条件</a:t>
            </a:r>
            <a:r>
              <a:rPr lang="en-US" altLang="zh-CN" sz="2000" dirty="0"/>
              <a:t>FP</a:t>
            </a:r>
            <a:r>
              <a:rPr lang="zh-CN" altLang="en-US" sz="2000" dirty="0"/>
              <a:t>树</a:t>
            </a:r>
            <a:endParaRPr lang="en-US" altLang="zh-CN" sz="2000" dirty="0"/>
          </a:p>
          <a:p>
            <a:pPr lvl="1">
              <a:buFont typeface="Wingdings" panose="05000000000000000000" pitchFamily="2" charset="2"/>
              <a:buChar char="ü"/>
            </a:pPr>
            <a:r>
              <a:rPr lang="zh-CN" altLang="en-US" sz="2000" dirty="0"/>
              <a:t>更新前缀路径上的支持度计数。</a:t>
            </a:r>
            <a:endParaRPr lang="en-US" altLang="zh-CN" sz="2000" dirty="0"/>
          </a:p>
          <a:p>
            <a:pPr lvl="1">
              <a:buFont typeface="Wingdings" panose="05000000000000000000" pitchFamily="2" charset="2"/>
              <a:buChar char="ü"/>
            </a:pPr>
            <a:r>
              <a:rPr lang="zh-CN" altLang="en-US" sz="2000" dirty="0"/>
              <a:t>删除</a:t>
            </a:r>
            <a:r>
              <a:rPr lang="en-US" altLang="zh-CN" sz="2000" dirty="0"/>
              <a:t>e</a:t>
            </a:r>
            <a:r>
              <a:rPr lang="zh-CN" altLang="en-US" sz="2000" dirty="0"/>
              <a:t>的节点，修剪前缀路径。</a:t>
            </a:r>
          </a:p>
          <a:p>
            <a:pPr lvl="1">
              <a:buFont typeface="Wingdings" panose="05000000000000000000" pitchFamily="2" charset="2"/>
              <a:buChar char="ü"/>
            </a:pPr>
            <a:r>
              <a:rPr lang="zh-CN" altLang="en-US" sz="2000" dirty="0"/>
              <a:t>删除非频繁项，如结点</a:t>
            </a:r>
            <a:r>
              <a:rPr lang="en-US" altLang="zh-CN" sz="2000" dirty="0"/>
              <a:t>b</a:t>
            </a:r>
            <a:r>
              <a:rPr lang="zh-CN" altLang="en-US" sz="2000" dirty="0"/>
              <a:t>。</a:t>
            </a:r>
          </a:p>
          <a:p>
            <a:endParaRPr lang="zh-CN" altLang="en-US" sz="2000" dirty="0"/>
          </a:p>
          <a:p>
            <a:pPr marL="542925" lvl="1" indent="0">
              <a:buNone/>
            </a:pPr>
            <a:endParaRPr lang="zh-CN" altLang="en-US" sz="2000" dirty="0"/>
          </a:p>
        </p:txBody>
      </p:sp>
    </p:spTree>
    <p:extLst>
      <p:ext uri="{BB962C8B-B14F-4D97-AF65-F5344CB8AC3E}">
        <p14:creationId xmlns:p14="http://schemas.microsoft.com/office/powerpoint/2010/main" val="3376684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633" y="333450"/>
            <a:ext cx="10979150" cy="720080"/>
          </a:xfrm>
        </p:spPr>
        <p:txBody>
          <a:bodyPr/>
          <a:lstStyle/>
          <a:p>
            <a:r>
              <a:rPr lang="en-US" altLang="zh-CN" dirty="0"/>
              <a:t>FP-Growth</a:t>
            </a:r>
            <a:r>
              <a:rPr lang="zh-CN" altLang="en-US" dirty="0"/>
              <a:t>的频繁项集产生</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75</a:t>
            </a:fld>
            <a:endParaRPr lang="zh-CN" altLang="en-US" dirty="0"/>
          </a:p>
        </p:txBody>
      </p:sp>
      <p:sp>
        <p:nvSpPr>
          <p:cNvPr id="4" name="内容占位符 3"/>
          <p:cNvSpPr>
            <a:spLocks noGrp="1"/>
          </p:cNvSpPr>
          <p:nvPr>
            <p:ph sz="quarter" idx="13"/>
          </p:nvPr>
        </p:nvSpPr>
        <p:spPr>
          <a:xfrm>
            <a:off x="626541" y="1053530"/>
            <a:ext cx="2736330" cy="648072"/>
          </a:xfrm>
        </p:spPr>
        <p:txBody>
          <a:bodyPr/>
          <a:lstStyle/>
          <a:p>
            <a:r>
              <a:rPr lang="zh-CN" altLang="en-US" dirty="0"/>
              <a:t>频繁项集产生</a:t>
            </a:r>
            <a:endParaRPr kumimoji="1" lang="en-US" altLang="zh-CN" dirty="0"/>
          </a:p>
          <a:p>
            <a:pPr lvl="3"/>
            <a:endParaRPr kumimoji="1" lang="zh-CN" altLang="en-US" dirty="0"/>
          </a:p>
        </p:txBody>
      </p:sp>
      <p:pic>
        <p:nvPicPr>
          <p:cNvPr id="5" name="图片 4">
            <a:extLst>
              <a:ext uri="{FF2B5EF4-FFF2-40B4-BE49-F238E27FC236}">
                <a16:creationId xmlns:a16="http://schemas.microsoft.com/office/drawing/2014/main" id="{C9D1BE1B-CB40-4036-BA5C-EE332B6BF561}"/>
              </a:ext>
            </a:extLst>
          </p:cNvPr>
          <p:cNvPicPr>
            <a:picLocks noChangeAspect="1"/>
          </p:cNvPicPr>
          <p:nvPr/>
        </p:nvPicPr>
        <p:blipFill>
          <a:blip r:embed="rId2"/>
          <a:stretch>
            <a:fillRect/>
          </a:stretch>
        </p:blipFill>
        <p:spPr>
          <a:xfrm>
            <a:off x="770583" y="1989634"/>
            <a:ext cx="4176464" cy="2152650"/>
          </a:xfrm>
          <a:prstGeom prst="rect">
            <a:avLst/>
          </a:prstGeom>
        </p:spPr>
      </p:pic>
      <p:sp>
        <p:nvSpPr>
          <p:cNvPr id="7" name="内容占位符 3">
            <a:extLst>
              <a:ext uri="{FF2B5EF4-FFF2-40B4-BE49-F238E27FC236}">
                <a16:creationId xmlns:a16="http://schemas.microsoft.com/office/drawing/2014/main" id="{C3B03224-84AA-40AE-ADF3-1C0F637AC94B}"/>
              </a:ext>
            </a:extLst>
          </p:cNvPr>
          <p:cNvSpPr txBox="1">
            <a:spLocks/>
          </p:cNvSpPr>
          <p:nvPr/>
        </p:nvSpPr>
        <p:spPr bwMode="auto">
          <a:xfrm>
            <a:off x="5307087" y="1149901"/>
            <a:ext cx="6281663" cy="4368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8726" tIns="54367" rIns="108726" bIns="54367" numCol="1" anchor="t" anchorCtr="0" compatLnSpc="1">
            <a:prstTxWarp prst="textNoShape">
              <a:avLst/>
            </a:prstTxWarp>
          </a:bodyPr>
          <a:lstStyle>
            <a:lvl1pPr marL="457200" indent="-457200" algn="l" defTabSz="1085850" rtl="0" eaLnBrk="0" fontAlgn="base"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882650" indent="-339725" algn="l" defTabSz="1085850" rtl="0" eaLnBrk="0" fontAlgn="base" hangingPunct="0">
              <a:lnSpc>
                <a:spcPct val="120000"/>
              </a:lnSpc>
              <a:spcBef>
                <a:spcPct val="20000"/>
              </a:spcBef>
              <a:spcAft>
                <a:spcPct val="0"/>
              </a:spcAft>
              <a:buFont typeface="Arial" charset="0"/>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hangingPunct="0">
              <a:lnSpc>
                <a:spcPct val="120000"/>
              </a:lnSpc>
              <a:spcBef>
                <a:spcPct val="20000"/>
              </a:spcBef>
              <a:spcAft>
                <a:spcPct val="0"/>
              </a:spcAft>
              <a:buFont typeface="Arial" charset="0"/>
              <a:buChar char="»"/>
              <a:defRPr kumimoji="1" lang="zh-CN" altLang="en-US" sz="2400" kern="1200" dirty="0">
                <a:solidFill>
                  <a:schemeClr val="tx1"/>
                </a:solidFill>
                <a:latin typeface="微软雅黑"/>
                <a:ea typeface="微软雅黑"/>
                <a:cs typeface="微软雅黑"/>
              </a:defRPr>
            </a:lvl5pPr>
            <a:lvl6pPr marL="2989953"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584"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7209"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842"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zh-CN" altLang="en-US" dirty="0"/>
              <a:t>步骤</a:t>
            </a:r>
            <a:endParaRPr lang="en-US" altLang="zh-CN" dirty="0"/>
          </a:p>
          <a:p>
            <a:pPr>
              <a:buFont typeface="Wingdings" panose="05000000000000000000" pitchFamily="2" charset="2"/>
              <a:buChar char="Ø"/>
            </a:pPr>
            <a:r>
              <a:rPr lang="zh-CN" altLang="en-US" sz="2000" dirty="0"/>
              <a:t>对</a:t>
            </a:r>
            <a:r>
              <a:rPr lang="en-US" altLang="zh-CN" sz="2000" dirty="0"/>
              <a:t>e</a:t>
            </a:r>
            <a:r>
              <a:rPr lang="zh-CN" altLang="en-US" sz="2000" dirty="0"/>
              <a:t>的条件</a:t>
            </a:r>
            <a:r>
              <a:rPr lang="en-US" altLang="zh-CN" sz="2000" dirty="0"/>
              <a:t>FP</a:t>
            </a:r>
            <a:r>
              <a:rPr lang="zh-CN" altLang="en-US" sz="2000" dirty="0"/>
              <a:t>树重复以上步骤，来发现以</a:t>
            </a:r>
            <a:r>
              <a:rPr lang="en-US" altLang="zh-CN" sz="2000" dirty="0"/>
              <a:t>de</a:t>
            </a:r>
            <a:r>
              <a:rPr lang="zh-CN" altLang="en-US" sz="2000" dirty="0"/>
              <a:t>结尾的频繁项集。</a:t>
            </a:r>
          </a:p>
          <a:p>
            <a:pPr lvl="1">
              <a:buFont typeface="Wingdings" panose="05000000000000000000" pitchFamily="2" charset="2"/>
              <a:buChar char="ü"/>
            </a:pPr>
            <a:r>
              <a:rPr lang="zh-CN" altLang="en-US" sz="2000" dirty="0"/>
              <a:t>判断</a:t>
            </a:r>
            <a:r>
              <a:rPr lang="en-US" altLang="zh-CN" sz="2000" dirty="0"/>
              <a:t>{</a:t>
            </a:r>
            <a:r>
              <a:rPr lang="en-US" altLang="zh-CN" sz="2000" dirty="0" err="1"/>
              <a:t>d,e</a:t>
            </a:r>
            <a:r>
              <a:rPr lang="en-US" altLang="zh-CN" sz="2000" dirty="0"/>
              <a:t>}</a:t>
            </a:r>
            <a:r>
              <a:rPr lang="zh-CN" altLang="en-US" sz="2000" dirty="0"/>
              <a:t>为频繁项集：是</a:t>
            </a:r>
            <a:endParaRPr lang="en-US" altLang="zh-CN" sz="2000" dirty="0"/>
          </a:p>
          <a:p>
            <a:pPr lvl="1">
              <a:buFont typeface="Wingdings" panose="05000000000000000000" pitchFamily="2" charset="2"/>
              <a:buChar char="ü"/>
            </a:pPr>
            <a:r>
              <a:rPr lang="zh-CN" altLang="en-US" sz="2000" dirty="0"/>
              <a:t>构建</a:t>
            </a:r>
            <a:r>
              <a:rPr lang="en-US" altLang="zh-CN" sz="2000" dirty="0"/>
              <a:t>de</a:t>
            </a:r>
            <a:r>
              <a:rPr lang="zh-CN" altLang="en-US" sz="2000" dirty="0"/>
              <a:t>的条件</a:t>
            </a:r>
            <a:r>
              <a:rPr lang="en-US" altLang="zh-CN" sz="2000" dirty="0"/>
              <a:t>FP</a:t>
            </a:r>
            <a:r>
              <a:rPr lang="zh-CN" altLang="en-US" sz="2000" dirty="0"/>
              <a:t>树。</a:t>
            </a:r>
          </a:p>
          <a:p>
            <a:pPr lvl="1">
              <a:buFont typeface="Wingdings" panose="05000000000000000000" pitchFamily="2" charset="2"/>
              <a:buChar char="ü"/>
            </a:pPr>
            <a:r>
              <a:rPr lang="zh-CN" altLang="en-US" sz="2000" dirty="0"/>
              <a:t>更新计数并删除非频繁项。</a:t>
            </a:r>
          </a:p>
          <a:p>
            <a:pPr lvl="1">
              <a:buFont typeface="Wingdings" panose="05000000000000000000" pitchFamily="2" charset="2"/>
              <a:buChar char="ü"/>
            </a:pPr>
            <a:r>
              <a:rPr lang="zh-CN" altLang="en-US" sz="2000" dirty="0"/>
              <a:t>得出以</a:t>
            </a:r>
            <a:r>
              <a:rPr lang="en-US" altLang="zh-CN" sz="2000" dirty="0"/>
              <a:t>de</a:t>
            </a:r>
            <a:r>
              <a:rPr lang="zh-CN" altLang="en-US" sz="2000" dirty="0"/>
              <a:t>结尾的频繁项集为</a:t>
            </a:r>
            <a:r>
              <a:rPr lang="en-US" altLang="zh-CN" sz="2000" dirty="0"/>
              <a:t>{</a:t>
            </a:r>
            <a:r>
              <a:rPr lang="en-US" altLang="zh-CN" sz="2000" dirty="0" err="1"/>
              <a:t>a,d,e</a:t>
            </a:r>
            <a:r>
              <a:rPr lang="en-US" altLang="zh-CN" sz="2000" dirty="0"/>
              <a:t>}</a:t>
            </a:r>
            <a:r>
              <a:rPr lang="zh-CN" altLang="en-US" sz="2000" dirty="0"/>
              <a:t>。</a:t>
            </a:r>
            <a:endParaRPr lang="en-US" altLang="zh-CN" sz="2000" dirty="0"/>
          </a:p>
          <a:p>
            <a:pPr lvl="1">
              <a:buFont typeface="Wingdings" panose="05000000000000000000" pitchFamily="2" charset="2"/>
              <a:buChar char="ü"/>
            </a:pPr>
            <a:endParaRPr lang="en-US" altLang="zh-CN" sz="2000" dirty="0"/>
          </a:p>
          <a:p>
            <a:pPr lvl="1">
              <a:buFont typeface="Wingdings" panose="05000000000000000000" pitchFamily="2" charset="2"/>
              <a:buChar char="ü"/>
            </a:pPr>
            <a:r>
              <a:rPr lang="zh-CN" altLang="en-US" sz="2000" dirty="0"/>
              <a:t>类似分别得出以</a:t>
            </a:r>
            <a:r>
              <a:rPr lang="en-US" altLang="zh-CN" sz="2000" dirty="0" err="1"/>
              <a:t>ce</a:t>
            </a:r>
            <a:r>
              <a:rPr lang="zh-CN" altLang="en-US" sz="2000" dirty="0"/>
              <a:t>，</a:t>
            </a:r>
            <a:r>
              <a:rPr lang="en-US" altLang="zh-CN" sz="2000" dirty="0"/>
              <a:t>be</a:t>
            </a:r>
            <a:r>
              <a:rPr lang="zh-CN" altLang="en-US" sz="2000" dirty="0"/>
              <a:t>和</a:t>
            </a:r>
            <a:r>
              <a:rPr lang="en-US" altLang="zh-CN" sz="2000" dirty="0" err="1"/>
              <a:t>ae</a:t>
            </a:r>
            <a:r>
              <a:rPr lang="zh-CN" altLang="en-US" sz="2000" dirty="0"/>
              <a:t>结尾的频繁项集。</a:t>
            </a:r>
          </a:p>
          <a:p>
            <a:pPr marL="0" indent="0">
              <a:buNone/>
            </a:pPr>
            <a:endParaRPr lang="zh-CN" altLang="en-US" sz="2000" dirty="0"/>
          </a:p>
          <a:p>
            <a:endParaRPr lang="zh-CN" altLang="en-US" sz="2000" dirty="0"/>
          </a:p>
          <a:p>
            <a:pPr marL="542925" lvl="1" indent="0">
              <a:buNone/>
            </a:pPr>
            <a:endParaRPr lang="zh-CN" altLang="en-US" sz="2000" dirty="0"/>
          </a:p>
        </p:txBody>
      </p:sp>
    </p:spTree>
    <p:extLst>
      <p:ext uri="{BB962C8B-B14F-4D97-AF65-F5344CB8AC3E}">
        <p14:creationId xmlns:p14="http://schemas.microsoft.com/office/powerpoint/2010/main" val="40770402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FP-Growth</a:t>
            </a:r>
            <a:r>
              <a:rPr lang="zh-CN" altLang="en-US" dirty="0"/>
              <a:t>算法测试</a:t>
            </a:r>
            <a:endParaRPr kumimoji="1" lang="zh-CN" altLang="en-US" dirty="0"/>
          </a:p>
        </p:txBody>
      </p:sp>
      <p:sp>
        <p:nvSpPr>
          <p:cNvPr id="3" name="幻灯片编号占位符 2"/>
          <p:cNvSpPr>
            <a:spLocks noGrp="1"/>
          </p:cNvSpPr>
          <p:nvPr>
            <p:ph type="sldNum" sz="quarter" idx="12"/>
          </p:nvPr>
        </p:nvSpPr>
        <p:spPr/>
        <p:txBody>
          <a:bodyPr/>
          <a:lstStyle/>
          <a:p>
            <a:pPr>
              <a:defRPr/>
            </a:pPr>
            <a:fld id="{B35901BC-4697-634B-B237-19528C62CAD5}" type="slidenum">
              <a:rPr lang="zh-CN" altLang="en-US" smtClean="0"/>
              <a:pPr>
                <a:defRPr/>
              </a:pPr>
              <a:t>76</a:t>
            </a:fld>
            <a:endParaRPr lang="zh-CN" altLang="en-US" dirty="0"/>
          </a:p>
        </p:txBody>
      </p:sp>
      <p:sp>
        <p:nvSpPr>
          <p:cNvPr id="4" name="内容占位符 3"/>
          <p:cNvSpPr>
            <a:spLocks noGrp="1"/>
          </p:cNvSpPr>
          <p:nvPr>
            <p:ph sz="quarter" idx="13"/>
          </p:nvPr>
        </p:nvSpPr>
        <p:spPr>
          <a:xfrm>
            <a:off x="626541" y="1053530"/>
            <a:ext cx="2592314" cy="576064"/>
          </a:xfrm>
        </p:spPr>
        <p:txBody>
          <a:bodyPr/>
          <a:lstStyle/>
          <a:p>
            <a:r>
              <a:rPr lang="zh-CN" altLang="en-US" dirty="0"/>
              <a:t>输入测试数据</a:t>
            </a:r>
          </a:p>
          <a:p>
            <a:pPr marL="0" indent="0">
              <a:buNone/>
            </a:pPr>
            <a:endParaRPr lang="en-US" altLang="zh-CN" dirty="0"/>
          </a:p>
        </p:txBody>
      </p:sp>
      <p:pic>
        <p:nvPicPr>
          <p:cNvPr id="5" name="图片 4"/>
          <p:cNvPicPr>
            <a:picLocks noChangeAspect="1"/>
          </p:cNvPicPr>
          <p:nvPr/>
        </p:nvPicPr>
        <p:blipFill>
          <a:blip r:embed="rId2"/>
          <a:stretch>
            <a:fillRect/>
          </a:stretch>
        </p:blipFill>
        <p:spPr>
          <a:xfrm>
            <a:off x="1185088" y="2061642"/>
            <a:ext cx="2940540" cy="3672408"/>
          </a:xfrm>
          <a:prstGeom prst="rect">
            <a:avLst/>
          </a:prstGeom>
        </p:spPr>
      </p:pic>
      <p:sp>
        <p:nvSpPr>
          <p:cNvPr id="6" name="内容占位符 3"/>
          <p:cNvSpPr txBox="1">
            <a:spLocks/>
          </p:cNvSpPr>
          <p:nvPr/>
        </p:nvSpPr>
        <p:spPr bwMode="auto">
          <a:xfrm>
            <a:off x="4125628" y="1053530"/>
            <a:ext cx="3456384" cy="576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08726" tIns="54367" rIns="108726" bIns="54367" numCol="1" anchor="t" anchorCtr="0" compatLnSpc="1">
            <a:prstTxWarp prst="textNoShape">
              <a:avLst/>
            </a:prstTxWarp>
          </a:bodyPr>
          <a:lstStyle>
            <a:lvl1pPr marL="457200" indent="-457200" algn="l" defTabSz="1085850" rtl="0" eaLnBrk="0" fontAlgn="base" hangingPunct="0">
              <a:lnSpc>
                <a:spcPct val="120000"/>
              </a:lnSpc>
              <a:spcBef>
                <a:spcPct val="20000"/>
              </a:spcBef>
              <a:spcAft>
                <a:spcPct val="0"/>
              </a:spcAft>
              <a:buFont typeface="Wingdings" charset="2"/>
              <a:buChar char="l"/>
              <a:defRPr kumimoji="1" lang="zh-CN" altLang="en-US" sz="2400" kern="1200" dirty="0" smtClean="0">
                <a:solidFill>
                  <a:schemeClr val="tx1"/>
                </a:solidFill>
                <a:latin typeface="微软雅黑"/>
                <a:ea typeface="微软雅黑"/>
                <a:cs typeface="微软雅黑"/>
              </a:defRPr>
            </a:lvl1pPr>
            <a:lvl2pPr marL="882650" indent="-339725" algn="l" defTabSz="1085850" rtl="0" eaLnBrk="0" fontAlgn="base" hangingPunct="0">
              <a:lnSpc>
                <a:spcPct val="120000"/>
              </a:lnSpc>
              <a:spcBef>
                <a:spcPct val="20000"/>
              </a:spcBef>
              <a:spcAft>
                <a:spcPct val="0"/>
              </a:spcAft>
              <a:buFont typeface="Arial" charset="0"/>
              <a:buChar char="–"/>
              <a:defRPr kumimoji="1" lang="zh-CN" altLang="en-US" sz="2400" kern="1200" dirty="0" smtClean="0">
                <a:solidFill>
                  <a:schemeClr val="tx1"/>
                </a:solidFill>
                <a:latin typeface="微软雅黑"/>
                <a:ea typeface="微软雅黑"/>
                <a:cs typeface="微软雅黑"/>
              </a:defRPr>
            </a:lvl2pPr>
            <a:lvl3pPr marL="1346200" indent="-454025" algn="l" defTabSz="1085850" rtl="0" eaLnBrk="0" fontAlgn="base" hangingPunct="0">
              <a:lnSpc>
                <a:spcPct val="120000"/>
              </a:lnSpc>
              <a:spcBef>
                <a:spcPct val="20000"/>
              </a:spcBef>
              <a:spcAft>
                <a:spcPct val="0"/>
              </a:spcAft>
              <a:buFont typeface="Wingdings" charset="2"/>
              <a:buChar char="ü"/>
              <a:defRPr kumimoji="1" lang="zh-CN" altLang="en-US" sz="2400" kern="1200" dirty="0" smtClean="0">
                <a:solidFill>
                  <a:schemeClr val="tx1"/>
                </a:solidFill>
                <a:latin typeface="微软雅黑"/>
                <a:ea typeface="微软雅黑"/>
                <a:cs typeface="微软雅黑"/>
              </a:defRPr>
            </a:lvl3pPr>
            <a:lvl4pPr marL="1697038" indent="-350838" algn="l" defTabSz="1085850" rtl="0" eaLnBrk="0" fontAlgn="base" hangingPunct="0">
              <a:lnSpc>
                <a:spcPct val="120000"/>
              </a:lnSpc>
              <a:spcBef>
                <a:spcPct val="20000"/>
              </a:spcBef>
              <a:spcAft>
                <a:spcPct val="0"/>
              </a:spcAft>
              <a:buFont typeface="Arial"/>
              <a:buChar char="•"/>
              <a:defRPr kumimoji="1" lang="zh-CN" altLang="en-US" sz="2400" kern="1200" dirty="0" smtClean="0">
                <a:solidFill>
                  <a:schemeClr val="tx1"/>
                </a:solidFill>
                <a:latin typeface="微软雅黑"/>
                <a:ea typeface="微软雅黑"/>
                <a:cs typeface="微软雅黑"/>
              </a:defRPr>
            </a:lvl4pPr>
            <a:lvl5pPr marL="2062163" indent="-365125" algn="l" defTabSz="1085850" rtl="0" eaLnBrk="0" fontAlgn="base" hangingPunct="0">
              <a:lnSpc>
                <a:spcPct val="120000"/>
              </a:lnSpc>
              <a:spcBef>
                <a:spcPct val="20000"/>
              </a:spcBef>
              <a:spcAft>
                <a:spcPct val="0"/>
              </a:spcAft>
              <a:buFont typeface="Arial" charset="0"/>
              <a:buChar char="»"/>
              <a:defRPr kumimoji="1" lang="zh-CN" altLang="en-US" sz="2400" kern="1200" dirty="0">
                <a:solidFill>
                  <a:schemeClr val="tx1"/>
                </a:solidFill>
                <a:latin typeface="微软雅黑"/>
                <a:ea typeface="微软雅黑"/>
                <a:cs typeface="微软雅黑"/>
              </a:defRPr>
            </a:lvl5pPr>
            <a:lvl6pPr marL="2989953"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584"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7209"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842" indent="-271815" algn="l" defTabSz="108725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zh-CN" altLang="en-US" dirty="0"/>
              <a:t>频繁项集结果</a:t>
            </a:r>
          </a:p>
          <a:p>
            <a:pPr marL="0" indent="0">
              <a:buFont typeface="Wingdings" charset="2"/>
              <a:buNone/>
            </a:pPr>
            <a:endParaRPr lang="zh-CN" altLang="en-US" dirty="0"/>
          </a:p>
        </p:txBody>
      </p:sp>
      <p:pic>
        <p:nvPicPr>
          <p:cNvPr id="8" name="图片 7"/>
          <p:cNvPicPr>
            <a:picLocks noChangeAspect="1"/>
          </p:cNvPicPr>
          <p:nvPr/>
        </p:nvPicPr>
        <p:blipFill>
          <a:blip r:embed="rId3"/>
          <a:stretch>
            <a:fillRect/>
          </a:stretch>
        </p:blipFill>
        <p:spPr>
          <a:xfrm>
            <a:off x="5019055" y="2467037"/>
            <a:ext cx="4320480" cy="2861617"/>
          </a:xfrm>
          <a:prstGeom prst="rect">
            <a:avLst/>
          </a:prstGeom>
        </p:spPr>
      </p:pic>
    </p:spTree>
    <p:extLst>
      <p:ext uri="{BB962C8B-B14F-4D97-AF65-F5344CB8AC3E}">
        <p14:creationId xmlns:p14="http://schemas.microsoft.com/office/powerpoint/2010/main" val="1977369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20785" y="0"/>
            <a:ext cx="121983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幻灯片编号占位符 1"/>
          <p:cNvSpPr>
            <a:spLocks noGrp="1"/>
          </p:cNvSpPr>
          <p:nvPr>
            <p:ph type="sldNum" sz="quarter" idx="12"/>
          </p:nvPr>
        </p:nvSpPr>
        <p:spPr/>
        <p:txBody>
          <a:bodyPr/>
          <a:lstStyle/>
          <a:p>
            <a:pPr>
              <a:defRPr/>
            </a:pPr>
            <a:fld id="{B35901BC-4697-634B-B237-19528C62CAD5}" type="slidenum">
              <a:rPr lang="zh-CN" altLang="en-US" smtClean="0"/>
              <a:pPr>
                <a:defRPr/>
              </a:pPr>
              <a:t>77</a:t>
            </a:fld>
            <a:endParaRPr lang="zh-CN" altLang="en-US" dirty="0"/>
          </a:p>
        </p:txBody>
      </p:sp>
      <p:pic>
        <p:nvPicPr>
          <p:cNvPr id="3" name="图片 2" descr="北邮log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5036" y="3028965"/>
            <a:ext cx="3744416" cy="770280"/>
          </a:xfrm>
          <a:prstGeom prst="rect">
            <a:avLst/>
          </a:prstGeom>
        </p:spPr>
      </p:pic>
      <p:pic>
        <p:nvPicPr>
          <p:cNvPr id="5" name="图片 4" descr="北邮数据科学中心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47247" y="2930256"/>
            <a:ext cx="4096067" cy="890188"/>
          </a:xfrm>
          <a:prstGeom prst="rect">
            <a:avLst/>
          </a:prstGeom>
        </p:spPr>
      </p:pic>
    </p:spTree>
    <p:extLst>
      <p:ext uri="{BB962C8B-B14F-4D97-AF65-F5344CB8AC3E}">
        <p14:creationId xmlns:p14="http://schemas.microsoft.com/office/powerpoint/2010/main" val="386428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数据科学中常用的统计学知识</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7</a:t>
            </a:fld>
            <a:endParaRPr lang="zh-CN" altLang="en-US" dirty="0"/>
          </a:p>
        </p:txBody>
      </p:sp>
      <p:sp>
        <p:nvSpPr>
          <p:cNvPr id="7" name="内容占位符 10">
            <a:extLst>
              <a:ext uri="{FF2B5EF4-FFF2-40B4-BE49-F238E27FC236}">
                <a16:creationId xmlns:a16="http://schemas.microsoft.com/office/drawing/2014/main" id="{1E0D9CAE-A51C-4C5C-B7E2-B7BF658A5A20}"/>
              </a:ext>
            </a:extLst>
          </p:cNvPr>
          <p:cNvSpPr>
            <a:spLocks noGrp="1"/>
          </p:cNvSpPr>
          <p:nvPr>
            <p:ph sz="quarter" idx="13"/>
          </p:nvPr>
        </p:nvSpPr>
        <p:spPr/>
        <p:txBody>
          <a:bodyPr>
            <a:normAutofit/>
          </a:bodyPr>
          <a:lstStyle/>
          <a:p>
            <a:r>
              <a:rPr lang="zh-CN" altLang="en-US" dirty="0"/>
              <a:t>描述统计</a:t>
            </a:r>
            <a:endParaRPr lang="en-US" altLang="zh-CN" dirty="0"/>
          </a:p>
          <a:p>
            <a:r>
              <a:rPr lang="zh-CN" altLang="en-US" dirty="0"/>
              <a:t>推断统计</a:t>
            </a:r>
            <a:endParaRPr lang="en-US" altLang="zh-CN" dirty="0"/>
          </a:p>
        </p:txBody>
      </p:sp>
      <p:graphicFrame>
        <p:nvGraphicFramePr>
          <p:cNvPr id="5" name="图示 4">
            <a:extLst>
              <a:ext uri="{FF2B5EF4-FFF2-40B4-BE49-F238E27FC236}">
                <a16:creationId xmlns:a16="http://schemas.microsoft.com/office/drawing/2014/main" id="{56ABC249-21A3-46D5-98A0-436472EF97D4}"/>
              </a:ext>
            </a:extLst>
          </p:cNvPr>
          <p:cNvGraphicFramePr/>
          <p:nvPr/>
        </p:nvGraphicFramePr>
        <p:xfrm>
          <a:off x="1346647" y="1197546"/>
          <a:ext cx="941274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610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方法的两个层次小结</a:t>
            </a:r>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pPr>
                <a:defRPr/>
              </a:pPr>
              <a:t>8</a:t>
            </a:fld>
            <a:endParaRPr lang="zh-CN" altLang="en-US" dirty="0"/>
          </a:p>
        </p:txBody>
      </p:sp>
      <p:grpSp>
        <p:nvGrpSpPr>
          <p:cNvPr id="33" name="组合 32">
            <a:extLst>
              <a:ext uri="{FF2B5EF4-FFF2-40B4-BE49-F238E27FC236}">
                <a16:creationId xmlns:a16="http://schemas.microsoft.com/office/drawing/2014/main" id="{6A0641D7-E110-4BDB-863D-CA7DD6EA4871}"/>
              </a:ext>
            </a:extLst>
          </p:cNvPr>
          <p:cNvGrpSpPr/>
          <p:nvPr/>
        </p:nvGrpSpPr>
        <p:grpSpPr>
          <a:xfrm>
            <a:off x="609600" y="1218592"/>
            <a:ext cx="10153128" cy="5417131"/>
            <a:chOff x="3246512" y="1108238"/>
            <a:chExt cx="4918089" cy="5417131"/>
          </a:xfrm>
          <a:scene3d>
            <a:camera prst="isometricOffAxis2Left" zoom="95000">
              <a:rot lat="0" lon="0" rev="0"/>
            </a:camera>
            <a:lightRig rig="flat" dir="t"/>
          </a:scene3d>
        </p:grpSpPr>
        <p:sp>
          <p:nvSpPr>
            <p:cNvPr id="34" name="任意多边形: 形状 33">
              <a:extLst>
                <a:ext uri="{FF2B5EF4-FFF2-40B4-BE49-F238E27FC236}">
                  <a16:creationId xmlns:a16="http://schemas.microsoft.com/office/drawing/2014/main" id="{3456EF95-76A9-48C6-ABCE-36B698436AB3}"/>
                </a:ext>
              </a:extLst>
            </p:cNvPr>
            <p:cNvSpPr/>
            <p:nvPr/>
          </p:nvSpPr>
          <p:spPr>
            <a:xfrm>
              <a:off x="6428805" y="5993782"/>
              <a:ext cx="289299" cy="310996"/>
            </a:xfrm>
            <a:custGeom>
              <a:avLst/>
              <a:gdLst/>
              <a:ahLst/>
              <a:cxnLst/>
              <a:rect l="0" t="0" r="0" b="0"/>
              <a:pathLst>
                <a:path>
                  <a:moveTo>
                    <a:pt x="0" y="0"/>
                  </a:moveTo>
                  <a:lnTo>
                    <a:pt x="144649" y="0"/>
                  </a:lnTo>
                  <a:lnTo>
                    <a:pt x="144649" y="310996"/>
                  </a:lnTo>
                  <a:lnTo>
                    <a:pt x="289299" y="310996"/>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35" name="任意多边形: 形状 34">
              <a:extLst>
                <a:ext uri="{FF2B5EF4-FFF2-40B4-BE49-F238E27FC236}">
                  <a16:creationId xmlns:a16="http://schemas.microsoft.com/office/drawing/2014/main" id="{7A01D9FD-A77F-48EF-9E17-682E42A45CF2}"/>
                </a:ext>
              </a:extLst>
            </p:cNvPr>
            <p:cNvSpPr/>
            <p:nvPr/>
          </p:nvSpPr>
          <p:spPr>
            <a:xfrm>
              <a:off x="6428805" y="5682785"/>
              <a:ext cx="289299" cy="310996"/>
            </a:xfrm>
            <a:custGeom>
              <a:avLst/>
              <a:gdLst/>
              <a:ahLst/>
              <a:cxnLst/>
              <a:rect l="0" t="0" r="0" b="0"/>
              <a:pathLst>
                <a:path>
                  <a:moveTo>
                    <a:pt x="0" y="310996"/>
                  </a:moveTo>
                  <a:lnTo>
                    <a:pt x="144649" y="310996"/>
                  </a:lnTo>
                  <a:lnTo>
                    <a:pt x="144649" y="0"/>
                  </a:lnTo>
                  <a:lnTo>
                    <a:pt x="289299" y="0"/>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36" name="任意多边形: 形状 35">
              <a:extLst>
                <a:ext uri="{FF2B5EF4-FFF2-40B4-BE49-F238E27FC236}">
                  <a16:creationId xmlns:a16="http://schemas.microsoft.com/office/drawing/2014/main" id="{5E70B317-C284-40B3-BB9F-6573C2746338}"/>
                </a:ext>
              </a:extLst>
            </p:cNvPr>
            <p:cNvSpPr/>
            <p:nvPr/>
          </p:nvSpPr>
          <p:spPr>
            <a:xfrm>
              <a:off x="4693009" y="4594296"/>
              <a:ext cx="289299" cy="1399485"/>
            </a:xfrm>
            <a:custGeom>
              <a:avLst/>
              <a:gdLst/>
              <a:ahLst/>
              <a:cxnLst/>
              <a:rect l="0" t="0" r="0" b="0"/>
              <a:pathLst>
                <a:path>
                  <a:moveTo>
                    <a:pt x="0" y="0"/>
                  </a:moveTo>
                  <a:lnTo>
                    <a:pt x="144649" y="0"/>
                  </a:lnTo>
                  <a:lnTo>
                    <a:pt x="144649" y="1399485"/>
                  </a:lnTo>
                  <a:lnTo>
                    <a:pt x="289299" y="1399485"/>
                  </a:lnTo>
                </a:path>
              </a:pathLst>
            </a:custGeom>
            <a:noFill/>
            <a:scene3d>
              <a:camera prst="isometricOffAxis2Left" zoom="95000">
                <a:rot lat="0" lon="0" rev="0"/>
              </a:camera>
              <a:lightRig rig="flat" dir="t"/>
            </a:scene3d>
            <a:sp3d z="-40000" prstMaterial="matte"/>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37" name="任意多边形: 形状 36">
              <a:extLst>
                <a:ext uri="{FF2B5EF4-FFF2-40B4-BE49-F238E27FC236}">
                  <a16:creationId xmlns:a16="http://schemas.microsoft.com/office/drawing/2014/main" id="{92282B93-95B3-44C5-92BA-5208CF672714}"/>
                </a:ext>
              </a:extLst>
            </p:cNvPr>
            <p:cNvSpPr/>
            <p:nvPr/>
          </p:nvSpPr>
          <p:spPr>
            <a:xfrm>
              <a:off x="6428805" y="3194810"/>
              <a:ext cx="289299" cy="1865981"/>
            </a:xfrm>
            <a:custGeom>
              <a:avLst/>
              <a:gdLst/>
              <a:ahLst/>
              <a:cxnLst/>
              <a:rect l="0" t="0" r="0" b="0"/>
              <a:pathLst>
                <a:path>
                  <a:moveTo>
                    <a:pt x="0" y="0"/>
                  </a:moveTo>
                  <a:lnTo>
                    <a:pt x="144649" y="0"/>
                  </a:lnTo>
                  <a:lnTo>
                    <a:pt x="144649" y="1865981"/>
                  </a:lnTo>
                  <a:lnTo>
                    <a:pt x="289299" y="1865981"/>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38" name="任意多边形: 形状 37">
              <a:extLst>
                <a:ext uri="{FF2B5EF4-FFF2-40B4-BE49-F238E27FC236}">
                  <a16:creationId xmlns:a16="http://schemas.microsoft.com/office/drawing/2014/main" id="{CA7A801B-0DD6-48C6-B761-41B75B7E6957}"/>
                </a:ext>
              </a:extLst>
            </p:cNvPr>
            <p:cNvSpPr/>
            <p:nvPr/>
          </p:nvSpPr>
          <p:spPr>
            <a:xfrm>
              <a:off x="6428805" y="3194810"/>
              <a:ext cx="289299" cy="1243987"/>
            </a:xfrm>
            <a:custGeom>
              <a:avLst/>
              <a:gdLst/>
              <a:ahLst/>
              <a:cxnLst/>
              <a:rect l="0" t="0" r="0" b="0"/>
              <a:pathLst>
                <a:path>
                  <a:moveTo>
                    <a:pt x="0" y="0"/>
                  </a:moveTo>
                  <a:lnTo>
                    <a:pt x="144649" y="0"/>
                  </a:lnTo>
                  <a:lnTo>
                    <a:pt x="144649" y="1243987"/>
                  </a:lnTo>
                  <a:lnTo>
                    <a:pt x="289299" y="1243987"/>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39" name="任意多边形: 形状 38">
              <a:extLst>
                <a:ext uri="{FF2B5EF4-FFF2-40B4-BE49-F238E27FC236}">
                  <a16:creationId xmlns:a16="http://schemas.microsoft.com/office/drawing/2014/main" id="{EF9EAE38-BC5A-40E8-A274-524094490EB1}"/>
                </a:ext>
              </a:extLst>
            </p:cNvPr>
            <p:cNvSpPr/>
            <p:nvPr/>
          </p:nvSpPr>
          <p:spPr>
            <a:xfrm>
              <a:off x="6428805" y="3194810"/>
              <a:ext cx="289299" cy="621993"/>
            </a:xfrm>
            <a:custGeom>
              <a:avLst/>
              <a:gdLst/>
              <a:ahLst/>
              <a:cxnLst/>
              <a:rect l="0" t="0" r="0" b="0"/>
              <a:pathLst>
                <a:path>
                  <a:moveTo>
                    <a:pt x="0" y="0"/>
                  </a:moveTo>
                  <a:lnTo>
                    <a:pt x="144649" y="0"/>
                  </a:lnTo>
                  <a:lnTo>
                    <a:pt x="144649" y="621993"/>
                  </a:lnTo>
                  <a:lnTo>
                    <a:pt x="289299" y="621993"/>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40" name="任意多边形: 形状 39">
              <a:extLst>
                <a:ext uri="{FF2B5EF4-FFF2-40B4-BE49-F238E27FC236}">
                  <a16:creationId xmlns:a16="http://schemas.microsoft.com/office/drawing/2014/main" id="{72B868FC-321B-4028-B5B0-EE0F2D5DB685}"/>
                </a:ext>
              </a:extLst>
            </p:cNvPr>
            <p:cNvSpPr/>
            <p:nvPr/>
          </p:nvSpPr>
          <p:spPr>
            <a:xfrm>
              <a:off x="6428805" y="3149090"/>
              <a:ext cx="289299" cy="91440"/>
            </a:xfrm>
            <a:custGeom>
              <a:avLst/>
              <a:gdLst/>
              <a:ahLst/>
              <a:cxnLst/>
              <a:rect l="0" t="0" r="0" b="0"/>
              <a:pathLst>
                <a:path>
                  <a:moveTo>
                    <a:pt x="0" y="45720"/>
                  </a:moveTo>
                  <a:lnTo>
                    <a:pt x="289299" y="45720"/>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41" name="任意多边形: 形状 40">
              <a:extLst>
                <a:ext uri="{FF2B5EF4-FFF2-40B4-BE49-F238E27FC236}">
                  <a16:creationId xmlns:a16="http://schemas.microsoft.com/office/drawing/2014/main" id="{07BAAEE2-E755-4522-849A-4968AE8D6D18}"/>
                </a:ext>
              </a:extLst>
            </p:cNvPr>
            <p:cNvSpPr/>
            <p:nvPr/>
          </p:nvSpPr>
          <p:spPr>
            <a:xfrm>
              <a:off x="6428805" y="2572817"/>
              <a:ext cx="289299" cy="621993"/>
            </a:xfrm>
            <a:custGeom>
              <a:avLst/>
              <a:gdLst/>
              <a:ahLst/>
              <a:cxnLst/>
              <a:rect l="0" t="0" r="0" b="0"/>
              <a:pathLst>
                <a:path>
                  <a:moveTo>
                    <a:pt x="0" y="621993"/>
                  </a:moveTo>
                  <a:lnTo>
                    <a:pt x="144649" y="621993"/>
                  </a:lnTo>
                  <a:lnTo>
                    <a:pt x="144649" y="0"/>
                  </a:lnTo>
                  <a:lnTo>
                    <a:pt x="289299" y="0"/>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42" name="任意多边形: 形状 41">
              <a:extLst>
                <a:ext uri="{FF2B5EF4-FFF2-40B4-BE49-F238E27FC236}">
                  <a16:creationId xmlns:a16="http://schemas.microsoft.com/office/drawing/2014/main" id="{003BB70D-8BF3-4706-B3C9-43E06D51752B}"/>
                </a:ext>
              </a:extLst>
            </p:cNvPr>
            <p:cNvSpPr/>
            <p:nvPr/>
          </p:nvSpPr>
          <p:spPr>
            <a:xfrm>
              <a:off x="6428805" y="1950823"/>
              <a:ext cx="289299" cy="1243987"/>
            </a:xfrm>
            <a:custGeom>
              <a:avLst/>
              <a:gdLst/>
              <a:ahLst/>
              <a:cxnLst/>
              <a:rect l="0" t="0" r="0" b="0"/>
              <a:pathLst>
                <a:path>
                  <a:moveTo>
                    <a:pt x="0" y="1243987"/>
                  </a:moveTo>
                  <a:lnTo>
                    <a:pt x="144649" y="1243987"/>
                  </a:lnTo>
                  <a:lnTo>
                    <a:pt x="144649" y="0"/>
                  </a:lnTo>
                  <a:lnTo>
                    <a:pt x="289299" y="0"/>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43" name="任意多边形: 形状 42">
              <a:extLst>
                <a:ext uri="{FF2B5EF4-FFF2-40B4-BE49-F238E27FC236}">
                  <a16:creationId xmlns:a16="http://schemas.microsoft.com/office/drawing/2014/main" id="{79DC80FE-036C-4827-9EB5-3F94EFB70453}"/>
                </a:ext>
              </a:extLst>
            </p:cNvPr>
            <p:cNvSpPr/>
            <p:nvPr/>
          </p:nvSpPr>
          <p:spPr>
            <a:xfrm>
              <a:off x="6428805" y="1328829"/>
              <a:ext cx="289299" cy="1865981"/>
            </a:xfrm>
            <a:custGeom>
              <a:avLst/>
              <a:gdLst/>
              <a:ahLst/>
              <a:cxnLst/>
              <a:rect l="0" t="0" r="0" b="0"/>
              <a:pathLst>
                <a:path>
                  <a:moveTo>
                    <a:pt x="0" y="1865981"/>
                  </a:moveTo>
                  <a:lnTo>
                    <a:pt x="144649" y="1865981"/>
                  </a:lnTo>
                  <a:lnTo>
                    <a:pt x="144649" y="0"/>
                  </a:lnTo>
                  <a:lnTo>
                    <a:pt x="289299" y="0"/>
                  </a:lnTo>
                </a:path>
              </a:pathLst>
            </a:custGeom>
            <a:noFill/>
            <a:scene3d>
              <a:camera prst="isometricOffAxis2Left" zoom="95000">
                <a:rot lat="0" lon="0" rev="0"/>
              </a:camera>
              <a:lightRig rig="flat" dir="t"/>
            </a:scene3d>
            <a:sp3d z="-40000" prstMaterial="matte"/>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44" name="任意多边形: 形状 43">
              <a:extLst>
                <a:ext uri="{FF2B5EF4-FFF2-40B4-BE49-F238E27FC236}">
                  <a16:creationId xmlns:a16="http://schemas.microsoft.com/office/drawing/2014/main" id="{0B2EE642-E306-4146-8DC7-6C3B0824A82B}"/>
                </a:ext>
              </a:extLst>
            </p:cNvPr>
            <p:cNvSpPr/>
            <p:nvPr/>
          </p:nvSpPr>
          <p:spPr>
            <a:xfrm>
              <a:off x="4693009" y="3194810"/>
              <a:ext cx="289299" cy="1399485"/>
            </a:xfrm>
            <a:custGeom>
              <a:avLst/>
              <a:gdLst/>
              <a:ahLst/>
              <a:cxnLst/>
              <a:rect l="0" t="0" r="0" b="0"/>
              <a:pathLst>
                <a:path>
                  <a:moveTo>
                    <a:pt x="0" y="1399485"/>
                  </a:moveTo>
                  <a:lnTo>
                    <a:pt x="144649" y="1399485"/>
                  </a:lnTo>
                  <a:lnTo>
                    <a:pt x="144649" y="0"/>
                  </a:lnTo>
                  <a:lnTo>
                    <a:pt x="289299" y="0"/>
                  </a:lnTo>
                </a:path>
              </a:pathLst>
            </a:custGeom>
            <a:noFill/>
            <a:scene3d>
              <a:camera prst="isometricOffAxis2Left" zoom="95000">
                <a:rot lat="0" lon="0" rev="0"/>
              </a:camera>
              <a:lightRig rig="flat" dir="t"/>
            </a:scene3d>
            <a:sp3d z="-40000" prstMaterial="matte"/>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45" name="任意多边形: 形状 44">
              <a:extLst>
                <a:ext uri="{FF2B5EF4-FFF2-40B4-BE49-F238E27FC236}">
                  <a16:creationId xmlns:a16="http://schemas.microsoft.com/office/drawing/2014/main" id="{7658192E-6C22-4810-AB4F-DF897B2B7F9A}"/>
                </a:ext>
              </a:extLst>
            </p:cNvPr>
            <p:cNvSpPr/>
            <p:nvPr/>
          </p:nvSpPr>
          <p:spPr>
            <a:xfrm>
              <a:off x="3246512" y="4373705"/>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统计方法</a:t>
              </a:r>
            </a:p>
          </p:txBody>
        </p:sp>
        <p:sp>
          <p:nvSpPr>
            <p:cNvPr id="46" name="任意多边形: 形状 45">
              <a:extLst>
                <a:ext uri="{FF2B5EF4-FFF2-40B4-BE49-F238E27FC236}">
                  <a16:creationId xmlns:a16="http://schemas.microsoft.com/office/drawing/2014/main" id="{21A99067-50B8-4F57-9D84-39D2A093F254}"/>
                </a:ext>
              </a:extLst>
            </p:cNvPr>
            <p:cNvSpPr/>
            <p:nvPr/>
          </p:nvSpPr>
          <p:spPr>
            <a:xfrm>
              <a:off x="4982309" y="2974220"/>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基本分析法</a:t>
              </a:r>
            </a:p>
          </p:txBody>
        </p:sp>
        <p:sp>
          <p:nvSpPr>
            <p:cNvPr id="47" name="任意多边形: 形状 46">
              <a:extLst>
                <a:ext uri="{FF2B5EF4-FFF2-40B4-BE49-F238E27FC236}">
                  <a16:creationId xmlns:a16="http://schemas.microsoft.com/office/drawing/2014/main" id="{6C3D4D5D-1F4F-4FD0-930C-445D881EECA0}"/>
                </a:ext>
              </a:extLst>
            </p:cNvPr>
            <p:cNvSpPr/>
            <p:nvPr/>
          </p:nvSpPr>
          <p:spPr>
            <a:xfrm>
              <a:off x="6718105" y="1108238"/>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相关分析</a:t>
              </a:r>
            </a:p>
          </p:txBody>
        </p:sp>
        <p:sp>
          <p:nvSpPr>
            <p:cNvPr id="48" name="任意多边形: 形状 47">
              <a:extLst>
                <a:ext uri="{FF2B5EF4-FFF2-40B4-BE49-F238E27FC236}">
                  <a16:creationId xmlns:a16="http://schemas.microsoft.com/office/drawing/2014/main" id="{3E4B6E26-9702-4893-B51F-F2765D9A257E}"/>
                </a:ext>
              </a:extLst>
            </p:cNvPr>
            <p:cNvSpPr/>
            <p:nvPr/>
          </p:nvSpPr>
          <p:spPr>
            <a:xfrm>
              <a:off x="6718105" y="1730232"/>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回归分析</a:t>
              </a:r>
            </a:p>
          </p:txBody>
        </p:sp>
        <p:sp>
          <p:nvSpPr>
            <p:cNvPr id="49" name="任意多边形: 形状 48">
              <a:extLst>
                <a:ext uri="{FF2B5EF4-FFF2-40B4-BE49-F238E27FC236}">
                  <a16:creationId xmlns:a16="http://schemas.microsoft.com/office/drawing/2014/main" id="{AF721401-3609-47D9-845A-A376A4785E17}"/>
                </a:ext>
              </a:extLst>
            </p:cNvPr>
            <p:cNvSpPr/>
            <p:nvPr/>
          </p:nvSpPr>
          <p:spPr>
            <a:xfrm>
              <a:off x="6718105" y="2352226"/>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方差分析</a:t>
              </a:r>
            </a:p>
          </p:txBody>
        </p:sp>
        <p:sp>
          <p:nvSpPr>
            <p:cNvPr id="50" name="任意多边形: 形状 49">
              <a:extLst>
                <a:ext uri="{FF2B5EF4-FFF2-40B4-BE49-F238E27FC236}">
                  <a16:creationId xmlns:a16="http://schemas.microsoft.com/office/drawing/2014/main" id="{DCE4DB79-1A4F-4246-A2F3-7577B0E96BFF}"/>
                </a:ext>
              </a:extLst>
            </p:cNvPr>
            <p:cNvSpPr/>
            <p:nvPr/>
          </p:nvSpPr>
          <p:spPr>
            <a:xfrm>
              <a:off x="6718105" y="2974220"/>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分类分析</a:t>
              </a:r>
            </a:p>
          </p:txBody>
        </p:sp>
        <p:sp>
          <p:nvSpPr>
            <p:cNvPr id="51" name="任意多边形: 形状 50">
              <a:extLst>
                <a:ext uri="{FF2B5EF4-FFF2-40B4-BE49-F238E27FC236}">
                  <a16:creationId xmlns:a16="http://schemas.microsoft.com/office/drawing/2014/main" id="{5103ED2D-C27D-4D60-A081-BF6F7D23194D}"/>
                </a:ext>
              </a:extLst>
            </p:cNvPr>
            <p:cNvSpPr/>
            <p:nvPr/>
          </p:nvSpPr>
          <p:spPr>
            <a:xfrm>
              <a:off x="6718105" y="3596213"/>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聚类分析</a:t>
              </a:r>
            </a:p>
          </p:txBody>
        </p:sp>
        <p:sp>
          <p:nvSpPr>
            <p:cNvPr id="52" name="任意多边形: 形状 51">
              <a:extLst>
                <a:ext uri="{FF2B5EF4-FFF2-40B4-BE49-F238E27FC236}">
                  <a16:creationId xmlns:a16="http://schemas.microsoft.com/office/drawing/2014/main" id="{903604BD-3E45-426C-A33C-2471199F6E18}"/>
                </a:ext>
              </a:extLst>
            </p:cNvPr>
            <p:cNvSpPr/>
            <p:nvPr/>
          </p:nvSpPr>
          <p:spPr>
            <a:xfrm>
              <a:off x="6718105" y="4218207"/>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时间序列分析</a:t>
              </a:r>
            </a:p>
          </p:txBody>
        </p:sp>
        <p:sp>
          <p:nvSpPr>
            <p:cNvPr id="53" name="任意多边形: 形状 52">
              <a:extLst>
                <a:ext uri="{FF2B5EF4-FFF2-40B4-BE49-F238E27FC236}">
                  <a16:creationId xmlns:a16="http://schemas.microsoft.com/office/drawing/2014/main" id="{CAD818B7-DC8F-42C3-8128-284EDF182C16}"/>
                </a:ext>
              </a:extLst>
            </p:cNvPr>
            <p:cNvSpPr/>
            <p:nvPr/>
          </p:nvSpPr>
          <p:spPr>
            <a:xfrm>
              <a:off x="6718105" y="4840201"/>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其他（相关规则分析）</a:t>
              </a:r>
            </a:p>
          </p:txBody>
        </p:sp>
        <p:sp>
          <p:nvSpPr>
            <p:cNvPr id="54" name="任意多边形: 形状 53">
              <a:extLst>
                <a:ext uri="{FF2B5EF4-FFF2-40B4-BE49-F238E27FC236}">
                  <a16:creationId xmlns:a16="http://schemas.microsoft.com/office/drawing/2014/main" id="{3D48A4C5-DD58-4508-B772-F152B21FBF84}"/>
                </a:ext>
              </a:extLst>
            </p:cNvPr>
            <p:cNvSpPr/>
            <p:nvPr/>
          </p:nvSpPr>
          <p:spPr>
            <a:xfrm>
              <a:off x="4982309" y="5773191"/>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元分析法</a:t>
              </a:r>
            </a:p>
          </p:txBody>
        </p:sp>
        <p:sp>
          <p:nvSpPr>
            <p:cNvPr id="55" name="任意多边形: 形状 54">
              <a:extLst>
                <a:ext uri="{FF2B5EF4-FFF2-40B4-BE49-F238E27FC236}">
                  <a16:creationId xmlns:a16="http://schemas.microsoft.com/office/drawing/2014/main" id="{6817D675-FB8B-459C-8AD4-8BDB004ADDFA}"/>
                </a:ext>
              </a:extLst>
            </p:cNvPr>
            <p:cNvSpPr/>
            <p:nvPr/>
          </p:nvSpPr>
          <p:spPr>
            <a:xfrm>
              <a:off x="6718105" y="5462194"/>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加权平均法</a:t>
              </a:r>
            </a:p>
          </p:txBody>
        </p:sp>
        <p:sp>
          <p:nvSpPr>
            <p:cNvPr id="56" name="任意多边形: 形状 55">
              <a:extLst>
                <a:ext uri="{FF2B5EF4-FFF2-40B4-BE49-F238E27FC236}">
                  <a16:creationId xmlns:a16="http://schemas.microsoft.com/office/drawing/2014/main" id="{09821FC8-D676-418C-A3DB-D5A2ACA79880}"/>
                </a:ext>
              </a:extLst>
            </p:cNvPr>
            <p:cNvSpPr/>
            <p:nvPr/>
          </p:nvSpPr>
          <p:spPr>
            <a:xfrm>
              <a:off x="6718105" y="6084188"/>
              <a:ext cx="1446496" cy="441181"/>
            </a:xfrm>
            <a:custGeom>
              <a:avLst/>
              <a:gdLst>
                <a:gd name="connsiteX0" fmla="*/ 0 w 1446496"/>
                <a:gd name="connsiteY0" fmla="*/ 0 h 441181"/>
                <a:gd name="connsiteX1" fmla="*/ 1446496 w 1446496"/>
                <a:gd name="connsiteY1" fmla="*/ 0 h 441181"/>
                <a:gd name="connsiteX2" fmla="*/ 1446496 w 1446496"/>
                <a:gd name="connsiteY2" fmla="*/ 441181 h 441181"/>
                <a:gd name="connsiteX3" fmla="*/ 0 w 1446496"/>
                <a:gd name="connsiteY3" fmla="*/ 441181 h 441181"/>
                <a:gd name="connsiteX4" fmla="*/ 0 w 1446496"/>
                <a:gd name="connsiteY4" fmla="*/ 0 h 44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6496" h="441181">
                  <a:moveTo>
                    <a:pt x="0" y="0"/>
                  </a:moveTo>
                  <a:lnTo>
                    <a:pt x="1446496" y="0"/>
                  </a:lnTo>
                  <a:lnTo>
                    <a:pt x="1446496" y="441181"/>
                  </a:lnTo>
                  <a:lnTo>
                    <a:pt x="0" y="441181"/>
                  </a:lnTo>
                  <a:lnTo>
                    <a:pt x="0" y="0"/>
                  </a:lnTo>
                  <a:close/>
                </a:path>
              </a:pathLst>
            </a:custGeom>
            <a:scene3d>
              <a:camera prst="isometricOffAxis2Left" zoom="95000">
                <a:rot lat="0" lon="0" rev="0"/>
              </a:camera>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latin typeface="微软雅黑" panose="020B0503020204020204" pitchFamily="34" charset="-122"/>
                  <a:ea typeface="微软雅黑" panose="020B0503020204020204" pitchFamily="34" charset="-122"/>
                </a:rPr>
                <a:t>优化方法</a:t>
              </a:r>
            </a:p>
          </p:txBody>
        </p:sp>
      </p:grpSp>
    </p:spTree>
    <p:extLst>
      <p:ext uri="{BB962C8B-B14F-4D97-AF65-F5344CB8AC3E}">
        <p14:creationId xmlns:p14="http://schemas.microsoft.com/office/powerpoint/2010/main" val="602252941"/>
      </p:ext>
    </p:extLst>
  </p:cSld>
  <p:clrMapOvr>
    <a:masterClrMapping/>
  </p:clrMapOvr>
</p:sld>
</file>

<file path=ppt/theme/theme1.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38097</TotalTime>
  <Words>6161</Words>
  <Application>Microsoft Office PowerPoint</Application>
  <PresentationFormat>自定义</PresentationFormat>
  <Paragraphs>942</Paragraphs>
  <Slides>78</Slides>
  <Notes>45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78</vt:i4>
      </vt:variant>
    </vt:vector>
  </HeadingPairs>
  <TitlesOfParts>
    <vt:vector size="95" baseType="lpstr">
      <vt:lpstr>Hiragino Sans GB W6</vt:lpstr>
      <vt:lpstr>MathJax_Main</vt:lpstr>
      <vt:lpstr>MathJax_Math-italic</vt:lpstr>
      <vt:lpstr>仿宋_GB2312</vt:lpstr>
      <vt:lpstr>宋体</vt:lpstr>
      <vt:lpstr>微软雅黑</vt:lpstr>
      <vt:lpstr>Arial</vt:lpstr>
      <vt:lpstr>Arial Black</vt:lpstr>
      <vt:lpstr>Calibri</vt:lpstr>
      <vt:lpstr>Cambria Math</vt:lpstr>
      <vt:lpstr>Symbol</vt:lpstr>
      <vt:lpstr>Times New Roman</vt:lpstr>
      <vt:lpstr>Wingdings</vt:lpstr>
      <vt:lpstr>Wingdings 2</vt:lpstr>
      <vt:lpstr>1_自定义设计</vt:lpstr>
      <vt:lpstr>AxMath</vt:lpstr>
      <vt:lpstr>公式</vt:lpstr>
      <vt:lpstr>PowerPoint 演示文稿</vt:lpstr>
      <vt:lpstr>统计学与数据科学</vt:lpstr>
      <vt:lpstr>统计学是数据科学的理论基础之一</vt:lpstr>
      <vt:lpstr>统计学原理</vt:lpstr>
      <vt:lpstr>统计学原理</vt:lpstr>
      <vt:lpstr>统计学同概率之间的关系</vt:lpstr>
      <vt:lpstr>统计学的分类</vt:lpstr>
      <vt:lpstr>数据科学中常用的统计学知识</vt:lpstr>
      <vt:lpstr>方法的两个层次小结</vt:lpstr>
      <vt:lpstr>数据科学中常用的统计学方法</vt:lpstr>
      <vt:lpstr>数据科学中常用的统计学方法</vt:lpstr>
      <vt:lpstr>分析方法</vt:lpstr>
      <vt:lpstr>特征描述分析</vt:lpstr>
      <vt:lpstr>分析方法</vt:lpstr>
      <vt:lpstr>函数关系和相关关系</vt:lpstr>
      <vt:lpstr>函数关系</vt:lpstr>
      <vt:lpstr>相关关系（correlation analysis）</vt:lpstr>
      <vt:lpstr>相关关系的分类</vt:lpstr>
      <vt:lpstr>相关关系的分类</vt:lpstr>
      <vt:lpstr>相关关系的分类</vt:lpstr>
      <vt:lpstr>图示</vt:lpstr>
      <vt:lpstr>相关系数</vt:lpstr>
      <vt:lpstr>相关系数</vt:lpstr>
      <vt:lpstr>分析方法</vt:lpstr>
      <vt:lpstr>回归分析</vt:lpstr>
      <vt:lpstr>相关分析与回归分析的区别</vt:lpstr>
      <vt:lpstr>相关分析与回归分析的联系</vt:lpstr>
      <vt:lpstr>线性回归</vt:lpstr>
      <vt:lpstr>线性回归</vt:lpstr>
      <vt:lpstr>线性回归</vt:lpstr>
      <vt:lpstr>逻辑回归</vt:lpstr>
      <vt:lpstr>逻辑回归</vt:lpstr>
      <vt:lpstr>逻辑回归</vt:lpstr>
      <vt:lpstr>逻辑回归</vt:lpstr>
      <vt:lpstr>逻辑回归</vt:lpstr>
      <vt:lpstr>逻辑回归</vt:lpstr>
      <vt:lpstr>分析方法</vt:lpstr>
      <vt:lpstr>聚类分析</vt:lpstr>
      <vt:lpstr>聚类算法中常用的距离度量</vt:lpstr>
      <vt:lpstr>聚类算法中常用的距离度量</vt:lpstr>
      <vt:lpstr>聚类算法</vt:lpstr>
      <vt:lpstr>k-means算法</vt:lpstr>
      <vt:lpstr>k-means算法</vt:lpstr>
      <vt:lpstr>k-means算法</vt:lpstr>
      <vt:lpstr>K-means算法的优点</vt:lpstr>
      <vt:lpstr>K-means算法中存在的问题</vt:lpstr>
      <vt:lpstr>K-means算法</vt:lpstr>
      <vt:lpstr>聚类算法</vt:lpstr>
      <vt:lpstr>层次聚类算法</vt:lpstr>
      <vt:lpstr>层次聚类算法</vt:lpstr>
      <vt:lpstr>层次聚类-经典凝聚算法</vt:lpstr>
      <vt:lpstr>层次聚类算法存在的问题</vt:lpstr>
      <vt:lpstr>聚类算法</vt:lpstr>
      <vt:lpstr>密度聚类算法</vt:lpstr>
      <vt:lpstr>密度聚类算法</vt:lpstr>
      <vt:lpstr>密度聚类算法</vt:lpstr>
      <vt:lpstr>密度聚类算法</vt:lpstr>
      <vt:lpstr>密度聚类算法</vt:lpstr>
      <vt:lpstr>DBSCAN算法</vt:lpstr>
      <vt:lpstr>DBSCAN算法</vt:lpstr>
      <vt:lpstr>密度聚类算法优缺点</vt:lpstr>
      <vt:lpstr>聚类评估方法</vt:lpstr>
      <vt:lpstr>聚类评估方法</vt:lpstr>
      <vt:lpstr>分析方法</vt:lpstr>
      <vt:lpstr>关联规则</vt:lpstr>
      <vt:lpstr>关联规则算法</vt:lpstr>
      <vt:lpstr>关联规则算法</vt:lpstr>
      <vt:lpstr>关联规则的产生</vt:lpstr>
      <vt:lpstr>Apriori算法</vt:lpstr>
      <vt:lpstr>Apriori算法</vt:lpstr>
      <vt:lpstr>Apriori算法总结</vt:lpstr>
      <vt:lpstr>FP-Growth算法</vt:lpstr>
      <vt:lpstr>FP-Tree的构建</vt:lpstr>
      <vt:lpstr>FP-Tree的构建</vt:lpstr>
      <vt:lpstr>FP-Growth的频繁项集产生</vt:lpstr>
      <vt:lpstr>FP-Growth的频繁项集产生</vt:lpstr>
      <vt:lpstr>FP-Growth算法测试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hedazhong</cp:lastModifiedBy>
  <cp:revision>4600</cp:revision>
  <cp:lastPrinted>2017-09-11T06:52:25Z</cp:lastPrinted>
  <dcterms:created xsi:type="dcterms:W3CDTF">2012-12-27T01:11:13Z</dcterms:created>
  <dcterms:modified xsi:type="dcterms:W3CDTF">2022-09-19T03:31:45Z</dcterms:modified>
</cp:coreProperties>
</file>